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handoutMasterIdLst>
    <p:handoutMasterId r:id="rId35"/>
  </p:handoutMasterIdLst>
  <p:sldIdLst>
    <p:sldId id="257" r:id="rId2"/>
    <p:sldId id="308" r:id="rId3"/>
    <p:sldId id="310" r:id="rId4"/>
    <p:sldId id="311" r:id="rId5"/>
    <p:sldId id="312" r:id="rId6"/>
    <p:sldId id="313" r:id="rId7"/>
    <p:sldId id="336" r:id="rId8"/>
    <p:sldId id="314" r:id="rId9"/>
    <p:sldId id="315" r:id="rId10"/>
    <p:sldId id="316" r:id="rId11"/>
    <p:sldId id="317" r:id="rId12"/>
    <p:sldId id="320" r:id="rId13"/>
    <p:sldId id="322" r:id="rId14"/>
    <p:sldId id="258" r:id="rId15"/>
    <p:sldId id="260" r:id="rId16"/>
    <p:sldId id="259" r:id="rId17"/>
    <p:sldId id="296" r:id="rId18"/>
    <p:sldId id="286" r:id="rId19"/>
    <p:sldId id="288" r:id="rId20"/>
    <p:sldId id="339" r:id="rId21"/>
    <p:sldId id="340" r:id="rId22"/>
    <p:sldId id="341" r:id="rId23"/>
    <p:sldId id="333" r:id="rId24"/>
    <p:sldId id="334" r:id="rId25"/>
    <p:sldId id="335" r:id="rId26"/>
    <p:sldId id="287" r:id="rId27"/>
    <p:sldId id="337" r:id="rId28"/>
    <p:sldId id="338" r:id="rId29"/>
    <p:sldId id="299" r:id="rId30"/>
    <p:sldId id="289" r:id="rId31"/>
    <p:sldId id="292" r:id="rId32"/>
    <p:sldId id="297"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2"/>
    <a:srgbClr val="E38303"/>
    <a:srgbClr val="EB8803"/>
    <a:srgbClr val="F38C03"/>
    <a:srgbClr val="F5B433"/>
    <a:srgbClr val="E08723"/>
    <a:srgbClr val="58700A"/>
    <a:srgbClr val="F79325"/>
    <a:srgbClr val="F8A142"/>
    <a:srgbClr val="F9B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556" autoAdjust="0"/>
    <p:restoredTop sz="73018" autoAdjust="0"/>
  </p:normalViewPr>
  <p:slideViewPr>
    <p:cSldViewPr>
      <p:cViewPr varScale="1">
        <p:scale>
          <a:sx n="109" d="100"/>
          <a:sy n="109" d="100"/>
        </p:scale>
        <p:origin x="-870"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0" d="100"/>
          <a:sy n="50" d="100"/>
        </p:scale>
        <p:origin x="-281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83DD87F-7149-4E88-8DD6-BB025B68DDD8}" type="slidenum">
              <a:rPr lang="en-US" smtClean="0"/>
              <a:pPr/>
              <a:t>‹#›</a:t>
            </a:fld>
            <a:endParaRPr lang="en-US" dirty="0"/>
          </a:p>
        </p:txBody>
      </p:sp>
    </p:spTree>
    <p:extLst>
      <p:ext uri="{BB962C8B-B14F-4D97-AF65-F5344CB8AC3E}">
        <p14:creationId xmlns:p14="http://schemas.microsoft.com/office/powerpoint/2010/main" val="37925905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2766284-1B85-4352-8AB8-073B4CE3CDBA}" type="slidenum">
              <a:rPr lang="en-US" smtClean="0"/>
              <a:pPr/>
              <a:t>‹#›</a:t>
            </a:fld>
            <a:endParaRPr lang="en-US" dirty="0"/>
          </a:p>
        </p:txBody>
      </p:sp>
    </p:spTree>
    <p:extLst>
      <p:ext uri="{BB962C8B-B14F-4D97-AF65-F5344CB8AC3E}">
        <p14:creationId xmlns:p14="http://schemas.microsoft.com/office/powerpoint/2010/main" val="14662336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trainings!</a:t>
            </a:r>
          </a:p>
          <a:p>
            <a:r>
              <a:rPr lang="en-US" dirty="0" smtClean="0"/>
              <a:t>I’m Stephen Russell, a Senior Associate with the GHG Protocol team</a:t>
            </a:r>
            <a:r>
              <a:rPr lang="en-US" baseline="0" dirty="0" smtClean="0"/>
              <a:t> at WRI. I’ve been working exclusively on corporate GHG accounting issues for the past 7 years and I’m pleased that you have been able to join the trainings and look forward to working with you all over the next 3 days. </a:t>
            </a:r>
          </a:p>
          <a:p>
            <a:endParaRPr lang="en-US" baseline="0" dirty="0" smtClean="0"/>
          </a:p>
          <a:p>
            <a:r>
              <a:rPr lang="en-US" baseline="0" dirty="0" smtClean="0"/>
              <a:t>We’ll be covering a lot of material. At the end of each lesson there are scheduled general </a:t>
            </a:r>
            <a:r>
              <a:rPr lang="en-US" baseline="0" dirty="0" err="1" smtClean="0"/>
              <a:t>Qand</a:t>
            </a:r>
            <a:r>
              <a:rPr lang="en-US" baseline="0" dirty="0" smtClean="0"/>
              <a:t> A sessions, but I’ll also be stopping periodically throughout each lesson to see if the group has any questions. Also, please just feel free to post a question at any time. To ask a question, Joe:….. </a:t>
            </a:r>
          </a:p>
          <a:p>
            <a:endParaRPr lang="en-US" baseline="0" dirty="0" smtClean="0"/>
          </a:p>
          <a:p>
            <a:r>
              <a:rPr lang="en-US" baseline="0" dirty="0" smtClean="0"/>
              <a:t>There are a total of 8 modules or lessons in this webinar series. An before I start the trainings I’d like to first help set the context for the trainings by explaining what the GHGP is and how are various standards relate to one another. </a:t>
            </a:r>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127" indent="-237127">
              <a:buClr>
                <a:srgbClr val="00ACA2"/>
              </a:buClr>
            </a:pPr>
            <a:r>
              <a:rPr lang="en-US" dirty="0" smtClean="0">
                <a:solidFill>
                  <a:srgbClr val="545456"/>
                </a:solidFill>
                <a:latin typeface="Tahoma" pitchFamily="34" charset="0"/>
                <a:cs typeface="Tahoma" pitchFamily="34" charset="0"/>
              </a:rPr>
              <a:t>The focus of these trainings is on the Corp </a:t>
            </a:r>
            <a:r>
              <a:rPr lang="en-US" dirty="0" err="1" smtClean="0">
                <a:solidFill>
                  <a:srgbClr val="545456"/>
                </a:solidFill>
                <a:latin typeface="Tahoma" pitchFamily="34" charset="0"/>
                <a:cs typeface="Tahoma" pitchFamily="34" charset="0"/>
              </a:rPr>
              <a:t>Std</a:t>
            </a:r>
            <a:r>
              <a:rPr lang="en-US" dirty="0" smtClean="0">
                <a:solidFill>
                  <a:srgbClr val="545456"/>
                </a:solidFill>
                <a:latin typeface="Tahoma" pitchFamily="34" charset="0"/>
                <a:cs typeface="Tahoma" pitchFamily="34" charset="0"/>
              </a:rPr>
              <a:t> which is for the development of entity-level or corporate-level inventories. </a:t>
            </a:r>
            <a:endParaRPr lang="en-US" dirty="0">
              <a:solidFill>
                <a:srgbClr val="545456"/>
              </a:solidFill>
              <a:latin typeface="Tahoma" pitchFamily="34" charset="0"/>
              <a:cs typeface="Tahoma" pitchFamily="34" charset="0"/>
            </a:endParaRPr>
          </a:p>
          <a:p>
            <a:endParaRPr lang="en-US" dirty="0" smtClean="0"/>
          </a:p>
          <a:p>
            <a:r>
              <a:rPr lang="en-US" dirty="0" smtClean="0"/>
              <a:t>A core concept in the Corporate Standard is that of direct and indirect emissions, and of scopes.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706F241-72D7-422A-96AF-D904D763A2B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This is a famous graphic and you will become quite familiar with it over the course of the next few days. Without</a:t>
            </a:r>
            <a:r>
              <a:rPr lang="en-US" baseline="0" dirty="0" smtClean="0"/>
              <a:t> getting into the weeds here, the basic point is that emission sources come in different categories based on whether they are internal to the reporting </a:t>
            </a:r>
            <a:r>
              <a:rPr lang="en-US" baseline="0" dirty="0" err="1" smtClean="0"/>
              <a:t>comnpany</a:t>
            </a:r>
            <a:r>
              <a:rPr lang="en-US" baseline="0" dirty="0" smtClean="0"/>
              <a:t> or exist upstream or downstream of the company along its value chain. Those that ate external are also called scope 3 emissions and need not be reported under the </a:t>
            </a:r>
            <a:r>
              <a:rPr lang="en-US" baseline="0" dirty="0" err="1" smtClean="0"/>
              <a:t>Corporat</a:t>
            </a:r>
            <a:r>
              <a:rPr lang="en-US" baseline="0" dirty="0" smtClean="0"/>
              <a:t> Standard.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706F241-72D7-422A-96AF-D904D763A2B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dirty="0" smtClean="0"/>
              <a:t>But Scope 3 emissions can be important – in fact they are often the largest source of emissions for companies.</a:t>
            </a:r>
            <a:r>
              <a:rPr lang="en-US" baseline="0" dirty="0" smtClean="0"/>
              <a:t> Because accounting for scope 3 emissions is inherently more complex – because it involves mapping value chains - - we have developed a separate Standard for accounting for and reporting scope 3 emissions. This </a:t>
            </a:r>
            <a:r>
              <a:rPr lang="en-US" baseline="0" dirty="0" err="1" smtClean="0"/>
              <a:t>stnadard</a:t>
            </a:r>
            <a:r>
              <a:rPr lang="en-US" baseline="0" dirty="0" smtClean="0"/>
              <a:t> is called the Value Chain or scope 3 standard, and it is very much complementary to the Scope 3 Standard. We’ll be discussing the scope 3 standards and the concept of scopes in a lot more detail later on today and tomorrow. </a:t>
            </a:r>
            <a:endParaRPr lang="en-US" dirty="0">
              <a:latin typeface="Tahoma" pitchFamily="34" charset="0"/>
              <a:cs typeface="Tahoma" pitchFamily="34" charset="0"/>
            </a:endParaRPr>
          </a:p>
          <a:p>
            <a:pPr defTabSz="948507">
              <a:defRPr/>
            </a:pPr>
            <a:endParaRPr lang="en-US" dirty="0" smtClean="0">
              <a:latin typeface="Tahoma" pitchFamily="34" charset="0"/>
              <a:cs typeface="Tahoma" pitchFamily="34" charset="0"/>
            </a:endParaRPr>
          </a:p>
          <a:p>
            <a:pPr defTabSz="948507">
              <a:defRPr/>
            </a:pPr>
            <a:endParaRPr lang="en-US" dirty="0" smtClean="0">
              <a:latin typeface="Tahoma" pitchFamily="34" charset="0"/>
              <a:cs typeface="Tahoma" pitchFamily="34" charset="0"/>
            </a:endParaRPr>
          </a:p>
          <a:p>
            <a:pPr defTabSz="948507">
              <a:defRPr/>
            </a:pPr>
            <a:r>
              <a:rPr lang="en-US" dirty="0" smtClean="0">
                <a:latin typeface="Tahoma" pitchFamily="34" charset="0"/>
                <a:cs typeface="Tahoma" pitchFamily="34" charset="0"/>
              </a:rPr>
              <a:t>Our product lifecycle standard is specifically for the development of </a:t>
            </a:r>
            <a:r>
              <a:rPr lang="en-US" dirty="0" err="1" smtClean="0">
                <a:latin typeface="Tahoma" pitchFamily="34" charset="0"/>
                <a:cs typeface="Tahoma" pitchFamily="34" charset="0"/>
              </a:rPr>
              <a:t>emisison</a:t>
            </a:r>
            <a:r>
              <a:rPr lang="en-US" baseline="0" dirty="0" smtClean="0">
                <a:latin typeface="Tahoma" pitchFamily="34" charset="0"/>
                <a:cs typeface="Tahoma" pitchFamily="34" charset="0"/>
              </a:rPr>
              <a:t> </a:t>
            </a:r>
            <a:r>
              <a:rPr lang="en-US" baseline="0" dirty="0" err="1" smtClean="0">
                <a:latin typeface="Tahoma" pitchFamily="34" charset="0"/>
                <a:cs typeface="Tahoma" pitchFamily="34" charset="0"/>
              </a:rPr>
              <a:t>invemtories</a:t>
            </a:r>
            <a:r>
              <a:rPr lang="en-US" baseline="0" dirty="0" smtClean="0">
                <a:latin typeface="Tahoma" pitchFamily="34" charset="0"/>
                <a:cs typeface="Tahoma" pitchFamily="34" charset="0"/>
              </a:rPr>
              <a:t> for the life cycle of individual products and services and, finally, our Project Protocol is for quantifying the impact of individual GHG </a:t>
            </a:r>
            <a:r>
              <a:rPr lang="en-US" baseline="0" dirty="0" err="1" smtClean="0">
                <a:latin typeface="Tahoma" pitchFamily="34" charset="0"/>
                <a:cs typeface="Tahoma" pitchFamily="34" charset="0"/>
              </a:rPr>
              <a:t>reductionprojects</a:t>
            </a:r>
            <a:r>
              <a:rPr lang="en-US" baseline="0" dirty="0" smtClean="0">
                <a:latin typeface="Tahoma" pitchFamily="34" charset="0"/>
                <a:cs typeface="Tahoma" pitchFamily="34" charset="0"/>
              </a:rPr>
              <a:t> or offset projects. </a:t>
            </a:r>
            <a:endParaRPr lang="en-US" dirty="0">
              <a:latin typeface="Tahoma" pitchFamily="34" charset="0"/>
              <a:cs typeface="Tahoma"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706F241-72D7-422A-96AF-D904D763A2B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point is that these standards are </a:t>
            </a:r>
            <a:r>
              <a:rPr lang="en-US" dirty="0" err="1" smtClean="0"/>
              <a:t>complementrary</a:t>
            </a:r>
            <a:r>
              <a:rPr lang="en-US" dirty="0" smtClean="0"/>
              <a:t>,</a:t>
            </a:r>
            <a:r>
              <a:rPr lang="en-US" baseline="0" dirty="0" smtClean="0"/>
              <a:t> as shown in this graphic. </a:t>
            </a:r>
            <a:r>
              <a:rPr lang="en-US" baseline="0" dirty="0" err="1" smtClean="0"/>
              <a:t>To</a:t>
            </a:r>
            <a:r>
              <a:rPr lang="en-US" dirty="0" err="1" smtClean="0"/>
              <a:t>gethe</a:t>
            </a:r>
            <a:r>
              <a:rPr lang="en-US" dirty="0" smtClean="0"/>
              <a:t> the standards form a comprehensive framework for managing emissions. </a:t>
            </a:r>
          </a:p>
          <a:p>
            <a:endParaRPr lang="en-US" dirty="0" smtClean="0"/>
          </a:p>
          <a:p>
            <a:r>
              <a:rPr lang="en-US" dirty="0" smtClean="0"/>
              <a:t>- As I mentioned, The Corporate Standard covers internal </a:t>
            </a:r>
            <a:r>
              <a:rPr lang="en-US" dirty="0" err="1" smtClean="0"/>
              <a:t>emisisons</a:t>
            </a:r>
            <a:r>
              <a:rPr lang="en-US" dirty="0" smtClean="0"/>
              <a:t> sources, so-called scope 1 and scope 2 emissions. </a:t>
            </a:r>
          </a:p>
          <a:p>
            <a:r>
              <a:rPr lang="en-US" dirty="0" smtClean="0"/>
              <a:t>- The Value Chain Standard covers the reporting of scope 3 emissions sources that are located upstream and downstream of the reporting company.</a:t>
            </a:r>
          </a:p>
          <a:p>
            <a:pPr marL="171450" indent="-171450">
              <a:buFontTx/>
              <a:buChar char="-"/>
            </a:pPr>
            <a:r>
              <a:rPr lang="en-US" dirty="0" smtClean="0"/>
              <a:t>And a company’s combined scope 1,2 and 3 emissions is the same as the total amount of the life cycle emissions from each of that company’s products. So, for example, all of the emissions from the production of those products would equal a company’s scope 1 and 2 emissions. </a:t>
            </a:r>
          </a:p>
          <a:p>
            <a:pPr marL="171450" indent="-171450">
              <a:buFontTx/>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all the available</a:t>
            </a:r>
            <a:r>
              <a:rPr lang="en-US" baseline="0" dirty="0" smtClean="0"/>
              <a:t> protocols – again -- we will be focusing on the Corporate Standard for this training. The Corporate Standard is probably the most fundamental standard for GHG accounting and will often be first adopted by companies before they start more sophisticated types of accounting such as product, value chain or project level accounting.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that is a fairly broad overview of the GHGP and its various products. We’ll be delving into some of the topics raised in these slides throughout the course. The next slides and the first lesson of the series will provide more background information on the Corp Std. But let me just pause for Qs. </a:t>
            </a:r>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13</a:t>
            </a:fld>
            <a:endParaRPr lang="en-US" dirty="0"/>
          </a:p>
        </p:txBody>
      </p:sp>
    </p:spTree>
    <p:extLst>
      <p:ext uri="{BB962C8B-B14F-4D97-AF65-F5344CB8AC3E}">
        <p14:creationId xmlns:p14="http://schemas.microsoft.com/office/powerpoint/2010/main" val="141459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14</a:t>
            </a:fld>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this slide shows the 8 lessons in this training. Lesson 1 will be the overview of the Corp </a:t>
            </a:r>
            <a:r>
              <a:rPr lang="en-US" dirty="0" err="1" smtClean="0"/>
              <a:t>Std</a:t>
            </a:r>
            <a:r>
              <a:rPr lang="en-US" dirty="0" smtClean="0"/>
              <a:t> that I’ll give momentarily.</a:t>
            </a:r>
            <a:r>
              <a:rPr lang="en-US" baseline="0" dirty="0" smtClean="0"/>
              <a:t> The other lessons, lessons 2 – 7 review the main requirements in the Corporate Standard regarding how inventories should be prepared and publicly disclosed. The last lesson – lesson 8 _ will summarize of the material we will have covered in the preceding lessons. Again, these lessons will cover the key chapters in the Corp </a:t>
            </a:r>
            <a:r>
              <a:rPr lang="en-US" baseline="0" dirty="0" err="1" smtClean="0"/>
              <a:t>STd</a:t>
            </a:r>
            <a:r>
              <a:rPr lang="en-US" baseline="0" dirty="0" smtClean="0"/>
              <a:t> that contain requirements. There are other chapters in the Corp </a:t>
            </a:r>
            <a:r>
              <a:rPr lang="en-US" baseline="0" dirty="0" err="1" smtClean="0"/>
              <a:t>STd</a:t>
            </a:r>
            <a:r>
              <a:rPr lang="en-US" baseline="0" dirty="0" smtClean="0"/>
              <a:t> that contain only guidance and not requirements – I  will just reference those other chapters in passing because I want to make sure that we fully understand the core material in the standard, which is the requirements. </a:t>
            </a:r>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in lesson 1 you will learn…..</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16</a:t>
            </a:fld>
            <a:endParaRPr lang="en-US" dirty="0"/>
          </a:p>
        </p:txBody>
      </p:sp>
    </p:spTree>
    <p:extLst>
      <p:ext uri="{BB962C8B-B14F-4D97-AF65-F5344CB8AC3E}">
        <p14:creationId xmlns:p14="http://schemas.microsoft.com/office/powerpoint/2010/main" val="1030145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Clr>
                <a:srgbClr val="00ACA2"/>
              </a:buClr>
            </a:pPr>
            <a:r>
              <a:rPr lang="en-US" dirty="0" smtClean="0">
                <a:solidFill>
                  <a:srgbClr val="545456"/>
                </a:solidFill>
                <a:latin typeface="Tahoma" pitchFamily="34" charset="0"/>
                <a:cs typeface="Tahoma" pitchFamily="34" charset="0"/>
              </a:rPr>
              <a:t>As I mentioned the Corp </a:t>
            </a:r>
            <a:r>
              <a:rPr lang="en-US" dirty="0" err="1" smtClean="0">
                <a:solidFill>
                  <a:srgbClr val="545456"/>
                </a:solidFill>
                <a:latin typeface="Tahoma" pitchFamily="34" charset="0"/>
                <a:cs typeface="Tahoma" pitchFamily="34" charset="0"/>
              </a:rPr>
              <a:t>Std</a:t>
            </a:r>
            <a:r>
              <a:rPr lang="en-US" dirty="0" smtClean="0">
                <a:solidFill>
                  <a:srgbClr val="545456"/>
                </a:solidFill>
                <a:latin typeface="Tahoma" pitchFamily="34" charset="0"/>
                <a:cs typeface="Tahoma" pitchFamily="34" charset="0"/>
              </a:rPr>
              <a:t> outlines</a:t>
            </a:r>
            <a:r>
              <a:rPr lang="en-US" baseline="0" dirty="0" smtClean="0">
                <a:solidFill>
                  <a:srgbClr val="545456"/>
                </a:solidFill>
                <a:latin typeface="Tahoma" pitchFamily="34" charset="0"/>
                <a:cs typeface="Tahoma" pitchFamily="34" charset="0"/>
              </a:rPr>
              <a:t> requirements and guidance to help companies and other organizations develop corporate or entity level inventories. </a:t>
            </a:r>
          </a:p>
          <a:p>
            <a:pPr marL="237127" indent="-237127">
              <a:buClr>
                <a:srgbClr val="00ACA2"/>
              </a:buClr>
            </a:pPr>
            <a:endParaRPr lang="en-US" baseline="0" dirty="0" smtClean="0">
              <a:solidFill>
                <a:srgbClr val="545456"/>
              </a:solidFill>
              <a:latin typeface="Tahoma" pitchFamily="34" charset="0"/>
              <a:cs typeface="Tahoma" pitchFamily="34" charset="0"/>
            </a:endParaRPr>
          </a:p>
          <a:p>
            <a:pPr marL="237127" indent="-237127">
              <a:buClr>
                <a:srgbClr val="00ACA2"/>
              </a:buClr>
            </a:pPr>
            <a:r>
              <a:rPr lang="en-US" dirty="0" smtClean="0">
                <a:solidFill>
                  <a:srgbClr val="545456"/>
                </a:solidFill>
                <a:latin typeface="Tahoma" pitchFamily="34" charset="0"/>
                <a:cs typeface="Tahoma" pitchFamily="34" charset="0"/>
              </a:rPr>
              <a:t>It was Originally published 2001 and revised slightly in 2004. The first edition took 4 years to develop</a:t>
            </a:r>
            <a:r>
              <a:rPr lang="en-US" baseline="0" dirty="0" smtClean="0">
                <a:solidFill>
                  <a:srgbClr val="545456"/>
                </a:solidFill>
                <a:latin typeface="Tahoma" pitchFamily="34" charset="0"/>
                <a:cs typeface="Tahoma" pitchFamily="34" charset="0"/>
              </a:rPr>
              <a:t> and</a:t>
            </a:r>
            <a:r>
              <a:rPr lang="en-US" dirty="0" smtClean="0">
                <a:solidFill>
                  <a:srgbClr val="545456"/>
                </a:solidFill>
                <a:latin typeface="Tahoma" pitchFamily="34" charset="0"/>
                <a:cs typeface="Tahoma" pitchFamily="34" charset="0"/>
              </a:rPr>
              <a:t> involved the input of over 350 experts</a:t>
            </a:r>
            <a:r>
              <a:rPr lang="en-US" baseline="0" dirty="0" smtClean="0">
                <a:solidFill>
                  <a:srgbClr val="545456"/>
                </a:solidFill>
                <a:latin typeface="Tahoma" pitchFamily="34" charset="0"/>
                <a:cs typeface="Tahoma" pitchFamily="34" charset="0"/>
              </a:rPr>
              <a:t> – I think that points to the importance of stakeholder processes that underpin the development of GHGP’s standards. </a:t>
            </a:r>
            <a:endParaRPr lang="en-US" dirty="0" smtClean="0">
              <a:solidFill>
                <a:srgbClr val="545456"/>
              </a:solidFill>
              <a:latin typeface="Tahoma" pitchFamily="34" charset="0"/>
              <a:cs typeface="Tahoma" pitchFamily="34" charset="0"/>
            </a:endParaRPr>
          </a:p>
          <a:p>
            <a:pPr marL="0" indent="0">
              <a:buClr>
                <a:srgbClr val="00ACA2"/>
              </a:buClr>
              <a:buFontTx/>
              <a:buNone/>
            </a:pPr>
            <a:endParaRPr lang="en-US" dirty="0" smtClean="0">
              <a:solidFill>
                <a:srgbClr val="545456"/>
              </a:solidFill>
              <a:latin typeface="Tahoma" pitchFamily="34" charset="0"/>
              <a:cs typeface="Tahoma" pitchFamily="34" charset="0"/>
            </a:endParaRPr>
          </a:p>
          <a:p>
            <a:pPr marL="0" indent="0">
              <a:buClr>
                <a:srgbClr val="00ACA2"/>
              </a:buClr>
              <a:buFontTx/>
              <a:buNone/>
            </a:pPr>
            <a:r>
              <a:rPr lang="en-US" dirty="0" smtClean="0">
                <a:solidFill>
                  <a:srgbClr val="545456"/>
                </a:solidFill>
                <a:latin typeface="Tahoma" pitchFamily="34" charset="0"/>
                <a:cs typeface="Tahoma" pitchFamily="34" charset="0"/>
              </a:rPr>
              <a:t>The Corp St is now Available in seven languages, including </a:t>
            </a:r>
            <a:r>
              <a:rPr lang="en-US" dirty="0" err="1" smtClean="0">
                <a:solidFill>
                  <a:srgbClr val="545456"/>
                </a:solidFill>
                <a:latin typeface="Tahoma" pitchFamily="34" charset="0"/>
                <a:cs typeface="Tahoma" pitchFamily="34" charset="0"/>
              </a:rPr>
              <a:t>Portugiuese</a:t>
            </a:r>
            <a:r>
              <a:rPr lang="en-US" dirty="0" smtClean="0">
                <a:solidFill>
                  <a:srgbClr val="545456"/>
                </a:solidFill>
                <a:latin typeface="Tahoma" pitchFamily="34" charset="0"/>
                <a:cs typeface="Tahoma" pitchFamily="34" charset="0"/>
              </a:rPr>
              <a:t>, Spanish, Mandarin, Japanese and Korean. </a:t>
            </a:r>
          </a:p>
          <a:p>
            <a:pPr marL="0" indent="0">
              <a:buClr>
                <a:srgbClr val="00ACA2"/>
              </a:buClr>
              <a:buFontTx/>
              <a:buNone/>
            </a:pPr>
            <a:endParaRPr lang="en-US" dirty="0" smtClean="0">
              <a:solidFill>
                <a:srgbClr val="545456"/>
              </a:solidFill>
              <a:latin typeface="Tahoma" pitchFamily="34" charset="0"/>
              <a:cs typeface="Tahoma" pitchFamily="34" charset="0"/>
            </a:endParaRPr>
          </a:p>
          <a:p>
            <a:pPr marL="0" indent="0">
              <a:buClr>
                <a:srgbClr val="00ACA2"/>
              </a:buClr>
              <a:buFontTx/>
              <a:buNone/>
            </a:pPr>
            <a:r>
              <a:rPr lang="en-US" dirty="0" smtClean="0">
                <a:solidFill>
                  <a:srgbClr val="545456"/>
                </a:solidFill>
                <a:latin typeface="Tahoma" pitchFamily="34" charset="0"/>
                <a:cs typeface="Tahoma" pitchFamily="34" charset="0"/>
              </a:rPr>
              <a:t>The Corp</a:t>
            </a:r>
            <a:r>
              <a:rPr lang="en-US" baseline="0" dirty="0" smtClean="0">
                <a:solidFill>
                  <a:srgbClr val="545456"/>
                </a:solidFill>
                <a:latin typeface="Tahoma" pitchFamily="34" charset="0"/>
                <a:cs typeface="Tahoma" pitchFamily="34" charset="0"/>
              </a:rPr>
              <a:t> </a:t>
            </a:r>
            <a:r>
              <a:rPr lang="en-US" baseline="0" dirty="0" err="1" smtClean="0">
                <a:solidFill>
                  <a:srgbClr val="545456"/>
                </a:solidFill>
                <a:latin typeface="Tahoma" pitchFamily="34" charset="0"/>
                <a:cs typeface="Tahoma" pitchFamily="34" charset="0"/>
              </a:rPr>
              <a:t>Std</a:t>
            </a:r>
            <a:r>
              <a:rPr lang="en-US" baseline="0" dirty="0" smtClean="0">
                <a:solidFill>
                  <a:srgbClr val="545456"/>
                </a:solidFill>
                <a:latin typeface="Tahoma" pitchFamily="34" charset="0"/>
                <a:cs typeface="Tahoma" pitchFamily="34" charset="0"/>
              </a:rPr>
              <a:t> covers the accounting and reporting of 7 different GHGs or classes of GHGs. These gases are all regulated under the Kyoto Protocol. The </a:t>
            </a:r>
            <a:r>
              <a:rPr lang="en-US" baseline="0" dirty="0" err="1" smtClean="0">
                <a:solidFill>
                  <a:srgbClr val="545456"/>
                </a:solidFill>
                <a:latin typeface="Tahoma" pitchFamily="34" charset="0"/>
                <a:cs typeface="Tahoma" pitchFamily="34" charset="0"/>
              </a:rPr>
              <a:t>std</a:t>
            </a:r>
            <a:r>
              <a:rPr lang="en-US" baseline="0" dirty="0" smtClean="0">
                <a:solidFill>
                  <a:srgbClr val="545456"/>
                </a:solidFill>
                <a:latin typeface="Tahoma" pitchFamily="34" charset="0"/>
                <a:cs typeface="Tahoma" pitchFamily="34" charset="0"/>
              </a:rPr>
              <a:t> does not cover other gases that are GHGs, such as CFCs. This is because they are not covered yet by the KP and because, in the case of CFCs, they are covered by another UN protocol – the Montreal Protocol. </a:t>
            </a:r>
          </a:p>
          <a:p>
            <a:pPr marL="0" indent="0">
              <a:buClr>
                <a:srgbClr val="00ACA2"/>
              </a:buClr>
              <a:buFontTx/>
              <a:buNone/>
            </a:pPr>
            <a:endParaRPr lang="en-US" baseline="0" dirty="0" smtClean="0">
              <a:solidFill>
                <a:srgbClr val="545456"/>
              </a:solidFill>
              <a:latin typeface="Tahoma" pitchFamily="34" charset="0"/>
              <a:cs typeface="Tahoma" pitchFamily="34" charset="0"/>
            </a:endParaRPr>
          </a:p>
          <a:p>
            <a:pPr marL="0" indent="0">
              <a:buClr>
                <a:srgbClr val="00ACA2"/>
              </a:buClr>
              <a:buFontTx/>
              <a:buNone/>
            </a:pPr>
            <a:r>
              <a:rPr lang="en-US" baseline="0" dirty="0" smtClean="0">
                <a:solidFill>
                  <a:srgbClr val="545456"/>
                </a:solidFill>
                <a:latin typeface="Tahoma" pitchFamily="34" charset="0"/>
                <a:cs typeface="Tahoma" pitchFamily="34" charset="0"/>
              </a:rPr>
              <a:t>We’ll provide some statistics on the usage and adoption of the Corp </a:t>
            </a:r>
            <a:r>
              <a:rPr lang="en-US" baseline="0" dirty="0" err="1" smtClean="0">
                <a:solidFill>
                  <a:srgbClr val="545456"/>
                </a:solidFill>
                <a:latin typeface="Tahoma" pitchFamily="34" charset="0"/>
                <a:cs typeface="Tahoma" pitchFamily="34" charset="0"/>
              </a:rPr>
              <a:t>Std</a:t>
            </a:r>
            <a:r>
              <a:rPr lang="en-US" baseline="0" dirty="0" smtClean="0">
                <a:solidFill>
                  <a:srgbClr val="545456"/>
                </a:solidFill>
                <a:latin typeface="Tahoma" pitchFamily="34" charset="0"/>
                <a:cs typeface="Tahoma" pitchFamily="34" charset="0"/>
              </a:rPr>
              <a:t> in a few moments, but these statistics just serve to stress the fact that use of the Corp </a:t>
            </a:r>
            <a:r>
              <a:rPr lang="en-US" baseline="0" dirty="0" err="1" smtClean="0">
                <a:solidFill>
                  <a:srgbClr val="545456"/>
                </a:solidFill>
                <a:latin typeface="Tahoma" pitchFamily="34" charset="0"/>
                <a:cs typeface="Tahoma" pitchFamily="34" charset="0"/>
              </a:rPr>
              <a:t>Std</a:t>
            </a:r>
            <a:r>
              <a:rPr lang="en-US" baseline="0" dirty="0" smtClean="0">
                <a:solidFill>
                  <a:srgbClr val="545456"/>
                </a:solidFill>
                <a:latin typeface="Tahoma" pitchFamily="34" charset="0"/>
                <a:cs typeface="Tahoma" pitchFamily="34" charset="0"/>
              </a:rPr>
              <a:t> is very widespread. And we would </a:t>
            </a:r>
            <a:r>
              <a:rPr lang="en-US" baseline="0" dirty="0" err="1" smtClean="0">
                <a:solidFill>
                  <a:srgbClr val="545456"/>
                </a:solidFill>
                <a:latin typeface="Tahoma" pitchFamily="34" charset="0"/>
                <a:cs typeface="Tahoma" pitchFamily="34" charset="0"/>
              </a:rPr>
              <a:t>atribute</a:t>
            </a:r>
            <a:r>
              <a:rPr lang="en-US" baseline="0" dirty="0" smtClean="0">
                <a:solidFill>
                  <a:srgbClr val="545456"/>
                </a:solidFill>
                <a:latin typeface="Tahoma" pitchFamily="34" charset="0"/>
                <a:cs typeface="Tahoma" pitchFamily="34" charset="0"/>
              </a:rPr>
              <a:t> this fact to two key design elements: one is the development process, which involved a close collaboration amongst the GHGP and </a:t>
            </a:r>
            <a:r>
              <a:rPr lang="en-US" baseline="0" dirty="0" err="1" smtClean="0">
                <a:solidFill>
                  <a:srgbClr val="545456"/>
                </a:solidFill>
                <a:latin typeface="Tahoma" pitchFamily="34" charset="0"/>
                <a:cs typeface="Tahoma" pitchFamily="34" charset="0"/>
              </a:rPr>
              <a:t>numersou</a:t>
            </a:r>
            <a:r>
              <a:rPr lang="en-US" baseline="0" dirty="0" smtClean="0">
                <a:solidFill>
                  <a:srgbClr val="545456"/>
                </a:solidFill>
                <a:latin typeface="Tahoma" pitchFamily="34" charset="0"/>
                <a:cs typeface="Tahoma" pitchFamily="34" charset="0"/>
              </a:rPr>
              <a:t> stakeholders over a 4 year period. And the other element is that the </a:t>
            </a:r>
            <a:r>
              <a:rPr lang="en-US" baseline="0" dirty="0" err="1" smtClean="0">
                <a:solidFill>
                  <a:srgbClr val="545456"/>
                </a:solidFill>
                <a:latin typeface="Tahoma" pitchFamily="34" charset="0"/>
                <a:cs typeface="Tahoma" pitchFamily="34" charset="0"/>
              </a:rPr>
              <a:t>std</a:t>
            </a:r>
            <a:r>
              <a:rPr lang="en-US" baseline="0" dirty="0" smtClean="0">
                <a:solidFill>
                  <a:srgbClr val="545456"/>
                </a:solidFill>
                <a:latin typeface="Tahoma" pitchFamily="34" charset="0"/>
                <a:cs typeface="Tahoma" pitchFamily="34" charset="0"/>
              </a:rPr>
              <a:t> is robust, practical and built on </a:t>
            </a:r>
            <a:r>
              <a:rPr lang="en-US" baseline="0" dirty="0" err="1" smtClean="0">
                <a:solidFill>
                  <a:srgbClr val="545456"/>
                </a:solidFill>
                <a:latin typeface="Tahoma" pitchFamily="34" charset="0"/>
                <a:cs typeface="Tahoma" pitchFamily="34" charset="0"/>
              </a:rPr>
              <a:t>practictioner</a:t>
            </a:r>
            <a:r>
              <a:rPr lang="en-US" baseline="0" dirty="0" smtClean="0">
                <a:solidFill>
                  <a:srgbClr val="545456"/>
                </a:solidFill>
                <a:latin typeface="Tahoma" pitchFamily="34" charset="0"/>
                <a:cs typeface="Tahoma" pitchFamily="34" charset="0"/>
              </a:rPr>
              <a:t> expertise.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17</a:t>
            </a:fld>
            <a:endParaRPr lang="en-US" dirty="0"/>
          </a:p>
        </p:txBody>
      </p:sp>
    </p:spTree>
    <p:extLst>
      <p:ext uri="{BB962C8B-B14F-4D97-AF65-F5344CB8AC3E}">
        <p14:creationId xmlns:p14="http://schemas.microsoft.com/office/powerpoint/2010/main" val="62245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Std</a:t>
            </a:r>
            <a:r>
              <a:rPr lang="en-US" dirty="0" smtClean="0"/>
              <a:t> was developed to serve 5 main objectives:</a:t>
            </a:r>
          </a:p>
          <a:p>
            <a:r>
              <a:rPr lang="en-US" dirty="0" smtClean="0"/>
              <a:t> - </a:t>
            </a:r>
            <a:r>
              <a:rPr lang="en-US" sz="1200" dirty="0" smtClean="0"/>
              <a:t>To help companies prepare a true, fair account of emissions</a:t>
            </a:r>
          </a:p>
          <a:p>
            <a:r>
              <a:rPr lang="en-US" sz="1200" dirty="0" smtClean="0"/>
              <a:t>- To simplify and reduce the costs of compiling an inventory. And one way in which the </a:t>
            </a:r>
            <a:r>
              <a:rPr lang="en-US" sz="1200" dirty="0" err="1" smtClean="0"/>
              <a:t>std</a:t>
            </a:r>
            <a:r>
              <a:rPr lang="en-US" sz="1200" dirty="0" smtClean="0"/>
              <a:t> does this is by basing some</a:t>
            </a:r>
            <a:r>
              <a:rPr lang="en-US" sz="1200" baseline="0" dirty="0" smtClean="0"/>
              <a:t> of its requirements on </a:t>
            </a:r>
            <a:r>
              <a:rPr lang="en-US" sz="1200" baseline="0" dirty="0" err="1" smtClean="0"/>
              <a:t>fincaily</a:t>
            </a:r>
            <a:r>
              <a:rPr lang="en-US" sz="1200" baseline="0" dirty="0" smtClean="0"/>
              <a:t> accounting practices, a point we’ll explore a bit later on. </a:t>
            </a:r>
            <a:endParaRPr lang="en-US" sz="1200" dirty="0" smtClean="0"/>
          </a:p>
          <a:p>
            <a:r>
              <a:rPr lang="en-US" sz="1200" dirty="0" smtClean="0"/>
              <a:t>- To assist businesses in managing and reducing emissions</a:t>
            </a:r>
          </a:p>
          <a:p>
            <a:r>
              <a:rPr lang="en-US" sz="1200" dirty="0" smtClean="0"/>
              <a:t>- To facilitate participation in GHG programs</a:t>
            </a:r>
          </a:p>
          <a:p>
            <a:r>
              <a:rPr lang="en-US" sz="1200" dirty="0" smtClean="0"/>
              <a:t>- To increase consistency and transparency in GHG accounting and reporting</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18</a:t>
            </a:fld>
            <a:endParaRPr lang="en-US" dirty="0"/>
          </a:p>
        </p:txBody>
      </p:sp>
    </p:spTree>
    <p:extLst>
      <p:ext uri="{BB962C8B-B14F-4D97-AF65-F5344CB8AC3E}">
        <p14:creationId xmlns:p14="http://schemas.microsoft.com/office/powerpoint/2010/main" val="283603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who should use the standard, the main audience are businesses of course.</a:t>
            </a:r>
          </a:p>
          <a:p>
            <a:r>
              <a:rPr lang="en-US" dirty="0" smtClean="0"/>
              <a:t>But the </a:t>
            </a:r>
            <a:r>
              <a:rPr lang="en-US" dirty="0" err="1" smtClean="0"/>
              <a:t>Std</a:t>
            </a:r>
            <a:r>
              <a:rPr lang="en-US" dirty="0" smtClean="0"/>
              <a:t> is also </a:t>
            </a:r>
            <a:r>
              <a:rPr lang="en-US" dirty="0" err="1" smtClean="0"/>
              <a:t>perfect;y</a:t>
            </a:r>
            <a:r>
              <a:rPr lang="en-US" baseline="0" dirty="0" smtClean="0"/>
              <a:t> suited for use by other orgs that develop inventories such as:..</a:t>
            </a:r>
          </a:p>
          <a:p>
            <a:r>
              <a:rPr lang="en-US" baseline="0" dirty="0" smtClean="0"/>
              <a:t>The </a:t>
            </a:r>
            <a:r>
              <a:rPr lang="en-US" baseline="0" dirty="0" err="1" smtClean="0"/>
              <a:t>Std</a:t>
            </a:r>
            <a:r>
              <a:rPr lang="en-US" baseline="0" dirty="0" smtClean="0"/>
              <a:t> is intended also for organizations and policy makers that are designing GHG reporting requirements and reporting programs.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19</a:t>
            </a:fld>
            <a:endParaRPr lang="en-US" dirty="0"/>
          </a:p>
        </p:txBody>
      </p:sp>
    </p:spTree>
    <p:extLst>
      <p:ext uri="{BB962C8B-B14F-4D97-AF65-F5344CB8AC3E}">
        <p14:creationId xmlns:p14="http://schemas.microsoft.com/office/powerpoint/2010/main" val="396146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GHG Protocol.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2</a:t>
            </a:fld>
            <a:endParaRPr lang="en-US" dirty="0"/>
          </a:p>
        </p:txBody>
      </p:sp>
    </p:spTree>
    <p:extLst>
      <p:ext uri="{BB962C8B-B14F-4D97-AF65-F5344CB8AC3E}">
        <p14:creationId xmlns:p14="http://schemas.microsoft.com/office/powerpoint/2010/main" val="1277217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earlier, we have developed a range of sector-specific guidelines to supplement the Corp Std. The </a:t>
            </a:r>
            <a:r>
              <a:rPr lang="en-US" dirty="0" err="1" smtClean="0"/>
              <a:t>Std</a:t>
            </a:r>
            <a:r>
              <a:rPr lang="en-US" dirty="0" smtClean="0"/>
              <a:t> was </a:t>
            </a:r>
            <a:r>
              <a:rPr lang="en-US" baseline="0" dirty="0" smtClean="0"/>
              <a:t>purposefully designed to offer a flexible and high-level framework that works across different sectors. And this design is one reason why the Corp Std in particular has seen such heavy adoption worldwide. But it also means that the CS does not necessarily address key accounting issues specific to individual sectors. And, to help companies in certain sectors interpret the use of the Corp </a:t>
            </a:r>
            <a:r>
              <a:rPr lang="en-US" baseline="0" dirty="0" err="1" smtClean="0"/>
              <a:t>Std</a:t>
            </a:r>
            <a:r>
              <a:rPr lang="en-US" baseline="0" dirty="0" smtClean="0"/>
              <a:t>, we have developed a number of </a:t>
            </a:r>
            <a:r>
              <a:rPr lang="en-US" baseline="0" dirty="0" err="1" smtClean="0"/>
              <a:t>sectoral</a:t>
            </a:r>
            <a:r>
              <a:rPr lang="en-US" baseline="0" dirty="0" smtClean="0"/>
              <a:t> guidelines. </a:t>
            </a:r>
          </a:p>
          <a:p>
            <a:endParaRPr lang="en-US" baseline="0" dirty="0" smtClean="0"/>
          </a:p>
          <a:p>
            <a:r>
              <a:rPr lang="en-US" baseline="0" dirty="0" smtClean="0"/>
              <a:t>T the focus of our sectoral guidelines is on:</a:t>
            </a:r>
            <a:endParaRPr lang="en-US" dirty="0"/>
          </a:p>
        </p:txBody>
      </p:sp>
      <p:sp>
        <p:nvSpPr>
          <p:cNvPr id="4" name="Slide Number Placeholder 3"/>
          <p:cNvSpPr>
            <a:spLocks noGrp="1"/>
          </p:cNvSpPr>
          <p:nvPr>
            <p:ph type="sldNum" sz="quarter" idx="10"/>
          </p:nvPr>
        </p:nvSpPr>
        <p:spPr/>
        <p:txBody>
          <a:bodyPr/>
          <a:lstStyle/>
          <a:p>
            <a:fld id="{4706F241-72D7-422A-96AF-D904D763A2B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date, we’ve developed guidelines for the cement sector, agricultural sector, power sector,  the US public sector, amongst others. </a:t>
            </a:r>
          </a:p>
        </p:txBody>
      </p:sp>
      <p:sp>
        <p:nvSpPr>
          <p:cNvPr id="4" name="Slide Number Placeholder 3"/>
          <p:cNvSpPr>
            <a:spLocks noGrp="1"/>
          </p:cNvSpPr>
          <p:nvPr>
            <p:ph type="sldNum" sz="quarter" idx="10"/>
          </p:nvPr>
        </p:nvSpPr>
        <p:spPr/>
        <p:txBody>
          <a:bodyPr/>
          <a:lstStyle/>
          <a:p>
            <a:fld id="{4706F241-72D7-422A-96AF-D904D763A2B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just to make clear, the focus of this training is on the cross-</a:t>
            </a:r>
            <a:r>
              <a:rPr lang="en-US" baseline="0" dirty="0" err="1" smtClean="0"/>
              <a:t>sectoral</a:t>
            </a:r>
            <a:r>
              <a:rPr lang="en-US" baseline="0" dirty="0" smtClean="0"/>
              <a:t> requirement in the Corporate Standard. But I’d be happy to answer any questions you might have about our sector-specific guidelines. </a:t>
            </a:r>
            <a:endParaRPr lang="en-US" dirty="0"/>
          </a:p>
        </p:txBody>
      </p:sp>
      <p:sp>
        <p:nvSpPr>
          <p:cNvPr id="4" name="Slide Number Placeholder 3"/>
          <p:cNvSpPr>
            <a:spLocks noGrp="1"/>
          </p:cNvSpPr>
          <p:nvPr>
            <p:ph type="sldNum" sz="quarter" idx="10"/>
          </p:nvPr>
        </p:nvSpPr>
        <p:spPr/>
        <p:txBody>
          <a:bodyPr/>
          <a:lstStyle/>
          <a:p>
            <a:fld id="{F3B168AC-4C8D-4DDB-8156-C46FDFDC1CD7}" type="slidenum">
              <a:rPr lang="en-US" smtClean="0"/>
              <a:pPr/>
              <a:t>22</a:t>
            </a:fld>
            <a:endParaRPr lang="en-US"/>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now more than 50</a:t>
            </a:r>
            <a:r>
              <a:rPr lang="en-US" baseline="0" dirty="0" smtClean="0"/>
              <a:t> GHG reporting programs worldwide based on the Corporate Standard and this slide shows only some of these programs. There are programs on every continent, including multiple programs in North and South America, Europe and Australasia. The point here is simply that t</a:t>
            </a:r>
            <a:r>
              <a:rPr lang="en-US" dirty="0" smtClean="0"/>
              <a:t>he Corporate Standard has been very successful and forms the basis for virtually every GHG reporting program across the world. </a:t>
            </a:r>
          </a:p>
        </p:txBody>
      </p:sp>
      <p:sp>
        <p:nvSpPr>
          <p:cNvPr id="4" name="Slide Number Placeholder 3"/>
          <p:cNvSpPr>
            <a:spLocks noGrp="1"/>
          </p:cNvSpPr>
          <p:nvPr>
            <p:ph type="sldNum" sz="quarter" idx="10"/>
          </p:nvPr>
        </p:nvSpPr>
        <p:spPr/>
        <p:txBody>
          <a:bodyPr/>
          <a:lstStyle/>
          <a:p>
            <a:fld id="{64972FA6-950C-4E4D-A976-847E42A8C0C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Many</a:t>
            </a:r>
            <a:r>
              <a:rPr lang="en-GB" dirty="0" smtClean="0"/>
              <a:t> of the </a:t>
            </a:r>
            <a:r>
              <a:rPr lang="en-GB" b="1" dirty="0" smtClean="0"/>
              <a:t>world’s largest companies </a:t>
            </a:r>
            <a:r>
              <a:rPr lang="en-GB" dirty="0" smtClean="0"/>
              <a:t>are using the Corporate Standard. We don’t actively track the number of companies that use the Corp</a:t>
            </a:r>
            <a:r>
              <a:rPr lang="en-GB" baseline="0" dirty="0" smtClean="0"/>
              <a:t> </a:t>
            </a:r>
            <a:r>
              <a:rPr lang="en-GB" baseline="0" dirty="0" err="1" smtClean="0"/>
              <a:t>Std</a:t>
            </a:r>
            <a:r>
              <a:rPr lang="en-GB" baseline="0" dirty="0" smtClean="0"/>
              <a:t>, simply because so many do. But to give an idea of usage at the corporate level, the CDP has released some helpful data. </a:t>
            </a:r>
            <a:r>
              <a:rPr lang="en-GB" dirty="0" smtClean="0"/>
              <a:t>The CDP is a non-profit organization that represents investors with assets totalling </a:t>
            </a:r>
            <a:r>
              <a:rPr lang="en-GB" b="1" dirty="0" smtClean="0"/>
              <a:t>$41 trillion worth.</a:t>
            </a:r>
            <a:r>
              <a:rPr lang="en-GB" b="1" baseline="0" dirty="0" smtClean="0"/>
              <a:t> The CDP</a:t>
            </a:r>
            <a:r>
              <a:rPr lang="en-GB" dirty="0" smtClean="0"/>
              <a:t> regularly surveys the world’s largest companies to assess investment-related risks and opportunities related to climate change.  </a:t>
            </a:r>
            <a:r>
              <a:rPr lang="en-US" dirty="0" smtClean="0"/>
              <a:t>AN it turns out that over 80% </a:t>
            </a:r>
            <a:r>
              <a:rPr lang="en-US" sz="1400" dirty="0" smtClean="0"/>
              <a:t>81% of companies in the Global 500 measure and report their GHG emissions to CDP. </a:t>
            </a:r>
            <a:endParaRPr lang="en-US" sz="1300" dirty="0" smtClean="0"/>
          </a:p>
          <a:p>
            <a:endParaRPr lang="en-GB" dirty="0"/>
          </a:p>
        </p:txBody>
      </p:sp>
      <p:sp>
        <p:nvSpPr>
          <p:cNvPr id="4" name="Slide Number Placeholder 3"/>
          <p:cNvSpPr>
            <a:spLocks noGrp="1"/>
          </p:cNvSpPr>
          <p:nvPr>
            <p:ph type="sldNum" sz="quarter" idx="10"/>
          </p:nvPr>
        </p:nvSpPr>
        <p:spPr/>
        <p:txBody>
          <a:bodyPr/>
          <a:lstStyle/>
          <a:p>
            <a:fld id="{CEBEF84C-989C-4ADE-915F-7B368008A0BC}"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TextEdit="1"/>
          </p:cNvSpPr>
          <p:nvPr>
            <p:ph type="sldImg"/>
          </p:nvPr>
        </p:nvSpPr>
        <p:spPr bwMode="auto">
          <a:xfrm>
            <a:off x="1257300" y="722313"/>
            <a:ext cx="4802188" cy="3600450"/>
          </a:xfrm>
          <a:noFill/>
          <a:ln>
            <a:solidFill>
              <a:srgbClr val="000000"/>
            </a:solidFill>
            <a:miter lim="800000"/>
            <a:headEnd/>
            <a:tailEnd/>
          </a:ln>
        </p:spPr>
      </p:sp>
      <p:sp>
        <p:nvSpPr>
          <p:cNvPr id="317443" name="Rectangle 3"/>
          <p:cNvSpPr>
            <a:spLocks noGrp="1"/>
          </p:cNvSpPr>
          <p:nvPr>
            <p:ph type="body" idx="1"/>
          </p:nvPr>
        </p:nvSpPr>
        <p:spPr bwMode="auto">
          <a:xfrm>
            <a:off x="731179" y="4563374"/>
            <a:ext cx="5852844" cy="4316165"/>
          </a:xfrm>
          <a:noFill/>
        </p:spPr>
        <p:txBody>
          <a:bodyPr wrap="square" numCol="1" anchor="t" anchorCtr="0" compatLnSpc="1">
            <a:prstTxWarp prst="textNoShape">
              <a:avLst/>
            </a:prstTxWarp>
          </a:bodyPr>
          <a:lstStyle/>
          <a:p>
            <a:r>
              <a:rPr lang="en-US" altLang="zh-CN" dirty="0" smtClean="0"/>
              <a:t>Some of these companies are shown here. So we see a wide range</a:t>
            </a:r>
            <a:r>
              <a:rPr lang="en-US" altLang="zh-CN" baseline="0" dirty="0" smtClean="0"/>
              <a:t> of sectors represented here, including oil and gas, chemicals, retail, metals, food and drink, banking, etc. </a:t>
            </a:r>
          </a:p>
          <a:p>
            <a:endParaRPr lang="en-US" altLang="zh-CN" baseline="0" dirty="0" smtClean="0"/>
          </a:p>
          <a:p>
            <a:endParaRPr lang="zh-CN" altLang="zh-CN" dirty="0" smtClean="0"/>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above reasons are given in the CS.  We</a:t>
            </a:r>
            <a:r>
              <a:rPr lang="en-US" sz="1200" kern="1200" baseline="0" dirty="0" smtClean="0">
                <a:solidFill>
                  <a:schemeClr val="tx1"/>
                </a:solidFill>
                <a:latin typeface="+mn-lt"/>
                <a:ea typeface="+mn-ea"/>
                <a:cs typeface="+mn-cs"/>
              </a:rPr>
              <a:t> have found in our experience that companies also report because of the following:</a:t>
            </a:r>
          </a:p>
          <a:p>
            <a:pPr lvl="0">
              <a:buFont typeface="Arial" pitchFamily="34" charset="0"/>
              <a:buChar char="•"/>
            </a:pPr>
            <a:r>
              <a:rPr lang="en-US" sz="1200" kern="1200" dirty="0" smtClean="0">
                <a:solidFill>
                  <a:schemeClr val="tx1"/>
                </a:solidFill>
                <a:latin typeface="+mn-lt"/>
                <a:ea typeface="+mn-ea"/>
                <a:cs typeface="+mn-cs"/>
              </a:rPr>
              <a:t>Reduce impact on the global environment</a:t>
            </a:r>
          </a:p>
          <a:p>
            <a:pPr lvl="0">
              <a:buFont typeface="Arial" pitchFamily="34" charset="0"/>
              <a:buChar char="•"/>
            </a:pPr>
            <a:r>
              <a:rPr lang="en-US" sz="1200" kern="1200" dirty="0" smtClean="0">
                <a:solidFill>
                  <a:schemeClr val="tx1"/>
                </a:solidFill>
                <a:latin typeface="+mn-lt"/>
                <a:ea typeface="+mn-ea"/>
                <a:cs typeface="+mn-cs"/>
              </a:rPr>
              <a:t>As a first step in streamlining operations, which can lead to business benefits (e.g., cost savings through energy efficiency)</a:t>
            </a:r>
          </a:p>
          <a:p>
            <a:pPr lvl="0">
              <a:buFont typeface="Arial" pitchFamily="34" charset="0"/>
              <a:buChar char="•"/>
            </a:pPr>
            <a:r>
              <a:rPr lang="en-US" sz="1200" kern="1200" smtClean="0">
                <a:solidFill>
                  <a:schemeClr val="tx1"/>
                </a:solidFill>
                <a:latin typeface="+mn-lt"/>
                <a:ea typeface="+mn-ea"/>
                <a:cs typeface="+mn-cs"/>
              </a:rPr>
              <a:t>Meet </a:t>
            </a:r>
            <a:r>
              <a:rPr lang="en-US" sz="1200" kern="1200" dirty="0" smtClean="0">
                <a:solidFill>
                  <a:schemeClr val="tx1"/>
                </a:solidFill>
                <a:latin typeface="+mn-lt"/>
                <a:ea typeface="+mn-ea"/>
                <a:cs typeface="+mn-cs"/>
              </a:rPr>
              <a:t>consumer demand</a:t>
            </a:r>
          </a:p>
          <a:p>
            <a:pPr lvl="0">
              <a:buFont typeface="Arial" pitchFamily="34" charset="0"/>
              <a:buChar char="•"/>
            </a:pPr>
            <a:r>
              <a:rPr lang="en-US" sz="1200" kern="1200" dirty="0" smtClean="0">
                <a:solidFill>
                  <a:schemeClr val="tx1"/>
                </a:solidFill>
                <a:latin typeface="+mn-lt"/>
                <a:ea typeface="+mn-ea"/>
                <a:cs typeface="+mn-cs"/>
              </a:rPr>
              <a:t>Keep up with competition, increasingly common practice</a:t>
            </a:r>
          </a:p>
          <a:p>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26</a:t>
            </a:fld>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 why are all these companies using the Standard? What kinds of business goals do companies have in mind when they set out to develop their inventories? </a:t>
            </a:r>
          </a:p>
          <a:p>
            <a:endParaRPr lang="en-US" dirty="0" smtClean="0"/>
          </a:p>
          <a:p>
            <a:r>
              <a:rPr lang="en-US" dirty="0" smtClean="0"/>
              <a:t>Well, there are many different business goals, but they can broadly be categorized into three types. In general, </a:t>
            </a:r>
            <a:r>
              <a:rPr lang="en-US" baseline="0" dirty="0" smtClean="0"/>
              <a:t>inventories can help companies understand…., such as….</a:t>
            </a:r>
          </a:p>
          <a:p>
            <a:endParaRPr lang="en-US" baseline="0" dirty="0" smtClean="0"/>
          </a:p>
          <a:p>
            <a:r>
              <a:rPr lang="en-US" baseline="0" dirty="0" smtClean="0"/>
              <a:t>Inventories can also help companies track and reduce emissions, because they help companies ..</a:t>
            </a:r>
            <a:endParaRPr lang="en-US" dirty="0"/>
          </a:p>
        </p:txBody>
      </p:sp>
      <p:sp>
        <p:nvSpPr>
          <p:cNvPr id="4" name="Slide Number Placeholder 3"/>
          <p:cNvSpPr>
            <a:spLocks noGrp="1"/>
          </p:cNvSpPr>
          <p:nvPr>
            <p:ph type="sldNum" sz="quarter" idx="10"/>
          </p:nvPr>
        </p:nvSpPr>
        <p:spPr/>
        <p:txBody>
          <a:bodyPr/>
          <a:lstStyle/>
          <a:p>
            <a:fld id="{294004F5-CA2A-49DD-9CC8-FB259D638C31}" type="slidenum">
              <a:rPr lang="en-US" smtClean="0"/>
              <a:pPr/>
              <a:t>27</a:t>
            </a:fld>
            <a:endParaRPr lang="en-US"/>
          </a:p>
        </p:txBody>
      </p:sp>
    </p:spTree>
    <p:extLst>
      <p:ext uri="{BB962C8B-B14F-4D97-AF65-F5344CB8AC3E}">
        <p14:creationId xmlns:p14="http://schemas.microsoft.com/office/powerpoint/2010/main" val="2550763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also, </a:t>
            </a:r>
            <a:r>
              <a:rPr lang="en-US" dirty="0" err="1" smtClean="0"/>
              <a:t>inventoires</a:t>
            </a:r>
            <a:r>
              <a:rPr lang="en-US" dirty="0" smtClean="0"/>
              <a:t> help companies report</a:t>
            </a:r>
            <a:r>
              <a:rPr lang="en-US" baseline="0" dirty="0" smtClean="0"/>
              <a:t> to their stakeholders and be responsive to their customer base. For instance, inventories will help companies….. </a:t>
            </a:r>
            <a:endParaRPr lang="en-US" dirty="0"/>
          </a:p>
        </p:txBody>
      </p:sp>
      <p:sp>
        <p:nvSpPr>
          <p:cNvPr id="4" name="Slide Number Placeholder 3"/>
          <p:cNvSpPr>
            <a:spLocks noGrp="1"/>
          </p:cNvSpPr>
          <p:nvPr>
            <p:ph type="sldNum" sz="quarter" idx="10"/>
          </p:nvPr>
        </p:nvSpPr>
        <p:spPr/>
        <p:txBody>
          <a:bodyPr/>
          <a:lstStyle/>
          <a:p>
            <a:fld id="{294004F5-CA2A-49DD-9CC8-FB259D638C3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a better appreciation of what the Corp </a:t>
            </a:r>
            <a:r>
              <a:rPr lang="en-US" dirty="0" err="1" smtClean="0"/>
              <a:t>Std</a:t>
            </a:r>
            <a:r>
              <a:rPr lang="en-US" dirty="0" smtClean="0"/>
              <a:t> is designed to do, I think it would be helpful to reiterate what it</a:t>
            </a:r>
            <a:r>
              <a:rPr lang="en-US" baseline="0" dirty="0" smtClean="0"/>
              <a:t> does not do. </a:t>
            </a:r>
          </a:p>
          <a:p>
            <a:endParaRPr lang="en-US" baseline="0" dirty="0" smtClean="0"/>
          </a:p>
          <a:p>
            <a:r>
              <a:rPr lang="en-US" baseline="0" dirty="0" smtClean="0"/>
              <a:t>It is not intended for…….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29</a:t>
            </a:fld>
            <a:endParaRPr lang="en-US" dirty="0"/>
          </a:p>
        </p:txBody>
      </p:sp>
    </p:spTree>
    <p:extLst>
      <p:ext uri="{BB962C8B-B14F-4D97-AF65-F5344CB8AC3E}">
        <p14:creationId xmlns:p14="http://schemas.microsoft.com/office/powerpoint/2010/main" val="223453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cs typeface="Tahoma" pitchFamily="34" charset="0"/>
              </a:rPr>
              <a:t>The GHGP is a joint initiative between</a:t>
            </a:r>
            <a:r>
              <a:rPr lang="en-US" baseline="0" dirty="0" smtClean="0">
                <a:latin typeface="Tahoma" pitchFamily="34" charset="0"/>
                <a:cs typeface="Tahoma" pitchFamily="34" charset="0"/>
              </a:rPr>
              <a:t> the WRI, </a:t>
            </a:r>
            <a:r>
              <a:rPr lang="en-US" baseline="0" dirty="0" err="1" smtClean="0">
                <a:latin typeface="Tahoma" pitchFamily="34" charset="0"/>
                <a:cs typeface="Tahoma" pitchFamily="34" charset="0"/>
              </a:rPr>
              <a:t>Hqed</a:t>
            </a:r>
            <a:r>
              <a:rPr lang="en-US" baseline="0" dirty="0" smtClean="0">
                <a:latin typeface="Tahoma" pitchFamily="34" charset="0"/>
                <a:cs typeface="Tahoma" pitchFamily="34" charset="0"/>
              </a:rPr>
              <a:t> in Washington Dc and the WBCSD, which is headquartered in Geneva. We were established in 1998, just over 15 years ago now. But we are much more than just an initiative between two NGOs – we fundamentally represent a partnership of businesses and stakeholders to develop and promote the use of consistent methods for GHG accounting and reporting. And That point is worth reiterating – our work is really stakeholder led to ensure our products meet needs in the marketplace. </a:t>
            </a: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4706F241-72D7-422A-96AF-D904D763A2B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mentioned a range of GHG reporting programs that are based on the Corp Std. Virtually</a:t>
            </a:r>
            <a:r>
              <a:rPr lang="en-US" baseline="0" dirty="0" smtClean="0"/>
              <a:t> all programs are compatible with the Corp </a:t>
            </a:r>
            <a:r>
              <a:rPr lang="en-US" baseline="0" dirty="0" err="1" smtClean="0"/>
              <a:t>Std</a:t>
            </a:r>
            <a:r>
              <a:rPr lang="en-US" baseline="0" dirty="0" smtClean="0"/>
              <a:t>, but its worth making a few points here about our relationship with these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GHGP is not itself a reporting program: we do not collect inventories. And we also do not develop inventories for companies – instead there are many consulting companies that would fulfill that kind of role.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GHGP does not require verification of inventories. A chapter in the CS would provide guidance on verification, but </a:t>
            </a:r>
            <a:r>
              <a:rPr lang="en-US" baseline="0" dirty="0" err="1" smtClean="0"/>
              <a:t>ind</a:t>
            </a:r>
            <a:r>
              <a:rPr lang="en-US" baseline="0" dirty="0" smtClean="0"/>
              <a:t> programs would have their own set of specific requirements about verification which vary according to the reasons the programs were established in the first place (e.g., </a:t>
            </a:r>
            <a:r>
              <a:rPr lang="en-US" baseline="0" dirty="0" err="1" smtClean="0"/>
              <a:t>vol</a:t>
            </a:r>
            <a:r>
              <a:rPr lang="en-US" baseline="0" dirty="0" smtClean="0"/>
              <a:t> versus mandatory reporting)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This last point I think touches on the broader issue of policy neutrality – the CS was not designed for a given policy or program. And that is to help ensure it is relevant to as many users as possible.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finally, if you are participating in a GHG program, it is definitely worth checking the requirements of that program because they may be more specific or add additional requirements onto those already in the Corp Std. </a:t>
            </a:r>
            <a:endParaRPr lang="en-US"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30</a:t>
            </a:fld>
            <a:endParaRPr lang="en-US" dirty="0"/>
          </a:p>
        </p:txBody>
      </p:sp>
    </p:spTree>
    <p:extLst>
      <p:ext uri="{BB962C8B-B14F-4D97-AF65-F5344CB8AC3E}">
        <p14:creationId xmlns:p14="http://schemas.microsoft.com/office/powerpoint/2010/main" val="322167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31</a:t>
            </a:fld>
            <a:endParaRPr lang="en-US" dirty="0"/>
          </a:p>
        </p:txBody>
      </p:sp>
    </p:spTree>
    <p:extLst>
      <p:ext uri="{BB962C8B-B14F-4D97-AF65-F5344CB8AC3E}">
        <p14:creationId xmlns:p14="http://schemas.microsoft.com/office/powerpoint/2010/main" val="285184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32</a:t>
            </a:fld>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our work serves</a:t>
            </a:r>
            <a:r>
              <a:rPr lang="en-US" baseline="0" dirty="0" smtClean="0"/>
              <a:t> a broader mission which is shown here.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4</a:t>
            </a:fld>
            <a:endParaRPr lang="en-US" dirty="0"/>
          </a:p>
        </p:txBody>
      </p:sp>
    </p:spTree>
    <p:extLst>
      <p:ext uri="{BB962C8B-B14F-4D97-AF65-F5344CB8AC3E}">
        <p14:creationId xmlns:p14="http://schemas.microsoft.com/office/powerpoint/2010/main" val="82736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9C397-9E59-4203-8D2D-A1609CF61546}" type="slidenum">
              <a:rPr lang="en-US"/>
              <a:pPr/>
              <a:t>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t>The GHGP has 4 general objectives:</a:t>
            </a:r>
          </a:p>
          <a:p>
            <a:pPr marL="765062" lvl="1" indent="-387293" defTabSz="761888">
              <a:lnSpc>
                <a:spcPct val="90000"/>
              </a:lnSpc>
              <a:buClr>
                <a:srgbClr val="00ACA2"/>
              </a:buClr>
              <a:buSzPct val="147000"/>
              <a:buFont typeface="Arial" pitchFamily="34" charset="0"/>
              <a:buChar char="•"/>
            </a:pPr>
            <a:r>
              <a:rPr lang="en-US" dirty="0" smtClean="0"/>
              <a:t>Simplify and reduce the burden of measurement and reporting</a:t>
            </a:r>
          </a:p>
          <a:p>
            <a:pPr marL="765062" lvl="1" indent="-387293" defTabSz="761888">
              <a:lnSpc>
                <a:spcPct val="90000"/>
              </a:lnSpc>
              <a:buClr>
                <a:srgbClr val="00ACA2"/>
              </a:buClr>
              <a:buSzPct val="147000"/>
              <a:buFont typeface="Arial" pitchFamily="34" charset="0"/>
              <a:buChar char="•"/>
            </a:pPr>
            <a:r>
              <a:rPr lang="en-US" dirty="0" smtClean="0"/>
              <a:t>Illuminate reduction opportunities and enable market based options</a:t>
            </a:r>
          </a:p>
          <a:p>
            <a:pPr marL="765062" lvl="1" indent="-387293" defTabSz="761888">
              <a:lnSpc>
                <a:spcPct val="90000"/>
              </a:lnSpc>
              <a:buClr>
                <a:srgbClr val="00ACA2"/>
              </a:buClr>
              <a:buSzPct val="147000"/>
              <a:buFont typeface="Arial" pitchFamily="34" charset="0"/>
              <a:buChar char="•"/>
            </a:pPr>
            <a:r>
              <a:rPr lang="en-US" dirty="0" smtClean="0"/>
              <a:t>Support management action and stakeholder reporting</a:t>
            </a:r>
          </a:p>
          <a:p>
            <a:pPr marL="765062" lvl="1" indent="-387293" defTabSz="761888">
              <a:lnSpc>
                <a:spcPct val="90000"/>
              </a:lnSpc>
              <a:buClr>
                <a:srgbClr val="00ACA2"/>
              </a:buClr>
              <a:buSzPct val="147000"/>
              <a:buFont typeface="Arial" pitchFamily="34" charset="0"/>
              <a:buChar char="•"/>
            </a:pPr>
            <a:r>
              <a:rPr lang="en-US" dirty="0" smtClean="0"/>
              <a:t>Enable credible, transparent and consistent information flow across multiple borders/jurisdictions.</a:t>
            </a:r>
            <a:r>
              <a:rPr lang="en-US" baseline="0" dirty="0" smtClean="0"/>
              <a:t> For instance, between different companies or different units of a company. </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some statistics on the GHG Protocol to give an idea of its breadth and impact. </a:t>
            </a:r>
          </a:p>
          <a:p>
            <a:endParaRPr lang="en-US" baseline="0" dirty="0" smtClean="0"/>
          </a:p>
          <a:p>
            <a:r>
              <a:rPr lang="en-US" baseline="0" dirty="0" smtClean="0"/>
              <a:t>To date we’ve published 4 major standards and xx </a:t>
            </a:r>
            <a:r>
              <a:rPr lang="en-US" baseline="0" dirty="0" err="1" smtClean="0"/>
              <a:t>sectoral</a:t>
            </a:r>
            <a:r>
              <a:rPr lang="en-US" baseline="0" dirty="0" smtClean="0"/>
              <a:t> supplements to those standards. I’ll provide an overview of those publications in just a minute. </a:t>
            </a:r>
          </a:p>
          <a:p>
            <a:r>
              <a:rPr lang="en-US" baseline="0" dirty="0" smtClean="0"/>
              <a:t>We have developed over 25 tools for calculating the emissions from cross </a:t>
            </a:r>
            <a:r>
              <a:rPr lang="en-US" baseline="0" dirty="0" err="1" smtClean="0"/>
              <a:t>sectoral</a:t>
            </a:r>
            <a:r>
              <a:rPr lang="en-US" baseline="0" dirty="0" smtClean="0"/>
              <a:t> and sector-specific sources – and I’ll describe some of those tools in one of tomorrow’s lessons. These tools happen to be very extensively used – currently they are downloaded about xx times a month.</a:t>
            </a:r>
          </a:p>
          <a:p>
            <a:endParaRPr lang="en-US" baseline="0" dirty="0" smtClean="0"/>
          </a:p>
          <a:p>
            <a:r>
              <a:rPr lang="en-US" baseline="0" dirty="0" smtClean="0"/>
              <a:t>The GHG Protocol also produces a quarterly newsletter – that is available from our website and you can subscribe to it. Currently, the newsletter is sent to about xx subscribes.</a:t>
            </a:r>
          </a:p>
          <a:p>
            <a:endParaRPr lang="en-US" baseline="0" dirty="0" smtClean="0"/>
          </a:p>
          <a:p>
            <a:r>
              <a:rPr lang="en-US" baseline="0" dirty="0" smtClean="0"/>
              <a:t>And there are also many – over 50 in fact – programs based on the GHG Protocol. And I’ll also talk about those programs shortly.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6</a:t>
            </a:fld>
            <a:endParaRPr lang="en-US" dirty="0"/>
          </a:p>
        </p:txBody>
      </p:sp>
    </p:spTree>
    <p:extLst>
      <p:ext uri="{BB962C8B-B14F-4D97-AF65-F5344CB8AC3E}">
        <p14:creationId xmlns:p14="http://schemas.microsoft.com/office/powerpoint/2010/main" val="278512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a:t>
            </a:r>
            <a:r>
              <a:rPr lang="en-US" baseline="0" dirty="0" smtClean="0"/>
              <a:t> mentioned</a:t>
            </a:r>
            <a:r>
              <a:rPr lang="en-US" dirty="0" smtClean="0"/>
              <a:t>, the</a:t>
            </a:r>
            <a:r>
              <a:rPr lang="en-US" baseline="0" dirty="0" smtClean="0"/>
              <a:t> GHG Protocol has published 4 standards on GHG accounting. These are Corporate Standard, The Value Chain or Scope 3 Standard, The Product Standard and the Project Protocol. Each of these standards basically define procedures for developing and reporting GHG inventories. More specifically, these standards are for the development of three different kinds of inventories: 1 is corporate or entity-level inventories, the second is product-level inventories, and the third is project level inventories.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 just want to spend the next few slides explaining these different types of inventories because it is important to distinguish what each of these different standards does, as well as understand how they map onto one another. </a:t>
            </a:r>
            <a:endParaRPr lang="en-US" dirty="0" smtClean="0"/>
          </a:p>
          <a:p>
            <a:pPr defTabSz="948507">
              <a:defRPr/>
            </a:pPr>
            <a:endParaRPr lang="en-US" dirty="0">
              <a:latin typeface="Tahoma" pitchFamily="34" charset="0"/>
              <a:cs typeface="Tahoma"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706F241-72D7-422A-96AF-D904D763A2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28E7D"/>
              </a:buClr>
            </a:pPr>
            <a:r>
              <a:rPr lang="en-US" dirty="0" smtClean="0">
                <a:solidFill>
                  <a:srgbClr val="545456"/>
                </a:solidFill>
              </a:rPr>
              <a:t>First, corporate or</a:t>
            </a:r>
            <a:r>
              <a:rPr lang="en-US" baseline="0" dirty="0" smtClean="0">
                <a:solidFill>
                  <a:srgbClr val="545456"/>
                </a:solidFill>
              </a:rPr>
              <a:t> </a:t>
            </a:r>
            <a:r>
              <a:rPr lang="en-US" dirty="0" smtClean="0">
                <a:solidFill>
                  <a:srgbClr val="545456"/>
                </a:solidFill>
              </a:rPr>
              <a:t>entity-level </a:t>
            </a:r>
            <a:r>
              <a:rPr lang="en-US" baseline="0" dirty="0" smtClean="0">
                <a:solidFill>
                  <a:srgbClr val="545456"/>
                </a:solidFill>
              </a:rPr>
              <a:t>inventories basically </a:t>
            </a:r>
            <a:r>
              <a:rPr lang="en-US" dirty="0" smtClean="0">
                <a:solidFill>
                  <a:srgbClr val="545456"/>
                </a:solidFill>
              </a:rPr>
              <a:t>combine emissions data from across all</a:t>
            </a:r>
            <a:r>
              <a:rPr lang="en-US" baseline="0" dirty="0" smtClean="0">
                <a:solidFill>
                  <a:srgbClr val="545456"/>
                </a:solidFill>
              </a:rPr>
              <a:t> of a company’s</a:t>
            </a:r>
            <a:r>
              <a:rPr lang="en-US" dirty="0" smtClean="0">
                <a:solidFill>
                  <a:srgbClr val="545456"/>
                </a:solidFill>
              </a:rPr>
              <a:t> operations. These</a:t>
            </a:r>
            <a:r>
              <a:rPr lang="en-US" baseline="0" dirty="0" smtClean="0">
                <a:solidFill>
                  <a:srgbClr val="545456"/>
                </a:solidFill>
              </a:rPr>
              <a:t> inventories contain information on historical emissions, so that they can be used to track reductions that have actually occurred compared to a prior year. </a:t>
            </a:r>
          </a:p>
          <a:p>
            <a:pPr>
              <a:buClr>
                <a:srgbClr val="128E7D"/>
              </a:buClr>
            </a:pPr>
            <a:endParaRPr lang="en-US" baseline="0" dirty="0" smtClean="0">
              <a:solidFill>
                <a:srgbClr val="545456"/>
              </a:solidFill>
            </a:endParaRPr>
          </a:p>
          <a:p>
            <a:pPr>
              <a:buClr>
                <a:srgbClr val="128E7D"/>
              </a:buClr>
            </a:pPr>
            <a:r>
              <a:rPr lang="en-US" baseline="0" dirty="0" smtClean="0">
                <a:solidFill>
                  <a:srgbClr val="545456"/>
                </a:solidFill>
              </a:rPr>
              <a:t>In contrast, in project-level accounting, we are concerned with quantifying the future emissions reductions expected from projects that have been established to reduce or avoid emissions, or to sequester carbon. Project-level accounting is used to quantify the imp[act of offset projects. Because we are looking at future impacts from projects in project-level accounting, the emissions reductions are estimated through a comparison with a hypothetical scenario or baseline scenario. </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8</a:t>
            </a:fld>
            <a:endParaRPr lang="en-US" dirty="0"/>
          </a:p>
        </p:txBody>
      </p:sp>
    </p:spTree>
    <p:extLst>
      <p:ext uri="{BB962C8B-B14F-4D97-AF65-F5344CB8AC3E}">
        <p14:creationId xmlns:p14="http://schemas.microsoft.com/office/powerpoint/2010/main" val="68906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a product inventory c</a:t>
            </a:r>
            <a:r>
              <a:rPr lang="en-US" dirty="0" smtClean="0">
                <a:solidFill>
                  <a:srgbClr val="545456"/>
                </a:solidFill>
              </a:rPr>
              <a:t>ombines all the</a:t>
            </a:r>
            <a:r>
              <a:rPr lang="en-US" baseline="0" dirty="0" smtClean="0">
                <a:solidFill>
                  <a:srgbClr val="545456"/>
                </a:solidFill>
              </a:rPr>
              <a:t> emissions from the lifecycle of an individual product or service, regardless of whether those</a:t>
            </a:r>
            <a:r>
              <a:rPr lang="en-US" dirty="0" smtClean="0">
                <a:solidFill>
                  <a:srgbClr val="545456"/>
                </a:solidFill>
              </a:rPr>
              <a:t> emissions have</a:t>
            </a:r>
            <a:r>
              <a:rPr lang="en-US" baseline="0" dirty="0" smtClean="0">
                <a:solidFill>
                  <a:srgbClr val="545456"/>
                </a:solidFill>
              </a:rPr>
              <a:t> already occurred or will occur in the future. So, for instance, a product inventory will combine emissions from ………… Emissions reductions at the individual product level can be calculated by just </a:t>
            </a:r>
            <a:r>
              <a:rPr lang="en-US" dirty="0" smtClean="0">
                <a:solidFill>
                  <a:srgbClr val="545456"/>
                </a:solidFill>
              </a:rPr>
              <a:t>comparing a product inventory</a:t>
            </a:r>
            <a:r>
              <a:rPr lang="en-US" baseline="0" dirty="0" smtClean="0">
                <a:solidFill>
                  <a:srgbClr val="545456"/>
                </a:solidFill>
              </a:rPr>
              <a:t> with an inventory created for a prior year. </a:t>
            </a:r>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766284-1B85-4352-8AB8-073B4CE3CDBA}" type="slidenum">
              <a:rPr lang="en-US" smtClean="0"/>
              <a:pPr/>
              <a:t>9</a:t>
            </a:fld>
            <a:endParaRPr lang="en-US" dirty="0"/>
          </a:p>
        </p:txBody>
      </p:sp>
    </p:spTree>
    <p:extLst>
      <p:ext uri="{BB962C8B-B14F-4D97-AF65-F5344CB8AC3E}">
        <p14:creationId xmlns:p14="http://schemas.microsoft.com/office/powerpoint/2010/main" val="302037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0313" y="4744722"/>
            <a:ext cx="8458561" cy="585820"/>
          </a:xfrm>
          <a:noFill/>
          <a:ln>
            <a:noFill/>
          </a:ln>
        </p:spPr>
        <p:txBody>
          <a:bodyPr>
            <a:normAutofit/>
          </a:bodyPr>
          <a:lstStyle>
            <a:lvl1pPr marL="0" indent="0" algn="l">
              <a:buNone/>
              <a:defRPr sz="18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a:t>
            </a:r>
            <a:endParaRPr lang="en-US" dirty="0"/>
          </a:p>
        </p:txBody>
      </p:sp>
      <p:sp>
        <p:nvSpPr>
          <p:cNvPr id="11" name="Title Placeholder 1"/>
          <p:cNvSpPr>
            <a:spLocks noGrp="1"/>
          </p:cNvSpPr>
          <p:nvPr>
            <p:ph type="title"/>
          </p:nvPr>
        </p:nvSpPr>
        <p:spPr>
          <a:xfrm>
            <a:off x="320314" y="4040221"/>
            <a:ext cx="8458560" cy="704500"/>
          </a:xfrm>
          <a:prstGeom prst="rect">
            <a:avLst/>
          </a:prstGeom>
        </p:spPr>
        <p:txBody>
          <a:bodyPr vert="horz" lIns="91440" tIns="45720" rIns="91440" bIns="45720" rtlCol="0" anchor="ctr">
            <a:normAutofit/>
          </a:bodyPr>
          <a:lstStyle>
            <a:lvl1pPr algn="l">
              <a:defRPr sz="2600">
                <a:solidFill>
                  <a:srgbClr val="229E8F"/>
                </a:solidFill>
              </a:defRPr>
            </a:lvl1pPr>
          </a:lstStyle>
          <a:p>
            <a:r>
              <a:rPr lang="en-GB" dirty="0" smtClean="0"/>
              <a:t>Click to edit Master title style</a:t>
            </a:r>
            <a:endParaRPr lang="en-US" dirty="0"/>
          </a:p>
        </p:txBody>
      </p:sp>
      <p:pic>
        <p:nvPicPr>
          <p:cNvPr id="5" name="Picture 4"/>
          <p:cNvPicPr>
            <a:picLocks noChangeAspect="1"/>
          </p:cNvPicPr>
          <p:nvPr userDrawn="1"/>
        </p:nvPicPr>
        <p:blipFill rotWithShape="1">
          <a:blip r:embed="rId2" cstate="print"/>
          <a:srcRect t="20279" r="19946"/>
          <a:stretch/>
        </p:blipFill>
        <p:spPr>
          <a:xfrm>
            <a:off x="5495788" y="0"/>
            <a:ext cx="3648211" cy="3592286"/>
          </a:xfrm>
          <a:prstGeom prst="rect">
            <a:avLst/>
          </a:prstGeom>
        </p:spPr>
      </p:pic>
    </p:spTree>
    <p:extLst>
      <p:ext uri="{BB962C8B-B14F-4D97-AF65-F5344CB8AC3E}">
        <p14:creationId xmlns:p14="http://schemas.microsoft.com/office/powerpoint/2010/main" val="2707926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483360"/>
            <a:ext cx="8318881" cy="4642803"/>
          </a:xfrm>
        </p:spPr>
        <p:txBody>
          <a:bodyPr>
            <a:normAutofit/>
          </a:bodyPr>
          <a:lstStyle>
            <a:lvl1pPr>
              <a:buClr>
                <a:srgbClr val="229E8F"/>
              </a:buClr>
              <a:defRPr sz="1800">
                <a:solidFill>
                  <a:srgbClr val="595959"/>
                </a:solidFill>
                <a:latin typeface="Tahoma"/>
                <a:cs typeface="Tahoma"/>
              </a:defRPr>
            </a:lvl1pPr>
            <a:lvl2pPr>
              <a:buClr>
                <a:srgbClr val="229E8F"/>
              </a:buClr>
              <a:defRPr sz="1800">
                <a:solidFill>
                  <a:srgbClr val="595959"/>
                </a:solidFill>
                <a:latin typeface="Tahoma"/>
                <a:cs typeface="Tahoma"/>
              </a:defRPr>
            </a:lvl2pPr>
            <a:lvl3pPr>
              <a:buClr>
                <a:srgbClr val="229E8F"/>
              </a:buClr>
              <a:defRPr sz="1800">
                <a:solidFill>
                  <a:srgbClr val="595959"/>
                </a:solidFill>
                <a:latin typeface="Tahoma"/>
                <a:cs typeface="Tahoma"/>
              </a:defRPr>
            </a:lvl3pPr>
            <a:lvl4pPr>
              <a:buClr>
                <a:srgbClr val="229E8F"/>
              </a:buClr>
              <a:defRPr sz="1800">
                <a:solidFill>
                  <a:srgbClr val="595959"/>
                </a:solidFill>
                <a:latin typeface="Tahoma"/>
                <a:cs typeface="Tahoma"/>
              </a:defRPr>
            </a:lvl4pPr>
            <a:lvl5pPr>
              <a:buClr>
                <a:srgbClr val="229E8F"/>
              </a:buClr>
              <a:defRPr sz="1800">
                <a:solidFill>
                  <a:srgbClr val="595959"/>
                </a:solidFill>
                <a:latin typeface="Tahoma"/>
                <a:cs typeface="Tahom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1"/>
          <p:cNvSpPr>
            <a:spLocks noGrp="1"/>
          </p:cNvSpPr>
          <p:nvPr>
            <p:ph type="ctrTitle"/>
          </p:nvPr>
        </p:nvSpPr>
        <p:spPr>
          <a:xfrm>
            <a:off x="256516" y="873760"/>
            <a:ext cx="8458562" cy="528320"/>
          </a:xfrm>
          <a:noFill/>
          <a:ln>
            <a:noFill/>
          </a:ln>
        </p:spPr>
        <p:txBody>
          <a:bodyPr>
            <a:normAutofit/>
          </a:bodyPr>
          <a:lstStyle>
            <a:lvl1pPr algn="l">
              <a:defRPr sz="2200" b="1" i="0">
                <a:solidFill>
                  <a:schemeClr val="tx1">
                    <a:lumMod val="65000"/>
                    <a:lumOff val="35000"/>
                  </a:schemeClr>
                </a:solidFill>
                <a:latin typeface="Tahoma"/>
                <a:cs typeface="Tahoma"/>
              </a:defRPr>
            </a:lvl1pPr>
          </a:lstStyle>
          <a:p>
            <a:r>
              <a:rPr lang="en-GB" dirty="0" smtClean="0"/>
              <a:t>Click to edit Master title style</a:t>
            </a:r>
            <a:endParaRPr lang="en-US" dirty="0"/>
          </a:p>
        </p:txBody>
      </p:sp>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Arial" pitchFamily="34" charset="0"/>
              <a:cs typeface="Arial"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6445" y="3727429"/>
            <a:ext cx="902525" cy="329416"/>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Tracking</a:t>
            </a: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Tahoma" pitchFamily="34" charset="0"/>
              <a:cs typeface="Tahoma" pitchFamily="34" charset="0"/>
            </a:endParaRPr>
          </a:p>
        </p:txBody>
      </p:sp>
      <p:sp>
        <p:nvSpPr>
          <p:cNvPr id="12" name="Rounded Rectangle 11"/>
          <p:cNvSpPr/>
          <p:nvPr userDrawn="1"/>
        </p:nvSpPr>
        <p:spPr>
          <a:xfrm rot="5400000">
            <a:off x="8475196" y="309055"/>
            <a:ext cx="868680" cy="365760"/>
          </a:xfrm>
          <a:prstGeom prst="round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bg1"/>
                </a:solidFill>
                <a:latin typeface="Tahoma" pitchFamily="34" charset="0"/>
                <a:ea typeface="+mn-ea"/>
                <a:cs typeface="Tahoma" pitchFamily="34" charset="0"/>
              </a:rPr>
              <a:t>Introduction</a:t>
            </a:r>
            <a:endParaRPr lang="pt-BR" sz="800" kern="1200" dirty="0">
              <a:solidFill>
                <a:schemeClr val="bg1"/>
              </a:solidFill>
              <a:latin typeface="Tahoma" pitchFamily="34" charset="0"/>
              <a:ea typeface="+mn-ea"/>
              <a:cs typeface="Tahoma" pitchFamily="34" charset="0"/>
            </a:endParaRPr>
          </a:p>
        </p:txBody>
      </p:sp>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HG_Logo_Portrait_CMY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543" y="1188720"/>
            <a:ext cx="3081061" cy="2923540"/>
          </a:xfrm>
          <a:prstGeom prst="rect">
            <a:avLst/>
          </a:prstGeom>
        </p:spPr>
      </p:pic>
      <p:sp>
        <p:nvSpPr>
          <p:cNvPr id="2" name="Title 1"/>
          <p:cNvSpPr>
            <a:spLocks noGrp="1"/>
          </p:cNvSpPr>
          <p:nvPr>
            <p:ph type="ctrTitle" hasCustomPrompt="1"/>
          </p:nvPr>
        </p:nvSpPr>
        <p:spPr>
          <a:xfrm>
            <a:off x="320313" y="4724400"/>
            <a:ext cx="8458561" cy="669367"/>
          </a:xfrm>
          <a:noFill/>
          <a:ln>
            <a:noFill/>
          </a:ln>
        </p:spPr>
        <p:txBody>
          <a:bodyPr>
            <a:normAutofit/>
          </a:bodyPr>
          <a:lstStyle>
            <a:lvl1pPr algn="ctr">
              <a:defRPr sz="2800" b="1" i="0">
                <a:solidFill>
                  <a:schemeClr val="tx1">
                    <a:lumMod val="65000"/>
                    <a:lumOff val="35000"/>
                  </a:schemeClr>
                </a:solidFill>
                <a:latin typeface="Tahoma"/>
                <a:cs typeface="Tahoma"/>
              </a:defRPr>
            </a:lvl1pPr>
          </a:lstStyle>
          <a:p>
            <a:r>
              <a:rPr lang="en-US" sz="2400" dirty="0" smtClean="0"/>
              <a:t>A Corporate Accounting and Reporting Standard</a:t>
            </a:r>
            <a:endParaRPr lang="en-US" dirty="0"/>
          </a:p>
        </p:txBody>
      </p:sp>
      <p:sp>
        <p:nvSpPr>
          <p:cNvPr id="3" name="Subtitle 2"/>
          <p:cNvSpPr>
            <a:spLocks noGrp="1"/>
          </p:cNvSpPr>
          <p:nvPr>
            <p:ph type="subTitle" idx="1" hasCustomPrompt="1"/>
          </p:nvPr>
        </p:nvSpPr>
        <p:spPr>
          <a:xfrm>
            <a:off x="320314" y="5393767"/>
            <a:ext cx="8458560" cy="549833"/>
          </a:xfrm>
          <a:noFill/>
          <a:ln>
            <a:noFill/>
          </a:ln>
        </p:spPr>
        <p:txBody>
          <a:bodyPr>
            <a:normAutofit/>
          </a:bodyPr>
          <a:lstStyle>
            <a:lvl1pPr marL="0" indent="0" algn="ctr">
              <a:buNone/>
              <a:defRPr sz="20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z="2400" dirty="0" smtClean="0">
                <a:solidFill>
                  <a:srgbClr val="6A6B6D"/>
                </a:solidFill>
                <a:latin typeface="Tahoma" pitchFamily="34" charset="0"/>
                <a:cs typeface="Tahoma" pitchFamily="34" charset="0"/>
              </a:rPr>
              <a:t>Training Curriculum</a:t>
            </a:r>
          </a:p>
        </p:txBody>
      </p:sp>
      <p:pic>
        <p:nvPicPr>
          <p:cNvPr id="6" name="Picture 5" descr="GHG_Logo_Landscape_CMYK-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636923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Tracking</a:t>
            </a: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latin typeface="Tahoma" pitchFamily="34" charset="0"/>
              <a:cs typeface="Tahoma" pitchFamily="34" charset="0"/>
            </a:endParaRPr>
          </a:p>
        </p:txBody>
      </p:sp>
      <p:sp>
        <p:nvSpPr>
          <p:cNvPr id="15" name="Rounded Rectangle 14"/>
          <p:cNvSpPr/>
          <p:nvPr userDrawn="1"/>
        </p:nvSpPr>
        <p:spPr bwMode="auto">
          <a:xfrm>
            <a:off x="228600" y="1447800"/>
            <a:ext cx="8153400" cy="533400"/>
          </a:xfrm>
          <a:prstGeom prst="roundRect">
            <a:avLst/>
          </a:prstGeom>
          <a:solidFill>
            <a:srgbClr val="229E8F"/>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2. GHG Accounting and Reporting Principles</a:t>
            </a:r>
          </a:p>
        </p:txBody>
      </p:sp>
      <p:sp>
        <p:nvSpPr>
          <p:cNvPr id="16" name="Rounded Rectangle 15"/>
          <p:cNvSpPr/>
          <p:nvPr userDrawn="1"/>
        </p:nvSpPr>
        <p:spPr bwMode="auto">
          <a:xfrm>
            <a:off x="228600" y="2133600"/>
            <a:ext cx="8153400" cy="533400"/>
          </a:xfrm>
          <a:prstGeom prst="roundRect">
            <a:avLst/>
          </a:prstGeom>
          <a:solidFill>
            <a:srgbClr val="229E8F">
              <a:alpha val="89804"/>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3. Setting Organizational Boundaries</a:t>
            </a:r>
            <a:endParaRPr lang="pt-BR" sz="2200" dirty="0">
              <a:solidFill>
                <a:schemeClr val="bg1"/>
              </a:solidFill>
              <a:latin typeface="Tahoma" pitchFamily="34" charset="0"/>
              <a:cs typeface="Tahoma" pitchFamily="34" charset="0"/>
            </a:endParaRPr>
          </a:p>
        </p:txBody>
      </p:sp>
      <p:sp>
        <p:nvSpPr>
          <p:cNvPr id="17" name="Rounded Rectangle 16"/>
          <p:cNvSpPr/>
          <p:nvPr userDrawn="1"/>
        </p:nvSpPr>
        <p:spPr bwMode="auto">
          <a:xfrm>
            <a:off x="228600" y="2819400"/>
            <a:ext cx="8153400" cy="533400"/>
          </a:xfrm>
          <a:prstGeom prst="roundRect">
            <a:avLst/>
          </a:prstGeom>
          <a:solidFill>
            <a:srgbClr val="229E8F">
              <a:alpha val="81961"/>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4. Setting Operational Boundaries</a:t>
            </a:r>
            <a:endParaRPr lang="pt-BR" sz="2200" dirty="0">
              <a:solidFill>
                <a:schemeClr val="bg1"/>
              </a:solidFill>
              <a:latin typeface="Tahoma" pitchFamily="34" charset="0"/>
              <a:cs typeface="Tahoma" pitchFamily="34" charset="0"/>
            </a:endParaRPr>
          </a:p>
        </p:txBody>
      </p:sp>
      <p:sp>
        <p:nvSpPr>
          <p:cNvPr id="18" name="Rounded Rectangle 17"/>
          <p:cNvSpPr/>
          <p:nvPr userDrawn="1"/>
        </p:nvSpPr>
        <p:spPr bwMode="auto">
          <a:xfrm>
            <a:off x="228600" y="3505200"/>
            <a:ext cx="8153400" cy="533400"/>
          </a:xfrm>
          <a:prstGeom prst="roundRect">
            <a:avLst/>
          </a:prstGeom>
          <a:solidFill>
            <a:srgbClr val="229E8F">
              <a:alpha val="74118"/>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5. Tracking Emissions Over Time</a:t>
            </a:r>
          </a:p>
        </p:txBody>
      </p:sp>
      <p:sp>
        <p:nvSpPr>
          <p:cNvPr id="19" name="Rounded Rectangle 18"/>
          <p:cNvSpPr/>
          <p:nvPr userDrawn="1"/>
        </p:nvSpPr>
        <p:spPr bwMode="auto">
          <a:xfrm>
            <a:off x="228600" y="4191000"/>
            <a:ext cx="8153400" cy="533400"/>
          </a:xfrm>
          <a:prstGeom prst="roundRect">
            <a:avLst/>
          </a:prstGeom>
          <a:solidFill>
            <a:srgbClr val="229E8F">
              <a:alpha val="65882"/>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6. Identifying and Calculating Emissions</a:t>
            </a:r>
          </a:p>
        </p:txBody>
      </p:sp>
      <p:sp>
        <p:nvSpPr>
          <p:cNvPr id="20" name="Rounded Rectangle 19"/>
          <p:cNvSpPr/>
          <p:nvPr userDrawn="1"/>
        </p:nvSpPr>
        <p:spPr bwMode="auto">
          <a:xfrm>
            <a:off x="228600" y="4876800"/>
            <a:ext cx="8153400" cy="533400"/>
          </a:xfrm>
          <a:prstGeom prst="roundRect">
            <a:avLst/>
          </a:prstGeom>
          <a:solidFill>
            <a:srgbClr val="229E8F">
              <a:alpha val="60000"/>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7. Reporting GHG Emissions</a:t>
            </a:r>
            <a:endParaRPr lang="pt-BR" sz="2200" dirty="0">
              <a:solidFill>
                <a:schemeClr val="bg1"/>
              </a:solidFill>
              <a:latin typeface="Tahoma" pitchFamily="34" charset="0"/>
              <a:cs typeface="Tahoma" pitchFamily="34" charset="0"/>
            </a:endParaRPr>
          </a:p>
        </p:txBody>
      </p:sp>
      <p:sp>
        <p:nvSpPr>
          <p:cNvPr id="21" name="Rounded Rectangle 20"/>
          <p:cNvSpPr/>
          <p:nvPr userDrawn="1"/>
        </p:nvSpPr>
        <p:spPr bwMode="auto">
          <a:xfrm>
            <a:off x="228600" y="5562600"/>
            <a:ext cx="8153400" cy="533400"/>
          </a:xfrm>
          <a:prstGeom prst="roundRect">
            <a:avLst/>
          </a:prstGeom>
          <a:solidFill>
            <a:srgbClr val="229E8F">
              <a:alpha val="52157"/>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8. Review</a:t>
            </a:r>
            <a:endParaRPr lang="pt-BR" sz="2200" dirty="0">
              <a:solidFill>
                <a:schemeClr val="bg1"/>
              </a:solidFill>
              <a:latin typeface="Tahoma" pitchFamily="34" charset="0"/>
              <a:cs typeface="Tahoma" pitchFamily="34" charset="0"/>
            </a:endParaRPr>
          </a:p>
        </p:txBody>
      </p:sp>
      <p:pic>
        <p:nvPicPr>
          <p:cNvPr id="22" name="Picture 21"/>
          <p:cNvPicPr>
            <a:picLocks noChangeAspect="1"/>
          </p:cNvPicPr>
          <p:nvPr userDrawn="1"/>
        </p:nvPicPr>
        <p:blipFill>
          <a:blip r:embed="rId2" cstate="print"/>
          <a:stretch>
            <a:fillRect/>
          </a:stretch>
        </p:blipFill>
        <p:spPr>
          <a:xfrm>
            <a:off x="533400" y="5515968"/>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3" name="Picture 22"/>
          <p:cNvPicPr>
            <a:picLocks noChangeAspect="1"/>
          </p:cNvPicPr>
          <p:nvPr userDrawn="1"/>
        </p:nvPicPr>
        <p:blipFill>
          <a:blip r:embed="rId3" cstate="print"/>
          <a:stretch>
            <a:fillRect/>
          </a:stretch>
        </p:blipFill>
        <p:spPr>
          <a:xfrm>
            <a:off x="533400" y="4843816"/>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userDrawn="1"/>
        </p:nvPicPr>
        <p:blipFill>
          <a:blip r:embed="rId4" cstate="print"/>
          <a:stretch>
            <a:fillRect/>
          </a:stretch>
        </p:blipFill>
        <p:spPr>
          <a:xfrm>
            <a:off x="533400" y="41605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5" cstate="print"/>
          <a:stretch>
            <a:fillRect/>
          </a:stretch>
        </p:blipFill>
        <p:spPr>
          <a:xfrm>
            <a:off x="533400" y="34747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userDrawn="1"/>
        </p:nvPicPr>
        <p:blipFill>
          <a:blip r:embed="rId6" cstate="print"/>
          <a:stretch>
            <a:fillRect/>
          </a:stretch>
        </p:blipFill>
        <p:spPr>
          <a:xfrm>
            <a:off x="533400" y="27889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userDrawn="1"/>
        </p:nvPicPr>
        <p:blipFill>
          <a:blip r:embed="rId7" cstate="print"/>
          <a:stretch>
            <a:fillRect/>
          </a:stretch>
        </p:blipFill>
        <p:spPr>
          <a:xfrm>
            <a:off x="533401" y="21031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p:cNvPicPr>
            <a:picLocks noChangeAspect="1"/>
          </p:cNvPicPr>
          <p:nvPr userDrawn="1"/>
        </p:nvPicPr>
        <p:blipFill>
          <a:blip r:embed="rId8" cstate="print"/>
          <a:stretch>
            <a:fillRect/>
          </a:stretch>
        </p:blipFill>
        <p:spPr>
          <a:xfrm>
            <a:off x="533401" y="1371600"/>
            <a:ext cx="640080" cy="685800"/>
          </a:xfrm>
          <a:prstGeom prst="rect">
            <a:avLst/>
          </a:prstGeom>
          <a:ln w="38100">
            <a:solidFill>
              <a:schemeClr val="bg1"/>
            </a:solidFill>
          </a:ln>
          <a:effectLst>
            <a:outerShdw blurRad="50800" dist="38100" dir="2700000" algn="tl" rotWithShape="0">
              <a:prstClr val="black">
                <a:alpha val="40000"/>
              </a:prstClr>
            </a:outerShdw>
          </a:effectLst>
        </p:spPr>
      </p:pic>
      <p:sp>
        <p:nvSpPr>
          <p:cNvPr id="30" name="Title 1"/>
          <p:cNvSpPr>
            <a:spLocks noGrp="1"/>
          </p:cNvSpPr>
          <p:nvPr>
            <p:ph type="ctrTitle" hasCustomPrompt="1"/>
          </p:nvPr>
        </p:nvSpPr>
        <p:spPr>
          <a:xfrm>
            <a:off x="154169" y="791872"/>
            <a:ext cx="8458562" cy="528320"/>
          </a:xfrm>
        </p:spPr>
        <p:txBody>
          <a:bodyPr>
            <a:normAutofit/>
          </a:bodyPr>
          <a:lstStyle>
            <a:lvl1pPr>
              <a:defRPr sz="2800"/>
            </a:lvl1pPr>
          </a:lstStyle>
          <a:p>
            <a:pPr algn="ctr"/>
            <a:r>
              <a:rPr lang="en-US" sz="2800" dirty="0" smtClean="0"/>
              <a:t>Lesson Modules</a:t>
            </a:r>
            <a:endParaRPr lang="en-US" sz="2400" dirty="0"/>
          </a:p>
        </p:txBody>
      </p:sp>
      <p:pic>
        <p:nvPicPr>
          <p:cNvPr id="32" name="Picture 31" descr="GHG_Logo_Landscape_CMYK-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181600" y="6324600"/>
            <a:ext cx="3429000" cy="457200"/>
          </a:xfrm>
          <a:prstGeom prst="rect">
            <a:avLst/>
          </a:prstGeom>
        </p:spPr>
        <p:txBody>
          <a:bodyPr/>
          <a:lstStyle>
            <a:lvl1pPr>
              <a:defRPr/>
            </a:lvl1pPr>
          </a:lstStyle>
          <a:p>
            <a:r>
              <a:rPr lang="en-US"/>
              <a:t>©</a:t>
            </a:r>
          </a:p>
        </p:txBody>
      </p:sp>
    </p:spTree>
    <p:extLst>
      <p:ext uri="{BB962C8B-B14F-4D97-AF65-F5344CB8AC3E}">
        <p14:creationId xmlns:p14="http://schemas.microsoft.com/office/powerpoint/2010/main" val="3638820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32330" y="6320731"/>
            <a:ext cx="358729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rgbClr val="6A6B6D"/>
                </a:solidFill>
                <a:latin typeface="Tahoma"/>
                <a:ea typeface="+mn-ea"/>
                <a:cs typeface="Tahoma"/>
              </a:rPr>
              <a:t>A Corporate Accounting and Reporting Standard</a:t>
            </a:r>
            <a:endParaRPr lang="en-US" sz="1200" b="0" i="1" dirty="0" smtClean="0">
              <a:solidFill>
                <a:srgbClr val="6A6B6D"/>
              </a:solidFill>
              <a:latin typeface="Tahoma"/>
              <a:cs typeface="Tahoma"/>
            </a:endParaRPr>
          </a:p>
        </p:txBody>
      </p:sp>
      <p:pic>
        <p:nvPicPr>
          <p:cNvPr id="7" name="Picture 6" descr="GHG_Logo_Landscape_CMYK-01.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pic>
        <p:nvPicPr>
          <p:cNvPr id="11" name="Picture 10" descr="copyright WRI.jpg"/>
          <p:cNvPicPr>
            <a:picLocks noChangeAspect="1"/>
          </p:cNvPicPr>
          <p:nvPr userDrawn="1"/>
        </p:nvPicPr>
        <p:blipFill>
          <a:blip r:embed="rId8" cstate="print">
            <a:clrChange>
              <a:clrFrom>
                <a:srgbClr val="FFFFFF"/>
              </a:clrFrom>
              <a:clrTo>
                <a:srgbClr val="FFFFFF">
                  <a:alpha val="0"/>
                </a:srgbClr>
              </a:clrTo>
            </a:clrChange>
          </a:blip>
          <a:stretch>
            <a:fillRect/>
          </a:stretch>
        </p:blipFill>
        <p:spPr>
          <a:xfrm>
            <a:off x="5557991" y="6310098"/>
            <a:ext cx="2890681" cy="290945"/>
          </a:xfrm>
          <a:prstGeom prst="rect">
            <a:avLst/>
          </a:prstGeom>
        </p:spPr>
      </p:pic>
    </p:spTree>
    <p:extLst>
      <p:ext uri="{BB962C8B-B14F-4D97-AF65-F5344CB8AC3E}">
        <p14:creationId xmlns:p14="http://schemas.microsoft.com/office/powerpoint/2010/main" val="39160505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hf sldNum="0" hdr="0" ftr="0" dt="0"/>
  <p:txStyles>
    <p:titleStyle>
      <a:lvl1pPr algn="ctr" defTabSz="457200" rtl="0" eaLnBrk="1" latinLnBrk="0" hangingPunct="1">
        <a:spcBef>
          <a:spcPct val="0"/>
        </a:spcBef>
        <a:buNone/>
        <a:defRPr sz="3200" b="1" i="0" kern="1200">
          <a:solidFill>
            <a:srgbClr val="595959"/>
          </a:solidFill>
          <a:latin typeface="Tahoma"/>
          <a:ea typeface="+mj-ea"/>
          <a:cs typeface="Tahoma"/>
        </a:defRPr>
      </a:lvl1pPr>
    </p:titleStyle>
    <p:bodyStyle>
      <a:lvl1pPr marL="342900" indent="-3429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1pPr>
      <a:lvl2pPr marL="742950" indent="-28575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2pPr>
      <a:lvl3pPr marL="11430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3pPr>
      <a:lvl4pPr marL="16002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4pPr>
      <a:lvl5pPr marL="20574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itle 22"/>
          <p:cNvSpPr>
            <a:spLocks noGrp="1"/>
          </p:cNvSpPr>
          <p:nvPr>
            <p:ph type="subTitle" idx="1"/>
          </p:nvPr>
        </p:nvSpPr>
        <p:spPr/>
        <p:txBody>
          <a:bodyPr>
            <a:normAutofit/>
          </a:bodyPr>
          <a:lstStyle/>
          <a:p>
            <a:r>
              <a:rPr lang="en-US" sz="2400" dirty="0" smtClean="0"/>
              <a:t>Training Curriculum</a:t>
            </a:r>
          </a:p>
        </p:txBody>
      </p:sp>
      <p:sp>
        <p:nvSpPr>
          <p:cNvPr id="4" name="Title 21"/>
          <p:cNvSpPr>
            <a:spLocks noGrp="1"/>
          </p:cNvSpPr>
          <p:nvPr>
            <p:ph type="ctrTitle"/>
          </p:nvPr>
        </p:nvSpPr>
        <p:spPr>
          <a:xfrm>
            <a:off x="320313" y="4724400"/>
            <a:ext cx="8458561" cy="669367"/>
          </a:xfrm>
        </p:spPr>
        <p:txBody>
          <a:bodyPr>
            <a:normAutofit/>
          </a:bodyPr>
          <a:lstStyle/>
          <a:p>
            <a:r>
              <a:rPr lang="en-US" sz="2400" dirty="0" smtClean="0"/>
              <a:t>A Corporate Accounting and Reporting Standard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3" cstate="print"/>
          <a:stretch>
            <a:fillRect/>
          </a:stretch>
        </p:blipFill>
        <p:spPr>
          <a:xfrm>
            <a:off x="457200" y="2691375"/>
            <a:ext cx="1447800" cy="1855562"/>
          </a:xfrm>
          <a:prstGeom prst="rect">
            <a:avLst/>
          </a:prstGeom>
          <a:ln>
            <a:solidFill>
              <a:schemeClr val="tx1"/>
            </a:solidFill>
          </a:ln>
          <a:effectLst>
            <a:outerShdw blurRad="50800" dist="38100" dir="2700000" algn="tl" rotWithShape="0">
              <a:srgbClr val="000000">
                <a:alpha val="43000"/>
              </a:srgbClr>
            </a:outerShdw>
          </a:effectLst>
        </p:spPr>
      </p:pic>
      <p:sp>
        <p:nvSpPr>
          <p:cNvPr id="13" name="Title 12"/>
          <p:cNvSpPr>
            <a:spLocks noGrp="1"/>
          </p:cNvSpPr>
          <p:nvPr>
            <p:ph type="ctrTitle"/>
          </p:nvPr>
        </p:nvSpPr>
        <p:spPr>
          <a:xfrm>
            <a:off x="320314" y="838200"/>
            <a:ext cx="8458562" cy="528320"/>
          </a:xfrm>
        </p:spPr>
        <p:txBody>
          <a:bodyPr/>
          <a:lstStyle/>
          <a:p>
            <a:pPr lvl="0"/>
            <a:r>
              <a:rPr lang="en-US" dirty="0" smtClean="0"/>
              <a:t>GHG Protocol flagship publications</a:t>
            </a:r>
            <a:endParaRPr lang="en-US" dirty="0"/>
          </a:p>
        </p:txBody>
      </p:sp>
      <p:sp>
        <p:nvSpPr>
          <p:cNvPr id="14" name="Rectangle 13"/>
          <p:cNvSpPr/>
          <p:nvPr/>
        </p:nvSpPr>
        <p:spPr>
          <a:xfrm>
            <a:off x="381000" y="1828800"/>
            <a:ext cx="32766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Entity</a:t>
            </a:r>
            <a:endParaRPr lang="en-US" dirty="0"/>
          </a:p>
        </p:txBody>
      </p:sp>
      <p:sp>
        <p:nvSpPr>
          <p:cNvPr id="15" name="Rectangle 14"/>
          <p:cNvSpPr/>
          <p:nvPr/>
        </p:nvSpPr>
        <p:spPr>
          <a:xfrm>
            <a:off x="6858000" y="1828800"/>
            <a:ext cx="20574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a:t>
            </a:r>
            <a:endParaRPr lang="en-US" dirty="0"/>
          </a:p>
        </p:txBody>
      </p:sp>
      <p:sp>
        <p:nvSpPr>
          <p:cNvPr id="16" name="Rectangle 15"/>
          <p:cNvSpPr/>
          <p:nvPr/>
        </p:nvSpPr>
        <p:spPr>
          <a:xfrm>
            <a:off x="4191000" y="1828800"/>
            <a:ext cx="2133600" cy="381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Product</a:t>
            </a:r>
            <a:endParaRPr lang="en-US" dirty="0"/>
          </a:p>
        </p:txBody>
      </p:sp>
      <p:sp>
        <p:nvSpPr>
          <p:cNvPr id="17" name="TextBox 16"/>
          <p:cNvSpPr txBox="1"/>
          <p:nvPr/>
        </p:nvSpPr>
        <p:spPr>
          <a:xfrm>
            <a:off x="152400" y="5005625"/>
            <a:ext cx="1905000" cy="707886"/>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Corporate Standard</a:t>
            </a:r>
            <a:endParaRPr lang="en-US" sz="2000" b="1" dirty="0">
              <a:solidFill>
                <a:srgbClr val="595959"/>
              </a:solidFill>
              <a:latin typeface="Tahoma" pitchFamily="34" charset="0"/>
              <a:cs typeface="Tahoma" pitchFamily="34" charset="0"/>
            </a:endParaRPr>
          </a:p>
        </p:txBody>
      </p:sp>
    </p:spTree>
    <p:extLst>
      <p:ext uri="{BB962C8B-B14F-4D97-AF65-F5344CB8AC3E}">
        <p14:creationId xmlns:p14="http://schemas.microsoft.com/office/powerpoint/2010/main" val="311506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Scopes in corporate reporting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7848600" cy="562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58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3" cstate="print"/>
          <a:stretch>
            <a:fillRect/>
          </a:stretch>
        </p:blipFill>
        <p:spPr>
          <a:xfrm>
            <a:off x="457200" y="2691375"/>
            <a:ext cx="1447800" cy="1855562"/>
          </a:xfrm>
          <a:prstGeom prst="rect">
            <a:avLst/>
          </a:prstGeom>
          <a:ln>
            <a:solidFill>
              <a:schemeClr val="tx1"/>
            </a:solidFill>
          </a:ln>
          <a:effectLst>
            <a:outerShdw blurRad="50800" dist="38100" dir="2700000" algn="tl" rotWithShape="0">
              <a:srgbClr val="000000">
                <a:alpha val="43000"/>
              </a:srgbClr>
            </a:outerShdw>
          </a:effectLst>
        </p:spPr>
      </p:pic>
      <p:sp>
        <p:nvSpPr>
          <p:cNvPr id="13" name="Title 12"/>
          <p:cNvSpPr>
            <a:spLocks noGrp="1"/>
          </p:cNvSpPr>
          <p:nvPr>
            <p:ph type="ctrTitle"/>
          </p:nvPr>
        </p:nvSpPr>
        <p:spPr>
          <a:xfrm>
            <a:off x="320314" y="838200"/>
            <a:ext cx="8458562" cy="528320"/>
          </a:xfrm>
        </p:spPr>
        <p:txBody>
          <a:bodyPr/>
          <a:lstStyle/>
          <a:p>
            <a:pPr lvl="0"/>
            <a:r>
              <a:rPr lang="en-US" dirty="0" smtClean="0"/>
              <a:t>GHG Protocol flagship publications</a:t>
            </a:r>
            <a:endParaRPr lang="en-US" dirty="0"/>
          </a:p>
        </p:txBody>
      </p:sp>
      <p:sp>
        <p:nvSpPr>
          <p:cNvPr id="14" name="Rectangle 13"/>
          <p:cNvSpPr/>
          <p:nvPr/>
        </p:nvSpPr>
        <p:spPr>
          <a:xfrm>
            <a:off x="381000" y="1828800"/>
            <a:ext cx="32766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Entity</a:t>
            </a:r>
            <a:endParaRPr lang="en-US" dirty="0"/>
          </a:p>
        </p:txBody>
      </p:sp>
      <p:sp>
        <p:nvSpPr>
          <p:cNvPr id="15" name="Rectangle 14"/>
          <p:cNvSpPr/>
          <p:nvPr/>
        </p:nvSpPr>
        <p:spPr>
          <a:xfrm>
            <a:off x="6858000" y="1828800"/>
            <a:ext cx="17526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a:t>
            </a:r>
            <a:endParaRPr lang="en-US" dirty="0"/>
          </a:p>
        </p:txBody>
      </p:sp>
      <p:sp>
        <p:nvSpPr>
          <p:cNvPr id="16" name="Rectangle 15"/>
          <p:cNvSpPr/>
          <p:nvPr/>
        </p:nvSpPr>
        <p:spPr>
          <a:xfrm>
            <a:off x="4191000" y="1828800"/>
            <a:ext cx="2133600" cy="381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Product</a:t>
            </a:r>
            <a:endParaRPr lang="en-US" dirty="0"/>
          </a:p>
        </p:txBody>
      </p:sp>
      <p:sp>
        <p:nvSpPr>
          <p:cNvPr id="17" name="TextBox 16"/>
          <p:cNvSpPr txBox="1"/>
          <p:nvPr/>
        </p:nvSpPr>
        <p:spPr>
          <a:xfrm>
            <a:off x="152400" y="5005625"/>
            <a:ext cx="1905000" cy="707886"/>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Corporate Standard</a:t>
            </a:r>
            <a:endParaRPr lang="en-US" sz="2000" b="1" dirty="0">
              <a:solidFill>
                <a:srgbClr val="595959"/>
              </a:solidFill>
              <a:latin typeface="Tahoma" pitchFamily="34" charset="0"/>
              <a:cs typeface="Tahoma" pitchFamily="34" charset="0"/>
            </a:endParaRPr>
          </a:p>
        </p:txBody>
      </p:sp>
      <p:grpSp>
        <p:nvGrpSpPr>
          <p:cNvPr id="21" name="Group 20"/>
          <p:cNvGrpSpPr/>
          <p:nvPr/>
        </p:nvGrpSpPr>
        <p:grpSpPr>
          <a:xfrm>
            <a:off x="1981200" y="2691375"/>
            <a:ext cx="1905000" cy="3176025"/>
            <a:chOff x="1981200" y="2691375"/>
            <a:chExt cx="1905000" cy="3176025"/>
          </a:xfrm>
        </p:grpSpPr>
        <p:pic>
          <p:nvPicPr>
            <p:cNvPr id="12" name="Picture 3"/>
            <p:cNvPicPr>
              <a:picLocks noChangeAspect="1" noChangeArrowheads="1"/>
            </p:cNvPicPr>
            <p:nvPr/>
          </p:nvPicPr>
          <p:blipFill>
            <a:blip r:embed="rId4" cstate="print"/>
            <a:srcRect r="6666"/>
            <a:stretch>
              <a:fillRect/>
            </a:stretch>
          </p:blipFill>
          <p:spPr bwMode="auto">
            <a:xfrm>
              <a:off x="2209800" y="2691375"/>
              <a:ext cx="1447800" cy="1828800"/>
            </a:xfrm>
            <a:prstGeom prst="rect">
              <a:avLst/>
            </a:prstGeom>
            <a:ln>
              <a:solidFill>
                <a:schemeClr val="tx1"/>
              </a:solidFill>
            </a:ln>
            <a:effectLst>
              <a:outerShdw blurRad="292100" dist="139700" dir="2700000" algn="tl" rotWithShape="0">
                <a:srgbClr val="333333">
                  <a:alpha val="65000"/>
                </a:srgbClr>
              </a:outerShdw>
            </a:effectLst>
          </p:spPr>
        </p:pic>
        <p:sp>
          <p:nvSpPr>
            <p:cNvPr id="18" name="TextBox 17"/>
            <p:cNvSpPr txBox="1"/>
            <p:nvPr/>
          </p:nvSpPr>
          <p:spPr>
            <a:xfrm>
              <a:off x="1981200" y="4851737"/>
              <a:ext cx="1905000" cy="1015663"/>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Value Chain (scope 3) Standard</a:t>
              </a:r>
              <a:endParaRPr lang="en-US" sz="2000" b="1" dirty="0">
                <a:solidFill>
                  <a:srgbClr val="595959"/>
                </a:solidFill>
                <a:latin typeface="Tahoma" pitchFamily="34" charset="0"/>
                <a:cs typeface="Tahoma" pitchFamily="34" charset="0"/>
              </a:endParaRPr>
            </a:p>
          </p:txBody>
        </p:sp>
      </p:grpSp>
      <p:grpSp>
        <p:nvGrpSpPr>
          <p:cNvPr id="22" name="Group 21"/>
          <p:cNvGrpSpPr/>
          <p:nvPr/>
        </p:nvGrpSpPr>
        <p:grpSpPr>
          <a:xfrm>
            <a:off x="4419600" y="2691375"/>
            <a:ext cx="1905000" cy="2868248"/>
            <a:chOff x="4419600" y="2691375"/>
            <a:chExt cx="1905000" cy="2868248"/>
          </a:xfrm>
        </p:grpSpPr>
        <p:pic>
          <p:nvPicPr>
            <p:cNvPr id="11" name="Picture 2"/>
            <p:cNvPicPr>
              <a:picLocks noChangeAspect="1" noChangeArrowheads="1"/>
            </p:cNvPicPr>
            <p:nvPr/>
          </p:nvPicPr>
          <p:blipFill>
            <a:blip r:embed="rId5" cstate="print"/>
            <a:srcRect/>
            <a:stretch>
              <a:fillRect/>
            </a:stretch>
          </p:blipFill>
          <p:spPr bwMode="auto">
            <a:xfrm>
              <a:off x="4648200" y="2691375"/>
              <a:ext cx="1462088" cy="1828800"/>
            </a:xfrm>
            <a:prstGeom prst="rect">
              <a:avLst/>
            </a:prstGeom>
            <a:ln>
              <a:solidFill>
                <a:schemeClr val="tx1"/>
              </a:solidFill>
            </a:ln>
            <a:effectLst>
              <a:outerShdw blurRad="292100" dist="139700" dir="2700000" algn="tl" rotWithShape="0">
                <a:srgbClr val="333333">
                  <a:alpha val="65000"/>
                </a:srgbClr>
              </a:outerShdw>
            </a:effectLst>
          </p:spPr>
        </p:pic>
        <p:sp>
          <p:nvSpPr>
            <p:cNvPr id="19" name="TextBox 18"/>
            <p:cNvSpPr txBox="1"/>
            <p:nvPr/>
          </p:nvSpPr>
          <p:spPr>
            <a:xfrm>
              <a:off x="4419600" y="5159513"/>
              <a:ext cx="1905000" cy="400110"/>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Product </a:t>
              </a:r>
              <a:endParaRPr lang="en-US" sz="2000" b="1" dirty="0">
                <a:solidFill>
                  <a:srgbClr val="595959"/>
                </a:solidFill>
                <a:latin typeface="Tahoma" pitchFamily="34" charset="0"/>
                <a:cs typeface="Tahoma" pitchFamily="34" charset="0"/>
              </a:endParaRPr>
            </a:p>
          </p:txBody>
        </p:sp>
      </p:grpSp>
      <p:grpSp>
        <p:nvGrpSpPr>
          <p:cNvPr id="23" name="Group 22"/>
          <p:cNvGrpSpPr/>
          <p:nvPr/>
        </p:nvGrpSpPr>
        <p:grpSpPr>
          <a:xfrm>
            <a:off x="6705600" y="2615175"/>
            <a:ext cx="1905000" cy="3098336"/>
            <a:chOff x="6934200" y="2615175"/>
            <a:chExt cx="1905000" cy="3098336"/>
          </a:xfrm>
        </p:grpSpPr>
        <p:pic>
          <p:nvPicPr>
            <p:cNvPr id="6" name="Picture 5"/>
            <p:cNvPicPr preferRelativeResize="0">
              <a:picLocks/>
            </p:cNvPicPr>
            <p:nvPr/>
          </p:nvPicPr>
          <p:blipFill>
            <a:blip r:embed="rId6" cstate="print"/>
            <a:stretch>
              <a:fillRect/>
            </a:stretch>
          </p:blipFill>
          <p:spPr>
            <a:xfrm>
              <a:off x="7162800" y="2615175"/>
              <a:ext cx="1447800" cy="1855563"/>
            </a:xfrm>
            <a:prstGeom prst="rect">
              <a:avLst/>
            </a:prstGeom>
            <a:ln>
              <a:solidFill>
                <a:schemeClr val="tx1"/>
              </a:solidFill>
            </a:ln>
            <a:effectLst>
              <a:outerShdw blurRad="50800" dist="38100" dir="2700000" algn="tl" rotWithShape="0">
                <a:srgbClr val="000000">
                  <a:alpha val="43000"/>
                </a:srgbClr>
              </a:outerShdw>
            </a:effectLst>
          </p:spPr>
        </p:pic>
        <p:sp>
          <p:nvSpPr>
            <p:cNvPr id="20" name="TextBox 19"/>
            <p:cNvSpPr txBox="1"/>
            <p:nvPr/>
          </p:nvSpPr>
          <p:spPr>
            <a:xfrm>
              <a:off x="6934200" y="5005625"/>
              <a:ext cx="1905000" cy="707886"/>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Project Protocol</a:t>
              </a:r>
              <a:endParaRPr lang="en-US" sz="2000" b="1" dirty="0">
                <a:solidFill>
                  <a:srgbClr val="595959"/>
                </a:solidFill>
                <a:latin typeface="Tahoma" pitchFamily="34" charset="0"/>
                <a:cs typeface="Tahoma" pitchFamily="34" charset="0"/>
              </a:endParaRPr>
            </a:p>
          </p:txBody>
        </p:sp>
      </p:grpSp>
    </p:spTree>
    <p:extLst>
      <p:ext uri="{BB962C8B-B14F-4D97-AF65-F5344CB8AC3E}">
        <p14:creationId xmlns:p14="http://schemas.microsoft.com/office/powerpoint/2010/main" val="41051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standards are complimentary</a:t>
            </a:r>
            <a:endParaRPr lang="en-US" dirty="0"/>
          </a:p>
        </p:txBody>
      </p:sp>
      <p:pic>
        <p:nvPicPr>
          <p:cNvPr id="4" name="Picture 3" descr="standard together without product.png"/>
          <p:cNvPicPr>
            <a:picLocks noChangeAspect="1"/>
          </p:cNvPicPr>
          <p:nvPr/>
        </p:nvPicPr>
        <p:blipFill>
          <a:blip r:embed="rId3" cstate="print"/>
          <a:srcRect r="71803"/>
          <a:stretch>
            <a:fillRect/>
          </a:stretch>
        </p:blipFill>
        <p:spPr>
          <a:xfrm>
            <a:off x="1143000" y="1600200"/>
            <a:ext cx="1981200" cy="3124200"/>
          </a:xfrm>
          <a:prstGeom prst="rect">
            <a:avLst/>
          </a:prstGeom>
        </p:spPr>
      </p:pic>
      <p:pic>
        <p:nvPicPr>
          <p:cNvPr id="5" name="Picture 4" descr="standard together without product.png"/>
          <p:cNvPicPr>
            <a:picLocks noChangeAspect="1"/>
          </p:cNvPicPr>
          <p:nvPr/>
        </p:nvPicPr>
        <p:blipFill>
          <a:blip r:embed="rId3" cstate="print"/>
          <a:srcRect l="27112" r="45775"/>
          <a:stretch>
            <a:fillRect/>
          </a:stretch>
        </p:blipFill>
        <p:spPr>
          <a:xfrm>
            <a:off x="3048000" y="1600200"/>
            <a:ext cx="1905000" cy="3124200"/>
          </a:xfrm>
          <a:prstGeom prst="rect">
            <a:avLst/>
          </a:prstGeom>
        </p:spPr>
      </p:pic>
      <p:pic>
        <p:nvPicPr>
          <p:cNvPr id="6" name="Picture 5" descr="standard together without product.png"/>
          <p:cNvPicPr>
            <a:picLocks noChangeAspect="1"/>
          </p:cNvPicPr>
          <p:nvPr/>
        </p:nvPicPr>
        <p:blipFill>
          <a:blip r:embed="rId3" cstate="print"/>
          <a:srcRect l="55309"/>
          <a:stretch>
            <a:fillRect/>
          </a:stretch>
        </p:blipFill>
        <p:spPr>
          <a:xfrm>
            <a:off x="5089462" y="1600200"/>
            <a:ext cx="3140138" cy="3124200"/>
          </a:xfrm>
          <a:prstGeom prst="rect">
            <a:avLst/>
          </a:prstGeom>
        </p:spPr>
      </p:pic>
      <p:pic>
        <p:nvPicPr>
          <p:cNvPr id="7" name="Picture 3"/>
          <p:cNvPicPr>
            <a:picLocks noChangeAspect="1" noChangeArrowheads="1"/>
          </p:cNvPicPr>
          <p:nvPr/>
        </p:nvPicPr>
        <p:blipFill>
          <a:blip r:embed="rId4" cstate="print"/>
          <a:srcRect l="62515" t="4747" r="1787"/>
          <a:stretch>
            <a:fillRect/>
          </a:stretch>
        </p:blipFill>
        <p:spPr bwMode="auto">
          <a:xfrm>
            <a:off x="5089462" y="1600200"/>
            <a:ext cx="3123638" cy="303251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41081" t="4747" r="37476"/>
          <a:stretch>
            <a:fillRect/>
          </a:stretch>
        </p:blipFill>
        <p:spPr bwMode="auto">
          <a:xfrm>
            <a:off x="3124200" y="1600200"/>
            <a:ext cx="1876302" cy="303251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19672" t="4747" r="58498"/>
          <a:stretch>
            <a:fillRect/>
          </a:stretch>
        </p:blipFill>
        <p:spPr bwMode="auto">
          <a:xfrm>
            <a:off x="1143000" y="1600200"/>
            <a:ext cx="1910182" cy="303251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t="41446" b="27731"/>
          <a:stretch>
            <a:fillRect/>
          </a:stretch>
        </p:blipFill>
        <p:spPr bwMode="auto">
          <a:xfrm>
            <a:off x="1524000" y="5140036"/>
            <a:ext cx="6481040" cy="498764"/>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t="13468" b="59287"/>
          <a:stretch>
            <a:fillRect/>
          </a:stretch>
        </p:blipFill>
        <p:spPr bwMode="auto">
          <a:xfrm>
            <a:off x="1528040" y="4724400"/>
            <a:ext cx="6481040" cy="440862"/>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t="72269"/>
          <a:stretch>
            <a:fillRect/>
          </a:stretch>
        </p:blipFill>
        <p:spPr bwMode="auto">
          <a:xfrm>
            <a:off x="1524000" y="5593277"/>
            <a:ext cx="6481040" cy="448737"/>
          </a:xfrm>
          <a:prstGeom prst="rect">
            <a:avLst/>
          </a:prstGeom>
          <a:noFill/>
          <a:ln w="9525">
            <a:noFill/>
            <a:miter lim="800000"/>
            <a:headEnd/>
            <a:tailEnd/>
          </a:ln>
        </p:spPr>
      </p:pic>
    </p:spTree>
    <p:extLst>
      <p:ext uri="{BB962C8B-B14F-4D97-AF65-F5344CB8AC3E}">
        <p14:creationId xmlns:p14="http://schemas.microsoft.com/office/powerpoint/2010/main" val="36416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288782" y="1671145"/>
            <a:ext cx="3934225" cy="3176752"/>
          </a:xfrm>
          <a:prstGeom prst="rect">
            <a:avLst/>
          </a:prstGeom>
          <a:effectLst>
            <a:softEdge rad="317500"/>
          </a:effectLst>
        </p:spPr>
      </p:pic>
      <p:sp>
        <p:nvSpPr>
          <p:cNvPr id="14" name="Subtitle 13"/>
          <p:cNvSpPr>
            <a:spLocks noGrp="1"/>
          </p:cNvSpPr>
          <p:nvPr>
            <p:ph type="subTitle" idx="1"/>
          </p:nvPr>
        </p:nvSpPr>
        <p:spPr>
          <a:xfrm>
            <a:off x="320313" y="5662580"/>
            <a:ext cx="8458561" cy="585820"/>
          </a:xfrm>
        </p:spPr>
        <p:txBody>
          <a:bodyPr/>
          <a:lstStyle/>
          <a:p>
            <a:r>
              <a:rPr lang="pt-BR" spc="300" dirty="0" smtClean="0">
                <a:solidFill>
                  <a:srgbClr val="6A6B6D"/>
                </a:solidFill>
                <a:latin typeface="Helvetica Neue Light"/>
              </a:rPr>
              <a:t>Lesson 1</a:t>
            </a:r>
            <a:endParaRPr lang="pt-BR" spc="300" dirty="0">
              <a:solidFill>
                <a:srgbClr val="6A6B6D"/>
              </a:solidFill>
              <a:latin typeface="Helvetica Neue Light"/>
            </a:endParaRPr>
          </a:p>
        </p:txBody>
      </p:sp>
      <p:sp>
        <p:nvSpPr>
          <p:cNvPr id="13" name="Title 12"/>
          <p:cNvSpPr>
            <a:spLocks noGrp="1"/>
          </p:cNvSpPr>
          <p:nvPr>
            <p:ph type="title"/>
          </p:nvPr>
        </p:nvSpPr>
        <p:spPr>
          <a:xfrm>
            <a:off x="320314" y="4934300"/>
            <a:ext cx="8458560" cy="704500"/>
          </a:xfrm>
        </p:spPr>
        <p:txBody>
          <a:bodyPr>
            <a:normAutofit/>
          </a:bodyPr>
          <a:lstStyle/>
          <a:p>
            <a:r>
              <a:rPr lang="en-US" sz="4000" dirty="0" smtClean="0"/>
              <a:t>Introduction</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Corporate Standard: Lesson  Modules</a:t>
            </a:r>
            <a:endParaRPr lang="en-US" sz="3200" dirty="0"/>
          </a:p>
        </p:txBody>
      </p:sp>
      <p:pic>
        <p:nvPicPr>
          <p:cNvPr id="20" name="Picture 19"/>
          <p:cNvPicPr>
            <a:picLocks noChangeAspect="1"/>
          </p:cNvPicPr>
          <p:nvPr/>
        </p:nvPicPr>
        <p:blipFill>
          <a:blip r:embed="rId3" cstate="print"/>
          <a:stretch>
            <a:fillRect/>
          </a:stretch>
        </p:blipFill>
        <p:spPr>
          <a:xfrm>
            <a:off x="-152400" y="3276600"/>
            <a:ext cx="1440067" cy="1143000"/>
          </a:xfrm>
          <a:prstGeom prst="rect">
            <a:avLst/>
          </a:prstGeom>
          <a:effectLst>
            <a:softEdge rad="635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t>In this lesson, you will learn:</a:t>
            </a:r>
          </a:p>
          <a:p>
            <a:pPr lvl="1"/>
            <a:endParaRPr lang="en-US" dirty="0" smtClean="0"/>
          </a:p>
          <a:p>
            <a:r>
              <a:rPr lang="en-US" sz="2000" dirty="0" smtClean="0"/>
              <a:t>How and why the GHG Protocol Corporate Standard was developed</a:t>
            </a:r>
          </a:p>
          <a:p>
            <a:pPr>
              <a:buNone/>
            </a:pPr>
            <a:endParaRPr lang="en-US" sz="2000" dirty="0" smtClean="0"/>
          </a:p>
          <a:p>
            <a:r>
              <a:rPr lang="en-US" sz="2000" dirty="0" smtClean="0"/>
              <a:t>What the Standard should (and should not) be used for</a:t>
            </a:r>
          </a:p>
          <a:p>
            <a:pPr>
              <a:buNone/>
            </a:pPr>
            <a:endParaRPr lang="en-US" sz="2000" dirty="0" smtClean="0"/>
          </a:p>
          <a:p>
            <a:r>
              <a:rPr lang="en-US" sz="2000" dirty="0" smtClean="0"/>
              <a:t>How a GHG inventory can bring value to a business</a:t>
            </a:r>
          </a:p>
          <a:p>
            <a:endParaRPr lang="en-US" sz="2000" dirty="0" smtClean="0"/>
          </a:p>
          <a:p>
            <a:r>
              <a:rPr lang="en-US" sz="2000" dirty="0" smtClean="0"/>
              <a:t>How the Standard interacts with GHG programs</a:t>
            </a:r>
          </a:p>
          <a:p>
            <a:endParaRPr lang="en-US" dirty="0" smtClean="0"/>
          </a:p>
          <a:p>
            <a:endParaRPr lang="en-US" dirty="0"/>
          </a:p>
        </p:txBody>
      </p:sp>
      <p:sp>
        <p:nvSpPr>
          <p:cNvPr id="2" name="Title 1"/>
          <p:cNvSpPr>
            <a:spLocks noGrp="1"/>
          </p:cNvSpPr>
          <p:nvPr>
            <p:ph type="ctrTitle"/>
          </p:nvPr>
        </p:nvSpPr>
        <p:spPr/>
        <p:txBody>
          <a:bodyPr/>
          <a:lstStyle/>
          <a:p>
            <a:r>
              <a:rPr lang="en-US" dirty="0" smtClean="0"/>
              <a:t>Learning Objectives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605597"/>
            <a:ext cx="8318881" cy="4642803"/>
          </a:xfrm>
        </p:spPr>
        <p:txBody>
          <a:bodyPr>
            <a:normAutofit/>
          </a:bodyPr>
          <a:lstStyle/>
          <a:p>
            <a:r>
              <a:rPr lang="en-US" sz="2200" dirty="0" smtClean="0"/>
              <a:t>Provides standards and guidance for companies and other organizations to prepare GHG emissions inventories</a:t>
            </a:r>
          </a:p>
          <a:p>
            <a:endParaRPr lang="en-US" sz="2200" dirty="0" smtClean="0"/>
          </a:p>
          <a:p>
            <a:r>
              <a:rPr lang="en-US" sz="2200" dirty="0" smtClean="0"/>
              <a:t>Widespread adoption of standard:</a:t>
            </a:r>
          </a:p>
          <a:p>
            <a:pPr lvl="1"/>
            <a:r>
              <a:rPr lang="en-US" sz="1900" dirty="0" smtClean="0"/>
              <a:t>Several year, multi-stakeholder development process</a:t>
            </a:r>
          </a:p>
          <a:p>
            <a:pPr lvl="1"/>
            <a:r>
              <a:rPr lang="en-US" sz="1900" dirty="0" smtClean="0"/>
              <a:t>Robust, practical and built on practitioner expertise</a:t>
            </a:r>
          </a:p>
          <a:p>
            <a:pPr lvl="1"/>
            <a:endParaRPr lang="en-US" sz="2200" dirty="0" smtClean="0"/>
          </a:p>
          <a:p>
            <a:r>
              <a:rPr lang="en-US" sz="2200" dirty="0" smtClean="0"/>
              <a:t>Covers accounting and reporting of 7 GHGs:</a:t>
            </a:r>
          </a:p>
          <a:p>
            <a:pPr lvl="1">
              <a:buNone/>
            </a:pPr>
            <a:r>
              <a:rPr lang="en-US" sz="1700" dirty="0" smtClean="0"/>
              <a:t>Carbon dioxide (CO2) 			Hydrofluorocarbons (HFCs)</a:t>
            </a:r>
          </a:p>
          <a:p>
            <a:pPr lvl="1">
              <a:buNone/>
            </a:pPr>
            <a:r>
              <a:rPr lang="en-US" sz="1700" dirty="0" smtClean="0"/>
              <a:t>Methane (CH4)				Perfluorocarbons (PFCs)</a:t>
            </a:r>
          </a:p>
          <a:p>
            <a:pPr lvl="1">
              <a:buNone/>
            </a:pPr>
            <a:r>
              <a:rPr lang="en-US" sz="1700" dirty="0" smtClean="0"/>
              <a:t>Nitrous oxide (N2O)			Sulphur hexafluoride (SF6)</a:t>
            </a:r>
          </a:p>
          <a:p>
            <a:pPr lvl="1">
              <a:buNone/>
            </a:pPr>
            <a:r>
              <a:rPr lang="en-US" sz="1700" dirty="0" smtClean="0"/>
              <a:t>Nitrogen </a:t>
            </a:r>
            <a:r>
              <a:rPr lang="en-US" sz="1700" dirty="0" err="1" smtClean="0"/>
              <a:t>triflouride</a:t>
            </a:r>
            <a:r>
              <a:rPr lang="en-US" sz="1700" dirty="0" smtClean="0"/>
              <a:t> (NF</a:t>
            </a:r>
            <a:r>
              <a:rPr lang="en-US" sz="1700" baseline="-25000" dirty="0" smtClean="0"/>
              <a:t>3</a:t>
            </a:r>
            <a:r>
              <a:rPr lang="en-US" sz="1700" dirty="0" smtClean="0"/>
              <a:t>)</a:t>
            </a:r>
            <a:endParaRPr lang="en-US" sz="1700" dirty="0"/>
          </a:p>
        </p:txBody>
      </p:sp>
      <p:sp>
        <p:nvSpPr>
          <p:cNvPr id="2" name="Title 1"/>
          <p:cNvSpPr>
            <a:spLocks noGrp="1"/>
          </p:cNvSpPr>
          <p:nvPr>
            <p:ph type="ctrTitle"/>
          </p:nvPr>
        </p:nvSpPr>
        <p:spPr/>
        <p:txBody>
          <a:bodyPr/>
          <a:lstStyle/>
          <a:p>
            <a:r>
              <a:rPr lang="en-US" dirty="0" smtClean="0"/>
              <a:t>GHGP Corporate Standard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757997"/>
            <a:ext cx="8318881" cy="4642803"/>
          </a:xfrm>
        </p:spPr>
        <p:txBody>
          <a:bodyPr>
            <a:normAutofit/>
          </a:bodyPr>
          <a:lstStyle/>
          <a:p>
            <a:r>
              <a:rPr lang="en-US" sz="2000" dirty="0" smtClean="0"/>
              <a:t>To help companies prepare a true, fair account of emissions</a:t>
            </a:r>
          </a:p>
          <a:p>
            <a:pPr>
              <a:buNone/>
            </a:pPr>
            <a:endParaRPr lang="en-US" sz="2000" dirty="0" smtClean="0"/>
          </a:p>
          <a:p>
            <a:r>
              <a:rPr lang="en-US" sz="2000" dirty="0" smtClean="0"/>
              <a:t>To simplify and reduce the costs of compiling an inventory</a:t>
            </a:r>
          </a:p>
          <a:p>
            <a:endParaRPr lang="en-US" sz="2000" dirty="0" smtClean="0"/>
          </a:p>
          <a:p>
            <a:r>
              <a:rPr lang="en-US" sz="2000" dirty="0" smtClean="0"/>
              <a:t>To assist businesses in managing and reducing emissions</a:t>
            </a:r>
          </a:p>
          <a:p>
            <a:endParaRPr lang="en-US" sz="2000" dirty="0" smtClean="0"/>
          </a:p>
          <a:p>
            <a:r>
              <a:rPr lang="en-US" sz="2000" dirty="0" smtClean="0"/>
              <a:t>To facilitate participation in GHG programs</a:t>
            </a:r>
          </a:p>
          <a:p>
            <a:endParaRPr lang="en-US" sz="2000" dirty="0" smtClean="0"/>
          </a:p>
          <a:p>
            <a:r>
              <a:rPr lang="en-US" sz="2000" dirty="0" smtClean="0"/>
              <a:t>To increase consistency and transparency in GHG accounting and reporting</a:t>
            </a:r>
          </a:p>
        </p:txBody>
      </p:sp>
      <p:sp>
        <p:nvSpPr>
          <p:cNvPr id="2" name="Title 1"/>
          <p:cNvSpPr>
            <a:spLocks noGrp="1"/>
          </p:cNvSpPr>
          <p:nvPr>
            <p:ph type="ctrTitle"/>
          </p:nvPr>
        </p:nvSpPr>
        <p:spPr>
          <a:xfrm>
            <a:off x="256516" y="995680"/>
            <a:ext cx="8458562" cy="528320"/>
          </a:xfrm>
        </p:spPr>
        <p:txBody>
          <a:bodyPr/>
          <a:lstStyle/>
          <a:p>
            <a:r>
              <a:rPr lang="en-US" dirty="0" smtClean="0"/>
              <a:t>Objectives of the Standard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676400"/>
            <a:ext cx="8318881" cy="4642803"/>
          </a:xfrm>
        </p:spPr>
        <p:txBody>
          <a:bodyPr>
            <a:noAutofit/>
          </a:bodyPr>
          <a:lstStyle/>
          <a:p>
            <a:r>
              <a:rPr lang="en-US" sz="2200" dirty="0" smtClean="0"/>
              <a:t>Businesses developing GHG inventories (primary users)</a:t>
            </a:r>
          </a:p>
          <a:p>
            <a:endParaRPr lang="en-US" sz="2200" dirty="0" smtClean="0"/>
          </a:p>
          <a:p>
            <a:r>
              <a:rPr lang="en-US" sz="2200" dirty="0" smtClean="0"/>
              <a:t>Other organizations developing inventories</a:t>
            </a:r>
          </a:p>
          <a:p>
            <a:pPr lvl="1"/>
            <a:r>
              <a:rPr lang="en-US" sz="1700" dirty="0" smtClean="0"/>
              <a:t>Non-governmental organizations (NGOs)</a:t>
            </a:r>
          </a:p>
          <a:p>
            <a:pPr lvl="1"/>
            <a:r>
              <a:rPr lang="en-US" sz="1700" dirty="0" smtClean="0"/>
              <a:t>Government agencies (consult Public Sector Protocol)</a:t>
            </a:r>
          </a:p>
          <a:p>
            <a:pPr lvl="1"/>
            <a:r>
              <a:rPr lang="en-US" sz="1700" dirty="0" smtClean="0"/>
              <a:t>Universities</a:t>
            </a:r>
          </a:p>
          <a:p>
            <a:pPr lvl="1"/>
            <a:endParaRPr lang="en-US" sz="2200" dirty="0" smtClean="0"/>
          </a:p>
          <a:p>
            <a:r>
              <a:rPr lang="en-US" sz="2200" dirty="0" smtClean="0"/>
              <a:t>Organizations designing voluntary GHG accounting and reporting programs</a:t>
            </a:r>
          </a:p>
          <a:p>
            <a:endParaRPr lang="en-US" sz="2200" dirty="0" smtClean="0"/>
          </a:p>
          <a:p>
            <a:r>
              <a:rPr lang="en-US" sz="2200" dirty="0" smtClean="0"/>
              <a:t>Policymakers or regulators designing GHG reporting rules</a:t>
            </a:r>
          </a:p>
        </p:txBody>
      </p:sp>
      <p:sp>
        <p:nvSpPr>
          <p:cNvPr id="2" name="Title 1"/>
          <p:cNvSpPr>
            <a:spLocks noGrp="1"/>
          </p:cNvSpPr>
          <p:nvPr>
            <p:ph type="ctrTitle"/>
          </p:nvPr>
        </p:nvSpPr>
        <p:spPr/>
        <p:txBody>
          <a:bodyPr/>
          <a:lstStyle/>
          <a:p>
            <a:r>
              <a:rPr lang="en-US" dirty="0" smtClean="0"/>
              <a:t>Who should use this standard?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314" y="5010500"/>
            <a:ext cx="8458560" cy="704500"/>
          </a:xfrm>
        </p:spPr>
        <p:txBody>
          <a:bodyPr>
            <a:normAutofit/>
          </a:bodyPr>
          <a:lstStyle/>
          <a:p>
            <a:r>
              <a:rPr lang="en-US" sz="3000" dirty="0" smtClean="0"/>
              <a:t>What is the Greenhouse Gas Protocol?</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t>Focus on sectors that </a:t>
            </a:r>
          </a:p>
          <a:p>
            <a:r>
              <a:rPr lang="en-US" sz="2400" dirty="0" smtClean="0"/>
              <a:t>Present unique GHG accounting issues that are not adequately addressed in the parent Standard</a:t>
            </a:r>
          </a:p>
          <a:p>
            <a:r>
              <a:rPr lang="en-US" sz="2400" dirty="0" smtClean="0"/>
              <a:t>Contribute significantly to global emissions</a:t>
            </a:r>
          </a:p>
          <a:p>
            <a:r>
              <a:rPr lang="en-US" sz="2400" dirty="0" smtClean="0"/>
              <a:t>Offer significant potential for emissions reductions </a:t>
            </a:r>
          </a:p>
          <a:p>
            <a:r>
              <a:rPr lang="en-US" sz="2400" dirty="0" smtClean="0"/>
              <a:t>Demonstrate strong demand for new guidance</a:t>
            </a:r>
          </a:p>
          <a:p>
            <a:endParaRPr lang="en-US" sz="2400" dirty="0" smtClean="0"/>
          </a:p>
          <a:p>
            <a:endParaRPr lang="en-US" sz="2400" dirty="0"/>
          </a:p>
        </p:txBody>
      </p:sp>
      <p:sp>
        <p:nvSpPr>
          <p:cNvPr id="3" name="Title 2"/>
          <p:cNvSpPr>
            <a:spLocks noGrp="1"/>
          </p:cNvSpPr>
          <p:nvPr>
            <p:ph type="ctrTitle"/>
          </p:nvPr>
        </p:nvSpPr>
        <p:spPr/>
        <p:txBody>
          <a:bodyPr/>
          <a:lstStyle/>
          <a:p>
            <a:r>
              <a:rPr lang="en-US" dirty="0" smtClean="0"/>
              <a:t>Sector Guidelines</a:t>
            </a:r>
            <a:endParaRPr lang="en-US" dirty="0"/>
          </a:p>
        </p:txBody>
      </p:sp>
    </p:spTree>
    <p:extLst>
      <p:ext uri="{BB962C8B-B14F-4D97-AF65-F5344CB8AC3E}">
        <p14:creationId xmlns:p14="http://schemas.microsoft.com/office/powerpoint/2010/main" val="3457144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Sector Guidelines</a:t>
            </a:r>
            <a:endParaRPr lang="en-US" dirty="0"/>
          </a:p>
        </p:txBody>
      </p:sp>
      <p:pic>
        <p:nvPicPr>
          <p:cNvPr id="4" name="Picture 3"/>
          <p:cNvPicPr preferRelativeResize="0">
            <a:picLocks/>
          </p:cNvPicPr>
          <p:nvPr/>
        </p:nvPicPr>
        <p:blipFill>
          <a:blip r:embed="rId3" cstate="print"/>
          <a:stretch>
            <a:fillRect/>
          </a:stretch>
        </p:blipFill>
        <p:spPr>
          <a:xfrm>
            <a:off x="1371600" y="2004537"/>
            <a:ext cx="1219200" cy="1524000"/>
          </a:xfrm>
          <a:prstGeom prst="rect">
            <a:avLst/>
          </a:prstGeom>
          <a:ln>
            <a:solidFill>
              <a:schemeClr val="tx1"/>
            </a:solidFill>
          </a:ln>
          <a:effectLst>
            <a:outerShdw blurRad="50800" dist="38100" dir="2700000" algn="tl" rotWithShape="0">
              <a:srgbClr val="000000">
                <a:alpha val="43000"/>
              </a:srgbClr>
            </a:outerShdw>
          </a:effectLst>
        </p:spPr>
      </p:pic>
      <p:sp>
        <p:nvSpPr>
          <p:cNvPr id="5" name="TextBox 4"/>
          <p:cNvSpPr txBox="1"/>
          <p:nvPr/>
        </p:nvSpPr>
        <p:spPr>
          <a:xfrm>
            <a:off x="457200" y="1547337"/>
            <a:ext cx="2895600" cy="369332"/>
          </a:xfrm>
          <a:prstGeom prst="rect">
            <a:avLst/>
          </a:prstGeom>
          <a:noFill/>
        </p:spPr>
        <p:txBody>
          <a:bodyPr wrap="square" rtlCol="0">
            <a:spAutoFit/>
          </a:bodyPr>
          <a:lstStyle/>
          <a:p>
            <a:pPr algn="ctr"/>
            <a:r>
              <a:rPr lang="en-US" b="1" dirty="0" smtClean="0">
                <a:solidFill>
                  <a:srgbClr val="595959"/>
                </a:solidFill>
                <a:latin typeface="Tahoma" pitchFamily="34" charset="0"/>
                <a:cs typeface="Tahoma" pitchFamily="34" charset="0"/>
              </a:rPr>
              <a:t>Corporate Standard</a:t>
            </a:r>
            <a:endParaRPr lang="en-US" b="1" dirty="0">
              <a:solidFill>
                <a:srgbClr val="595959"/>
              </a:solidFill>
              <a:latin typeface="Tahoma" pitchFamily="34" charset="0"/>
              <a:cs typeface="Tahoma" pitchFamily="34" charset="0"/>
            </a:endParaRPr>
          </a:p>
        </p:txBody>
      </p:sp>
      <p:pic>
        <p:nvPicPr>
          <p:cNvPr id="12" name="Picture 3"/>
          <p:cNvPicPr>
            <a:picLocks noChangeAspect="1" noChangeArrowheads="1"/>
          </p:cNvPicPr>
          <p:nvPr/>
        </p:nvPicPr>
        <p:blipFill>
          <a:blip r:embed="rId4" cstate="print"/>
          <a:srcRect/>
          <a:stretch>
            <a:fillRect/>
          </a:stretch>
        </p:blipFill>
        <p:spPr bwMode="auto">
          <a:xfrm>
            <a:off x="4710297" y="1905000"/>
            <a:ext cx="2528703" cy="3200400"/>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5" cstate="print"/>
          <a:srcRect/>
          <a:stretch>
            <a:fillRect/>
          </a:stretch>
        </p:blipFill>
        <p:spPr bwMode="auto">
          <a:xfrm>
            <a:off x="1600200" y="1905000"/>
            <a:ext cx="2514600" cy="3223260"/>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7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Focus of this training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81050" y="1524000"/>
            <a:ext cx="1657350" cy="2196047"/>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3719456" y="1524000"/>
            <a:ext cx="1690744" cy="2196047"/>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5" cstate="print"/>
          <a:srcRect/>
          <a:stretch>
            <a:fillRect/>
          </a:stretch>
        </p:blipFill>
        <p:spPr bwMode="auto">
          <a:xfrm>
            <a:off x="6705600" y="1524000"/>
            <a:ext cx="1692676" cy="2209800"/>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6" cstate="print"/>
          <a:srcRect/>
          <a:stretch>
            <a:fillRect/>
          </a:stretch>
        </p:blipFill>
        <p:spPr bwMode="auto">
          <a:xfrm>
            <a:off x="5188190" y="3886200"/>
            <a:ext cx="1746010" cy="2209800"/>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7" cstate="print"/>
          <a:srcRect/>
          <a:stretch>
            <a:fillRect/>
          </a:stretch>
        </p:blipFill>
        <p:spPr bwMode="auto">
          <a:xfrm>
            <a:off x="2133600" y="3849485"/>
            <a:ext cx="1752600" cy="2246515"/>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8" name="Rounded Rectangle 7"/>
          <p:cNvSpPr/>
          <p:nvPr/>
        </p:nvSpPr>
        <p:spPr>
          <a:xfrm>
            <a:off x="609600" y="1371600"/>
            <a:ext cx="1981200" cy="2514600"/>
          </a:xfrm>
          <a:prstGeom prst="roundRect">
            <a:avLst/>
          </a:prstGeom>
          <a:noFill/>
          <a:ln w="76200">
            <a:solidFill>
              <a:srgbClr val="00ACA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Corporate Standard: Adoption</a:t>
            </a:r>
            <a:endParaRPr lang="en-US" dirty="0"/>
          </a:p>
        </p:txBody>
      </p:sp>
      <p:pic>
        <p:nvPicPr>
          <p:cNvPr id="4" name="Picture 3" descr="GHGP countries of engagement.jpg"/>
          <p:cNvPicPr>
            <a:picLocks noChangeAspect="1"/>
          </p:cNvPicPr>
          <p:nvPr/>
        </p:nvPicPr>
        <p:blipFill>
          <a:blip r:embed="rId3" cstate="print">
            <a:duotone>
              <a:schemeClr val="bg2">
                <a:shade val="45000"/>
                <a:satMod val="135000"/>
              </a:schemeClr>
              <a:prstClr val="white"/>
            </a:duotone>
          </a:blip>
          <a:stretch>
            <a:fillRect/>
          </a:stretch>
        </p:blipFill>
        <p:spPr>
          <a:xfrm>
            <a:off x="956926" y="1490622"/>
            <a:ext cx="7187613" cy="4709972"/>
          </a:xfrm>
          <a:prstGeom prst="rect">
            <a:avLst/>
          </a:prstGeom>
          <a:ln>
            <a:noFill/>
          </a:ln>
          <a:effectLst>
            <a:softEdge rad="112500"/>
          </a:effectLst>
        </p:spPr>
      </p:pic>
      <p:sp>
        <p:nvSpPr>
          <p:cNvPr id="7" name="Rounded Rectangle 6"/>
          <p:cNvSpPr/>
          <p:nvPr/>
        </p:nvSpPr>
        <p:spPr>
          <a:xfrm>
            <a:off x="5194816" y="4949458"/>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Australia GHG Challenge Plus Program</a:t>
            </a:r>
          </a:p>
        </p:txBody>
      </p:sp>
      <p:sp>
        <p:nvSpPr>
          <p:cNvPr id="8" name="Rounded Rectangle 7"/>
          <p:cNvSpPr/>
          <p:nvPr/>
        </p:nvSpPr>
        <p:spPr>
          <a:xfrm>
            <a:off x="1162944" y="1772094"/>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The Canadian GHG Challenge Registry </a:t>
            </a:r>
          </a:p>
        </p:txBody>
      </p:sp>
      <p:sp>
        <p:nvSpPr>
          <p:cNvPr id="10" name="Rounded Rectangle 9"/>
          <p:cNvSpPr/>
          <p:nvPr/>
        </p:nvSpPr>
        <p:spPr>
          <a:xfrm>
            <a:off x="457200" y="3810000"/>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The Climate Registry</a:t>
            </a:r>
          </a:p>
        </p:txBody>
      </p:sp>
      <p:sp>
        <p:nvSpPr>
          <p:cNvPr id="11" name="Rounded Rectangle 10"/>
          <p:cNvSpPr/>
          <p:nvPr/>
        </p:nvSpPr>
        <p:spPr>
          <a:xfrm>
            <a:off x="2209800" y="3276600"/>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US EPA Climate Leaders </a:t>
            </a:r>
          </a:p>
        </p:txBody>
      </p:sp>
      <p:sp>
        <p:nvSpPr>
          <p:cNvPr id="12" name="Rounded Rectangle 11"/>
          <p:cNvSpPr/>
          <p:nvPr/>
        </p:nvSpPr>
        <p:spPr>
          <a:xfrm>
            <a:off x="3827656" y="2115880"/>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European Union GHG Emission Trading System (EU ETS) </a:t>
            </a:r>
          </a:p>
        </p:txBody>
      </p:sp>
      <p:sp>
        <p:nvSpPr>
          <p:cNvPr id="13" name="Rounded Rectangle 12"/>
          <p:cNvSpPr/>
          <p:nvPr/>
        </p:nvSpPr>
        <p:spPr>
          <a:xfrm>
            <a:off x="7301908" y="3524692"/>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Japan’s Voluntary Emissions Trading Scheme (JVETS) </a:t>
            </a:r>
          </a:p>
        </p:txBody>
      </p:sp>
      <p:sp>
        <p:nvSpPr>
          <p:cNvPr id="14" name="Rounded Rectangle 13"/>
          <p:cNvSpPr/>
          <p:nvPr/>
        </p:nvSpPr>
        <p:spPr>
          <a:xfrm>
            <a:off x="5420830" y="3014324"/>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China iCET Climate and Energy Registry</a:t>
            </a:r>
          </a:p>
        </p:txBody>
      </p:sp>
      <p:sp>
        <p:nvSpPr>
          <p:cNvPr id="17" name="Rounded Rectangle 16"/>
          <p:cNvSpPr/>
          <p:nvPr/>
        </p:nvSpPr>
        <p:spPr>
          <a:xfrm>
            <a:off x="6037447" y="5637069"/>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New Zealand CarboN Zero Programme</a:t>
            </a:r>
          </a:p>
        </p:txBody>
      </p:sp>
      <p:sp>
        <p:nvSpPr>
          <p:cNvPr id="18" name="Rounded Rectangle 17"/>
          <p:cNvSpPr/>
          <p:nvPr/>
        </p:nvSpPr>
        <p:spPr>
          <a:xfrm>
            <a:off x="4670287" y="4300869"/>
            <a:ext cx="1185608" cy="563524"/>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Israel GHG Program</a:t>
            </a:r>
          </a:p>
        </p:txBody>
      </p:sp>
      <p:sp>
        <p:nvSpPr>
          <p:cNvPr id="19" name="Rounded Rectangle 18"/>
          <p:cNvSpPr/>
          <p:nvPr/>
        </p:nvSpPr>
        <p:spPr>
          <a:xfrm>
            <a:off x="6911976" y="4162648"/>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 South Korea’s GHG Emission Information System (GEIS) </a:t>
            </a:r>
          </a:p>
        </p:txBody>
      </p:sp>
      <p:sp>
        <p:nvSpPr>
          <p:cNvPr id="15" name="Rounded Rectangle 14"/>
          <p:cNvSpPr/>
          <p:nvPr/>
        </p:nvSpPr>
        <p:spPr>
          <a:xfrm>
            <a:off x="381000" y="2895600"/>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US EO 13515</a:t>
            </a:r>
          </a:p>
        </p:txBody>
      </p:sp>
      <p:sp>
        <p:nvSpPr>
          <p:cNvPr id="16" name="Rounded Rectangle 15"/>
          <p:cNvSpPr/>
          <p:nvPr/>
        </p:nvSpPr>
        <p:spPr>
          <a:xfrm>
            <a:off x="1295400" y="4800600"/>
            <a:ext cx="1685261" cy="563525"/>
          </a:xfrm>
          <a:prstGeom prst="round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latin typeface="Tahoma" pitchFamily="34" charset="0"/>
                <a:cs typeface="Tahoma" pitchFamily="34" charset="0"/>
              </a:rPr>
              <a:t>GHG Brazil Program</a:t>
            </a:r>
          </a:p>
        </p:txBody>
      </p:sp>
    </p:spTree>
    <p:extLst>
      <p:ext uri="{BB962C8B-B14F-4D97-AF65-F5344CB8AC3E}">
        <p14:creationId xmlns:p14="http://schemas.microsoft.com/office/powerpoint/2010/main" val="35778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grpId="0" nodeType="afterEffect">
                                  <p:stCondLst>
                                    <p:cond delay="3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30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7" grpId="0" animBg="1"/>
      <p:bldP spid="18" grpId="0" animBg="1"/>
      <p:bldP spid="19"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The de facto standard amongst businesses</a:t>
            </a:r>
            <a:endParaRPr lang="en-GB" dirty="0"/>
          </a:p>
        </p:txBody>
      </p:sp>
      <p:pic>
        <p:nvPicPr>
          <p:cNvPr id="4" name="Picture 3" descr="stats.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66" y="1514940"/>
            <a:ext cx="8229600" cy="3068387"/>
          </a:xfrm>
          <a:prstGeom prst="rect">
            <a:avLst/>
          </a:prstGeom>
        </p:spPr>
      </p:pic>
      <p:sp>
        <p:nvSpPr>
          <p:cNvPr id="5" name="TextBox 4"/>
          <p:cNvSpPr txBox="1"/>
          <p:nvPr/>
        </p:nvSpPr>
        <p:spPr>
          <a:xfrm>
            <a:off x="546100" y="4583327"/>
            <a:ext cx="8072966" cy="1200329"/>
          </a:xfrm>
          <a:prstGeom prst="rect">
            <a:avLst/>
          </a:prstGeom>
          <a:noFill/>
        </p:spPr>
        <p:txBody>
          <a:bodyPr wrap="square" rtlCol="0">
            <a:spAutoFit/>
          </a:bodyPr>
          <a:lstStyle/>
          <a:p>
            <a:pPr>
              <a:buClr>
                <a:srgbClr val="128E7D"/>
              </a:buClr>
              <a:buFont typeface="Arial" pitchFamily="34" charset="0"/>
              <a:buChar char="•"/>
            </a:pPr>
            <a:r>
              <a:rPr lang="en-US" dirty="0" smtClean="0">
                <a:solidFill>
                  <a:srgbClr val="545456"/>
                </a:solidFill>
                <a:cs typeface="Tahoma" pitchFamily="34" charset="0"/>
              </a:rPr>
              <a:t> GHG Protocol - Most important climate program after Kyoto Protocol (2010 GHG Workforce Survey) </a:t>
            </a:r>
            <a:endParaRPr lang="en-US" dirty="0">
              <a:solidFill>
                <a:srgbClr val="545456"/>
              </a:solidFill>
              <a:cs typeface="Tahoma" pitchFamily="34" charset="0"/>
            </a:endParaRPr>
          </a:p>
          <a:p>
            <a:pPr>
              <a:buClr>
                <a:srgbClr val="128E7D"/>
              </a:buClr>
              <a:buFont typeface="Arial" pitchFamily="34" charset="0"/>
              <a:buChar char="•"/>
            </a:pPr>
            <a:r>
              <a:rPr lang="en-US" dirty="0" smtClean="0">
                <a:solidFill>
                  <a:srgbClr val="545456"/>
                </a:solidFill>
                <a:cs typeface="Tahoma" pitchFamily="34" charset="0"/>
              </a:rPr>
              <a:t> Fast </a:t>
            </a:r>
            <a:r>
              <a:rPr lang="en-US" dirty="0">
                <a:solidFill>
                  <a:srgbClr val="545456"/>
                </a:solidFill>
                <a:cs typeface="Tahoma" pitchFamily="34" charset="0"/>
              </a:rPr>
              <a:t>Company </a:t>
            </a:r>
            <a:r>
              <a:rPr lang="en-US" dirty="0" smtClean="0">
                <a:solidFill>
                  <a:srgbClr val="545456"/>
                </a:solidFill>
                <a:cs typeface="Tahoma" pitchFamily="34" charset="0"/>
              </a:rPr>
              <a:t>called </a:t>
            </a:r>
            <a:r>
              <a:rPr lang="en-US" dirty="0">
                <a:solidFill>
                  <a:srgbClr val="545456"/>
                </a:solidFill>
                <a:cs typeface="Tahoma" pitchFamily="34" charset="0"/>
              </a:rPr>
              <a:t>WRI “the de facto authority on corporate sustainability reporting standards”.</a:t>
            </a:r>
          </a:p>
        </p:txBody>
      </p:sp>
    </p:spTree>
    <p:extLst>
      <p:ext uri="{BB962C8B-B14F-4D97-AF65-F5344CB8AC3E}">
        <p14:creationId xmlns:p14="http://schemas.microsoft.com/office/powerpoint/2010/main" val="1697370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ontent Placeholder 72"/>
          <p:cNvSpPr>
            <a:spLocks noGrp="1"/>
          </p:cNvSpPr>
          <p:nvPr>
            <p:ph idx="1"/>
          </p:nvPr>
        </p:nvSpPr>
        <p:spPr>
          <a:xfrm>
            <a:off x="325395" y="1224597"/>
            <a:ext cx="8056606" cy="4642803"/>
          </a:xfrm>
        </p:spPr>
        <p:txBody>
          <a:bodyPr/>
          <a:lstStyle/>
          <a:p>
            <a:pPr algn="ctr">
              <a:buNone/>
            </a:pPr>
            <a:r>
              <a:rPr lang="en-US" altLang="zh-CN" dirty="0" smtClean="0"/>
              <a:t>GHGP adopted by 60%+ of Fortune 500 companies</a:t>
            </a:r>
          </a:p>
        </p:txBody>
      </p:sp>
      <p:sp>
        <p:nvSpPr>
          <p:cNvPr id="72" name="Title 71"/>
          <p:cNvSpPr>
            <a:spLocks noGrp="1"/>
          </p:cNvSpPr>
          <p:nvPr>
            <p:ph type="ctrTitle"/>
          </p:nvPr>
        </p:nvSpPr>
        <p:spPr>
          <a:xfrm>
            <a:off x="320314" y="762000"/>
            <a:ext cx="8823686" cy="528320"/>
          </a:xfrm>
        </p:spPr>
        <p:txBody>
          <a:bodyPr>
            <a:normAutofit/>
          </a:bodyPr>
          <a:lstStyle/>
          <a:p>
            <a:r>
              <a:rPr lang="en-US" dirty="0" smtClean="0"/>
              <a:t>Reporting - Common practice in Leading Companies</a:t>
            </a:r>
            <a:endParaRPr lang="en-US" dirty="0"/>
          </a:p>
        </p:txBody>
      </p:sp>
      <p:pic>
        <p:nvPicPr>
          <p:cNvPr id="74" name="Picture 73" descr="F500 adopters.jpg"/>
          <p:cNvPicPr>
            <a:picLocks noChangeAspect="1"/>
          </p:cNvPicPr>
          <p:nvPr/>
        </p:nvPicPr>
        <p:blipFill>
          <a:blip r:embed="rId4" cstate="print"/>
          <a:stretch>
            <a:fillRect/>
          </a:stretch>
        </p:blipFill>
        <p:spPr>
          <a:xfrm>
            <a:off x="381000" y="1676400"/>
            <a:ext cx="8229600" cy="4522573"/>
          </a:xfrm>
          <a:prstGeom prst="rect">
            <a:avLst/>
          </a:prstGeom>
        </p:spPr>
      </p:pic>
    </p:spTree>
    <p:custDataLst>
      <p:tags r:id="rId1"/>
    </p:custDataLst>
    <p:extLst>
      <p:ext uri="{BB962C8B-B14F-4D97-AF65-F5344CB8AC3E}">
        <p14:creationId xmlns:p14="http://schemas.microsoft.com/office/powerpoint/2010/main" val="16632207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8431" y="1981200"/>
            <a:ext cx="8318881" cy="4144963"/>
          </a:xfrm>
        </p:spPr>
        <p:txBody>
          <a:bodyPr>
            <a:normAutofit/>
          </a:bodyPr>
          <a:lstStyle/>
          <a:p>
            <a:pPr lvl="0"/>
            <a:r>
              <a:rPr lang="en-US" sz="2000" dirty="0" smtClean="0">
                <a:solidFill>
                  <a:schemeClr val="tx1">
                    <a:lumMod val="65000"/>
                    <a:lumOff val="35000"/>
                  </a:schemeClr>
                </a:solidFill>
                <a:latin typeface="Tahoma" pitchFamily="34" charset="0"/>
                <a:cs typeface="Tahoma" pitchFamily="34" charset="0"/>
              </a:rPr>
              <a:t>Management of GHG risks and identification of reduction opportunities</a:t>
            </a:r>
          </a:p>
          <a:p>
            <a:pPr lvl="0"/>
            <a:endParaRPr lang="en-US" sz="2000" dirty="0" smtClean="0">
              <a:solidFill>
                <a:schemeClr val="tx1">
                  <a:lumMod val="65000"/>
                  <a:lumOff val="35000"/>
                </a:schemeClr>
              </a:solidFill>
              <a:latin typeface="Tahoma" pitchFamily="34" charset="0"/>
              <a:cs typeface="Tahoma" pitchFamily="34" charset="0"/>
            </a:endParaRPr>
          </a:p>
          <a:p>
            <a:pPr lvl="0"/>
            <a:r>
              <a:rPr lang="en-US" sz="2000" dirty="0" smtClean="0">
                <a:solidFill>
                  <a:schemeClr val="tx1">
                    <a:lumMod val="65000"/>
                    <a:lumOff val="35000"/>
                  </a:schemeClr>
                </a:solidFill>
                <a:latin typeface="Tahoma" pitchFamily="34" charset="0"/>
                <a:cs typeface="Tahoma" pitchFamily="34" charset="0"/>
              </a:rPr>
              <a:t>Public reporting and participation in voluntary GHG programs</a:t>
            </a:r>
          </a:p>
          <a:p>
            <a:pPr lvl="0"/>
            <a:endParaRPr lang="en-US" sz="2000" dirty="0" smtClean="0">
              <a:solidFill>
                <a:schemeClr val="tx1">
                  <a:lumMod val="65000"/>
                  <a:lumOff val="35000"/>
                </a:schemeClr>
              </a:solidFill>
              <a:latin typeface="Tahoma" pitchFamily="34" charset="0"/>
              <a:cs typeface="Tahoma" pitchFamily="34" charset="0"/>
            </a:endParaRPr>
          </a:p>
          <a:p>
            <a:pPr lvl="0"/>
            <a:r>
              <a:rPr lang="en-US" sz="2000" dirty="0" smtClean="0">
                <a:solidFill>
                  <a:schemeClr val="tx1">
                    <a:lumMod val="65000"/>
                    <a:lumOff val="35000"/>
                  </a:schemeClr>
                </a:solidFill>
                <a:latin typeface="Tahoma" pitchFamily="34" charset="0"/>
                <a:cs typeface="Tahoma" pitchFamily="34" charset="0"/>
              </a:rPr>
              <a:t>Participation in mandatory GHG reporting programs and GHG markets</a:t>
            </a:r>
          </a:p>
          <a:p>
            <a:pPr lvl="0"/>
            <a:endParaRPr lang="en-US" sz="2000" dirty="0" smtClean="0">
              <a:solidFill>
                <a:schemeClr val="tx1">
                  <a:lumMod val="65000"/>
                  <a:lumOff val="35000"/>
                </a:schemeClr>
              </a:solidFill>
              <a:latin typeface="Tahoma" pitchFamily="34" charset="0"/>
              <a:cs typeface="Tahoma" pitchFamily="34" charset="0"/>
            </a:endParaRPr>
          </a:p>
          <a:p>
            <a:pPr lvl="0"/>
            <a:r>
              <a:rPr lang="en-US" sz="2000" dirty="0" smtClean="0">
                <a:solidFill>
                  <a:schemeClr val="tx1">
                    <a:lumMod val="65000"/>
                    <a:lumOff val="35000"/>
                  </a:schemeClr>
                </a:solidFill>
                <a:latin typeface="Tahoma" pitchFamily="34" charset="0"/>
                <a:cs typeface="Tahoma" pitchFamily="34" charset="0"/>
              </a:rPr>
              <a:t>Recognition for early voluntary action</a:t>
            </a:r>
          </a:p>
          <a:p>
            <a:endParaRPr lang="en-US" sz="2000" dirty="0">
              <a:solidFill>
                <a:schemeClr val="tx1">
                  <a:lumMod val="65000"/>
                  <a:lumOff val="35000"/>
                </a:schemeClr>
              </a:solidFill>
            </a:endParaRPr>
          </a:p>
        </p:txBody>
      </p:sp>
      <p:sp>
        <p:nvSpPr>
          <p:cNvPr id="2" name="Title 1"/>
          <p:cNvSpPr>
            <a:spLocks noGrp="1"/>
          </p:cNvSpPr>
          <p:nvPr>
            <p:ph type="ctrTitle"/>
          </p:nvPr>
        </p:nvSpPr>
        <p:spPr>
          <a:xfrm>
            <a:off x="256516" y="1071880"/>
            <a:ext cx="8458562" cy="528320"/>
          </a:xfrm>
        </p:spPr>
        <p:txBody>
          <a:bodyPr/>
          <a:lstStyle/>
          <a:p>
            <a:r>
              <a:rPr lang="en-US" dirty="0" smtClean="0"/>
              <a:t>Business Value of a GHG Inventory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Business goals for developing inventories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47509484"/>
              </p:ext>
            </p:extLst>
          </p:nvPr>
        </p:nvGraphicFramePr>
        <p:xfrm>
          <a:off x="533400" y="1681480"/>
          <a:ext cx="7696200" cy="3327723"/>
        </p:xfrm>
        <a:graphic>
          <a:graphicData uri="http://schemas.openxmlformats.org/drawingml/2006/table">
            <a:tbl>
              <a:tblPr firstRow="1" bandRow="1">
                <a:tableStyleId>{FABFCF23-3B69-468F-B69F-88F6DE6A72F2}</a:tableStyleId>
              </a:tblPr>
              <a:tblGrid>
                <a:gridCol w="1981200"/>
                <a:gridCol w="5715000"/>
              </a:tblGrid>
              <a:tr h="370840">
                <a:tc>
                  <a:txBody>
                    <a:bodyPr/>
                    <a:lstStyle/>
                    <a:p>
                      <a:r>
                        <a:rPr lang="en-US" sz="2400" dirty="0" smtClean="0"/>
                        <a:t>Business goal</a:t>
                      </a:r>
                      <a:endParaRPr lang="en-US" sz="2400" dirty="0">
                        <a:latin typeface="Tahoma" pitchFamily="34" charset="0"/>
                        <a:ea typeface="Tahoma" pitchFamily="34" charset="0"/>
                        <a:cs typeface="Tahoma" pitchFamily="34" charset="0"/>
                      </a:endParaRPr>
                    </a:p>
                  </a:txBody>
                  <a:tcPr/>
                </a:tc>
                <a:tc>
                  <a:txBody>
                    <a:bodyPr/>
                    <a:lstStyle/>
                    <a:p>
                      <a:r>
                        <a:rPr lang="en-US" sz="2400" dirty="0" smtClean="0"/>
                        <a:t>Description</a:t>
                      </a:r>
                      <a:endParaRPr lang="en-US" sz="2400" dirty="0">
                        <a:latin typeface="Tahoma" pitchFamily="34" charset="0"/>
                        <a:ea typeface="Tahoma" pitchFamily="34" charset="0"/>
                        <a:cs typeface="Tahoma" pitchFamily="34" charset="0"/>
                      </a:endParaRPr>
                    </a:p>
                  </a:txBody>
                  <a:tcPr/>
                </a:tc>
              </a:tr>
              <a:tr h="370840">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Understand operational risks and opportunities</a:t>
                      </a:r>
                    </a:p>
                    <a:p>
                      <a:endParaRPr lang="en-US" sz="18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smtClean="0"/>
                        <a:t>Exposure to GHG regulations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smtClean="0"/>
                        <a:t>Enhanced </a:t>
                      </a:r>
                      <a:r>
                        <a:rPr lang="en-US" sz="1800" dirty="0"/>
                        <a:t>market opportunities (e.g., access niche </a:t>
                      </a:r>
                      <a:r>
                        <a:rPr lang="en-US" sz="1800" dirty="0" smtClean="0"/>
                        <a:t>markets)</a:t>
                      </a:r>
                      <a:r>
                        <a:rPr lang="en-US" sz="1800" baseline="0" dirty="0" smtClean="0"/>
                        <a:t> </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Guide investment and procurement </a:t>
                      </a:r>
                      <a:r>
                        <a:rPr lang="en-US" sz="1800" dirty="0" smtClean="0"/>
                        <a:t>decisions</a:t>
                      </a:r>
                      <a:endParaRPr lang="en-US" sz="1800" dirty="0">
                        <a:latin typeface="Tahoma" pitchFamily="34" charset="0"/>
                        <a:ea typeface="Tahoma" pitchFamily="34" charset="0"/>
                        <a:cs typeface="Tahoma" pitchFamily="34" charset="0"/>
                      </a:endParaRPr>
                    </a:p>
                  </a:txBody>
                  <a:tcPr marL="32971" marR="32971" marT="12328" marB="8315"/>
                </a:tc>
              </a:tr>
              <a:tr h="370840">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Track and reduce emissions</a:t>
                      </a:r>
                    </a:p>
                    <a:p>
                      <a:endParaRPr lang="en-US" sz="18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Identify emissions hot spots and reduction </a:t>
                      </a:r>
                      <a:r>
                        <a:rPr lang="en-US" sz="1800" dirty="0" smtClean="0"/>
                        <a:t>opportunities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Set GHG reduction targets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Measure and report GHG performance over time</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Develop performance benchmarks and assess performance </a:t>
                      </a:r>
                      <a:r>
                        <a:rPr lang="en-US" sz="1800" dirty="0" smtClean="0"/>
                        <a:t>peers</a:t>
                      </a:r>
                      <a:endParaRPr lang="en-US" sz="1800" dirty="0">
                        <a:latin typeface="Tahoma" pitchFamily="34" charset="0"/>
                        <a:ea typeface="Tahoma" pitchFamily="34" charset="0"/>
                        <a:cs typeface="Tahoma" pitchFamily="34" charset="0"/>
                      </a:endParaRPr>
                    </a:p>
                  </a:txBody>
                  <a:tcPr marL="32971" marR="32971" marT="12328" marB="8315"/>
                </a:tc>
              </a:tr>
            </a:tbl>
          </a:graphicData>
        </a:graphic>
      </p:graphicFrame>
      <p:pic>
        <p:nvPicPr>
          <p:cNvPr id="4" name="Picture 3" descr="GHG_Logo_Landscape_CMYK-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cxnSp>
        <p:nvCxnSpPr>
          <p:cNvPr id="6" name="Straight Connector 5"/>
          <p:cNvCxnSpPr/>
          <p:nvPr/>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13066" y="6320731"/>
            <a:ext cx="1941830" cy="276999"/>
          </a:xfrm>
          <a:prstGeom prst="rect">
            <a:avLst/>
          </a:prstGeom>
          <a:noFill/>
        </p:spPr>
        <p:txBody>
          <a:bodyPr wrap="square" rtlCol="0">
            <a:spAutoFit/>
          </a:bodyPr>
          <a:lstStyle/>
          <a:p>
            <a:pPr algn="r" defTabSz="457200"/>
            <a:r>
              <a:rPr lang="en-US" sz="1200" b="1" i="1" dirty="0" smtClean="0">
                <a:solidFill>
                  <a:srgbClr val="6A6B6D"/>
                </a:solidFill>
                <a:latin typeface="Tahoma"/>
                <a:cs typeface="Tahoma"/>
              </a:rPr>
              <a:t>www.ghgprotocol.org</a:t>
            </a:r>
            <a:endParaRPr lang="en-US" sz="1200" b="1" i="1" dirty="0">
              <a:solidFill>
                <a:srgbClr val="6A6B6D"/>
              </a:solidFill>
              <a:latin typeface="Tahoma"/>
              <a:cs typeface="Tahoma"/>
            </a:endParaRPr>
          </a:p>
        </p:txBody>
      </p:sp>
      <p:sp>
        <p:nvSpPr>
          <p:cNvPr id="8" name="TextBox 7"/>
          <p:cNvSpPr txBox="1"/>
          <p:nvPr/>
        </p:nvSpPr>
        <p:spPr>
          <a:xfrm>
            <a:off x="219157" y="6320731"/>
            <a:ext cx="3357163" cy="461665"/>
          </a:xfrm>
          <a:prstGeom prst="rect">
            <a:avLst/>
          </a:prstGeom>
          <a:noFill/>
        </p:spPr>
        <p:txBody>
          <a:bodyPr wrap="square" rtlCol="0">
            <a:spAutoFit/>
          </a:bodyPr>
          <a:lstStyle/>
          <a:p>
            <a:r>
              <a:rPr lang="en-US" sz="1200" b="0" i="1" dirty="0" smtClean="0">
                <a:solidFill>
                  <a:srgbClr val="6A6B6D"/>
                </a:solidFill>
                <a:latin typeface="Tahoma"/>
                <a:cs typeface="Tahoma"/>
              </a:rPr>
              <a:t>GHG Protocol Agriculture Workshop – 04/05/2012</a:t>
            </a:r>
          </a:p>
        </p:txBody>
      </p:sp>
    </p:spTree>
    <p:extLst>
      <p:ext uri="{BB962C8B-B14F-4D97-AF65-F5344CB8AC3E}">
        <p14:creationId xmlns:p14="http://schemas.microsoft.com/office/powerpoint/2010/main" val="1741355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Business goals for developing inventories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9950007"/>
              </p:ext>
            </p:extLst>
          </p:nvPr>
        </p:nvGraphicFramePr>
        <p:xfrm>
          <a:off x="609600" y="1600200"/>
          <a:ext cx="7696200" cy="1940560"/>
        </p:xfrm>
        <a:graphic>
          <a:graphicData uri="http://schemas.openxmlformats.org/drawingml/2006/table">
            <a:tbl>
              <a:tblPr firstRow="1" bandRow="1">
                <a:tableStyleId>{FABFCF23-3B69-468F-B69F-88F6DE6A72F2}</a:tableStyleId>
              </a:tblPr>
              <a:tblGrid>
                <a:gridCol w="2057400"/>
                <a:gridCol w="5638800"/>
              </a:tblGrid>
              <a:tr h="370840">
                <a:tc>
                  <a:txBody>
                    <a:bodyPr/>
                    <a:lstStyle/>
                    <a:p>
                      <a:r>
                        <a:rPr lang="en-US" sz="2400" dirty="0" smtClean="0"/>
                        <a:t>Business goal</a:t>
                      </a:r>
                      <a:endParaRPr lang="en-US" sz="2400" dirty="0">
                        <a:latin typeface="Tahoma" pitchFamily="34" charset="0"/>
                        <a:ea typeface="Tahoma" pitchFamily="34" charset="0"/>
                        <a:cs typeface="Tahoma" pitchFamily="34" charset="0"/>
                      </a:endParaRPr>
                    </a:p>
                  </a:txBody>
                  <a:tcPr/>
                </a:tc>
                <a:tc>
                  <a:txBody>
                    <a:bodyPr/>
                    <a:lstStyle/>
                    <a:p>
                      <a:r>
                        <a:rPr lang="en-US" sz="2400" dirty="0" smtClean="0"/>
                        <a:t>Description</a:t>
                      </a:r>
                      <a:endParaRPr lang="en-US" sz="2400" dirty="0">
                        <a:latin typeface="Tahoma" pitchFamily="34" charset="0"/>
                        <a:ea typeface="Tahoma" pitchFamily="34" charset="0"/>
                        <a:cs typeface="Tahoma" pitchFamily="34" charset="0"/>
                      </a:endParaRPr>
                    </a:p>
                  </a:txBody>
                  <a:tcPr/>
                </a:tc>
              </a:tr>
              <a:tr h="370840">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Report to stakeholders</a:t>
                      </a:r>
                    </a:p>
                    <a:p>
                      <a:endParaRPr lang="en-US" sz="18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smtClean="0"/>
                        <a:t>Meet information </a:t>
                      </a:r>
                      <a:r>
                        <a:rPr lang="en-US" sz="1800" dirty="0"/>
                        <a:t>needs of </a:t>
                      </a:r>
                      <a:r>
                        <a:rPr lang="en-US" sz="1800" dirty="0" smtClean="0"/>
                        <a:t>stakeholders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Participate in voluntary reporting </a:t>
                      </a:r>
                      <a:r>
                        <a:rPr lang="en-US" sz="1800" dirty="0" smtClean="0"/>
                        <a:t>programs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sz="1400"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Report to government reporting </a:t>
                      </a:r>
                      <a:r>
                        <a:rPr lang="en-US" sz="1800" dirty="0" smtClean="0"/>
                        <a:t>programs</a:t>
                      </a:r>
                      <a:endParaRPr lang="en-US" sz="1800" dirty="0">
                        <a:latin typeface="Tahoma" pitchFamily="34" charset="0"/>
                        <a:ea typeface="Tahoma" pitchFamily="34" charset="0"/>
                        <a:cs typeface="Tahoma" pitchFamily="34" charset="0"/>
                      </a:endParaRPr>
                    </a:p>
                  </a:txBody>
                  <a:tcPr marL="32971" marR="32971" marT="12328" marB="8315"/>
                </a:tc>
              </a:tr>
              <a:tr h="370840">
                <a:tc vMerge="1">
                  <a:txBody>
                    <a:bodyPr/>
                    <a:lstStyle/>
                    <a:p>
                      <a:endParaRPr lang="en-US" dirty="0">
                        <a:latin typeface="Tahoma" pitchFamily="34" charset="0"/>
                        <a:ea typeface="Tahoma" pitchFamily="34" charset="0"/>
                        <a:cs typeface="Tahoma" pitchFamily="34" charset="0"/>
                      </a:endParaRPr>
                    </a:p>
                  </a:txBody>
                  <a:tcPr/>
                </a:tc>
                <a:tc>
                  <a:txBody>
                    <a:bodyPr/>
                    <a:lstStyle/>
                    <a:p>
                      <a:pPr marL="0" marR="0">
                        <a:spcBef>
                          <a:spcPts val="0"/>
                        </a:spcBef>
                        <a:spcAft>
                          <a:spcPts val="0"/>
                        </a:spcAft>
                      </a:pPr>
                      <a:r>
                        <a:rPr lang="en-US" sz="1800" dirty="0"/>
                        <a:t>Improve corporate reputation and </a:t>
                      </a:r>
                      <a:r>
                        <a:rPr lang="en-US" sz="1800" dirty="0" smtClean="0"/>
                        <a:t>accountability</a:t>
                      </a:r>
                      <a:endParaRPr lang="en-US" sz="1800" dirty="0">
                        <a:latin typeface="Tahoma" pitchFamily="34" charset="0"/>
                        <a:ea typeface="Tahoma" pitchFamily="34" charset="0"/>
                        <a:cs typeface="Tahoma" pitchFamily="34" charset="0"/>
                      </a:endParaRPr>
                    </a:p>
                  </a:txBody>
                  <a:tcPr marL="32971" marR="32971" marT="12328" marB="8315"/>
                </a:tc>
              </a:tr>
            </a:tbl>
          </a:graphicData>
        </a:graphic>
      </p:graphicFrame>
      <p:pic>
        <p:nvPicPr>
          <p:cNvPr id="5" name="Picture 4" descr="GHG_Logo_Landscape_CMYK-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cxnSp>
        <p:nvCxnSpPr>
          <p:cNvPr id="6" name="Straight Connector 5"/>
          <p:cNvCxnSpPr/>
          <p:nvPr/>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13066" y="6320731"/>
            <a:ext cx="1941830" cy="276999"/>
          </a:xfrm>
          <a:prstGeom prst="rect">
            <a:avLst/>
          </a:prstGeom>
          <a:noFill/>
        </p:spPr>
        <p:txBody>
          <a:bodyPr wrap="square" rtlCol="0">
            <a:spAutoFit/>
          </a:bodyPr>
          <a:lstStyle/>
          <a:p>
            <a:pPr algn="r" defTabSz="457200"/>
            <a:r>
              <a:rPr lang="en-US" sz="1200" b="1" i="1" dirty="0" smtClean="0">
                <a:solidFill>
                  <a:srgbClr val="6A6B6D"/>
                </a:solidFill>
                <a:latin typeface="Tahoma"/>
                <a:cs typeface="Tahoma"/>
              </a:rPr>
              <a:t>www.ghgprotocol.org</a:t>
            </a:r>
            <a:endParaRPr lang="en-US" sz="1200" b="1" i="1" dirty="0">
              <a:solidFill>
                <a:srgbClr val="6A6B6D"/>
              </a:solidFill>
              <a:latin typeface="Tahoma"/>
              <a:cs typeface="Tahoma"/>
            </a:endParaRPr>
          </a:p>
        </p:txBody>
      </p:sp>
      <p:sp>
        <p:nvSpPr>
          <p:cNvPr id="8" name="TextBox 7"/>
          <p:cNvSpPr txBox="1"/>
          <p:nvPr/>
        </p:nvSpPr>
        <p:spPr>
          <a:xfrm>
            <a:off x="219157" y="6320731"/>
            <a:ext cx="3357163" cy="461665"/>
          </a:xfrm>
          <a:prstGeom prst="rect">
            <a:avLst/>
          </a:prstGeom>
          <a:noFill/>
        </p:spPr>
        <p:txBody>
          <a:bodyPr wrap="square" rtlCol="0">
            <a:spAutoFit/>
          </a:bodyPr>
          <a:lstStyle/>
          <a:p>
            <a:r>
              <a:rPr lang="en-US" sz="1200" b="0" i="1" dirty="0" smtClean="0">
                <a:solidFill>
                  <a:srgbClr val="6A6B6D"/>
                </a:solidFill>
                <a:latin typeface="Tahoma"/>
                <a:cs typeface="Tahoma"/>
              </a:rPr>
              <a:t>GHG Protocol Agriculture Workshop – 04/05/2012</a:t>
            </a:r>
          </a:p>
        </p:txBody>
      </p:sp>
    </p:spTree>
    <p:extLst>
      <p:ext uri="{BB962C8B-B14F-4D97-AF65-F5344CB8AC3E}">
        <p14:creationId xmlns:p14="http://schemas.microsoft.com/office/powerpoint/2010/main" val="3287406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2027237"/>
            <a:ext cx="8318881" cy="4221163"/>
          </a:xfrm>
        </p:spPr>
        <p:txBody>
          <a:bodyPr>
            <a:normAutofit/>
          </a:bodyPr>
          <a:lstStyle/>
          <a:p>
            <a:r>
              <a:rPr lang="en-US" sz="2400" dirty="0" smtClean="0"/>
              <a:t>Quantifying reductions from GHG mitigation projects (offsets)</a:t>
            </a:r>
          </a:p>
          <a:p>
            <a:pPr lvl="1"/>
            <a:r>
              <a:rPr lang="en-US" dirty="0" smtClean="0"/>
              <a:t>Consult the GHG Protocol </a:t>
            </a:r>
            <a:r>
              <a:rPr lang="en-US" smtClean="0"/>
              <a:t>guidance for </a:t>
            </a:r>
            <a:r>
              <a:rPr lang="en-US" dirty="0" smtClean="0"/>
              <a:t>Project Accounting</a:t>
            </a:r>
          </a:p>
          <a:p>
            <a:endParaRPr lang="en-US" sz="2400" dirty="0" smtClean="0"/>
          </a:p>
          <a:p>
            <a:endParaRPr lang="en-US" sz="2400" dirty="0" smtClean="0"/>
          </a:p>
          <a:p>
            <a:r>
              <a:rPr lang="en-US" sz="2400" dirty="0" smtClean="0"/>
              <a:t>Accounting for life-cycle emissions from products</a:t>
            </a:r>
          </a:p>
          <a:p>
            <a:pPr lvl="1"/>
            <a:r>
              <a:rPr lang="en-US" dirty="0" smtClean="0"/>
              <a:t>Consult GHG Protocol Product Life Cycle Standard</a:t>
            </a:r>
          </a:p>
          <a:p>
            <a:endParaRPr lang="en-US" sz="2400" dirty="0" smtClean="0"/>
          </a:p>
          <a:p>
            <a:endParaRPr lang="en-US" sz="2400" dirty="0"/>
          </a:p>
        </p:txBody>
      </p:sp>
      <p:sp>
        <p:nvSpPr>
          <p:cNvPr id="3" name="Title 2"/>
          <p:cNvSpPr>
            <a:spLocks noGrp="1"/>
          </p:cNvSpPr>
          <p:nvPr>
            <p:ph type="ctrTitle"/>
          </p:nvPr>
        </p:nvSpPr>
        <p:spPr>
          <a:xfrm>
            <a:off x="256516" y="1071880"/>
            <a:ext cx="8458562" cy="528320"/>
          </a:xfrm>
        </p:spPr>
        <p:txBody>
          <a:bodyPr/>
          <a:lstStyle/>
          <a:p>
            <a:r>
              <a:rPr lang="en-US" dirty="0" smtClean="0"/>
              <a:t>Standard NOT for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7848600" cy="4525963"/>
          </a:xfrm>
        </p:spPr>
        <p:txBody>
          <a:bodyPr>
            <a:normAutofit/>
          </a:bodyPr>
          <a:lstStyle/>
          <a:p>
            <a:r>
              <a:rPr lang="en-US" sz="2200" dirty="0" smtClean="0">
                <a:solidFill>
                  <a:srgbClr val="545456"/>
                </a:solidFill>
              </a:rPr>
              <a:t>The Greenhouse Gas Protocol was </a:t>
            </a:r>
            <a:r>
              <a:rPr lang="en-US" sz="2200" dirty="0">
                <a:solidFill>
                  <a:srgbClr val="545456"/>
                </a:solidFill>
              </a:rPr>
              <a:t>l</a:t>
            </a:r>
            <a:r>
              <a:rPr lang="en-US" sz="2200" dirty="0" smtClean="0">
                <a:solidFill>
                  <a:srgbClr val="545456"/>
                </a:solidFill>
              </a:rPr>
              <a:t>aunched in 1998 by</a:t>
            </a:r>
          </a:p>
          <a:p>
            <a:endParaRPr lang="en-US" sz="2200" dirty="0" smtClean="0">
              <a:solidFill>
                <a:srgbClr val="545456"/>
              </a:solidFill>
            </a:endParaRPr>
          </a:p>
          <a:p>
            <a:endParaRPr lang="en-US" sz="2200" dirty="0" smtClean="0">
              <a:solidFill>
                <a:srgbClr val="545456"/>
              </a:solidFill>
            </a:endParaRPr>
          </a:p>
          <a:p>
            <a:endParaRPr lang="en-US" sz="2200" dirty="0" smtClean="0">
              <a:solidFill>
                <a:srgbClr val="545456"/>
              </a:solidFill>
            </a:endParaRPr>
          </a:p>
          <a:p>
            <a:endParaRPr lang="en-US" sz="2200" dirty="0" smtClean="0">
              <a:solidFill>
                <a:srgbClr val="545456"/>
              </a:solidFill>
            </a:endParaRPr>
          </a:p>
          <a:p>
            <a:endParaRPr lang="en-US" sz="2200" dirty="0">
              <a:solidFill>
                <a:srgbClr val="545456"/>
              </a:solidFill>
            </a:endParaRPr>
          </a:p>
          <a:p>
            <a:r>
              <a:rPr lang="en-US" sz="2200" dirty="0" smtClean="0">
                <a:solidFill>
                  <a:srgbClr val="545456"/>
                </a:solidFill>
              </a:rPr>
              <a:t>Multi-stakeholder partnership of businesses, NGOs, governments and others</a:t>
            </a:r>
          </a:p>
        </p:txBody>
      </p:sp>
      <p:pic>
        <p:nvPicPr>
          <p:cNvPr id="6" name="Picture 5"/>
          <p:cNvPicPr>
            <a:picLocks noChangeAspect="1"/>
          </p:cNvPicPr>
          <p:nvPr/>
        </p:nvPicPr>
        <p:blipFill>
          <a:blip r:embed="rId3" cstate="print">
            <a:clrChange>
              <a:clrFrom>
                <a:srgbClr val="FFFFFF"/>
              </a:clrFrom>
              <a:clrTo>
                <a:srgbClr val="FFFFFF">
                  <a:alpha val="0"/>
                </a:srgbClr>
              </a:clrTo>
            </a:clrChange>
          </a:blip>
          <a:stretch>
            <a:fillRect/>
          </a:stretch>
        </p:blipFill>
        <p:spPr>
          <a:xfrm>
            <a:off x="4267200" y="2133600"/>
            <a:ext cx="4018602" cy="1371600"/>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blip>
          <a:stretch>
            <a:fillRect/>
          </a:stretch>
        </p:blipFill>
        <p:spPr>
          <a:xfrm>
            <a:off x="1143000" y="2286000"/>
            <a:ext cx="2819400" cy="982091"/>
          </a:xfrm>
          <a:prstGeom prst="rect">
            <a:avLst/>
          </a:prstGeom>
        </p:spPr>
      </p:pic>
      <p:sp>
        <p:nvSpPr>
          <p:cNvPr id="8" name="Title 2"/>
          <p:cNvSpPr>
            <a:spLocks noGrp="1"/>
          </p:cNvSpPr>
          <p:nvPr>
            <p:ph type="ctrTitle"/>
          </p:nvPr>
        </p:nvSpPr>
        <p:spPr>
          <a:xfrm>
            <a:off x="320314" y="873760"/>
            <a:ext cx="8458562" cy="528320"/>
          </a:xfrm>
        </p:spPr>
        <p:txBody>
          <a:bodyPr/>
          <a:lstStyle/>
          <a:p>
            <a:r>
              <a:rPr lang="en-US" dirty="0" smtClean="0"/>
              <a:t>The Greenhouse Gas Protocol</a:t>
            </a:r>
            <a:endParaRPr lang="en-US" dirty="0"/>
          </a:p>
        </p:txBody>
      </p:sp>
    </p:spTree>
    <p:extLst>
      <p:ext uri="{BB962C8B-B14F-4D97-AF65-F5344CB8AC3E}">
        <p14:creationId xmlns:p14="http://schemas.microsoft.com/office/powerpoint/2010/main" val="2941375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757997"/>
            <a:ext cx="8318881" cy="4642803"/>
          </a:xfrm>
        </p:spPr>
        <p:txBody>
          <a:bodyPr>
            <a:normAutofit/>
          </a:bodyPr>
          <a:lstStyle/>
          <a:p>
            <a:r>
              <a:rPr lang="en-US" sz="2400" dirty="0" smtClean="0"/>
              <a:t>Not a reporting program (does not collect inventories)</a:t>
            </a:r>
          </a:p>
          <a:p>
            <a:pPr>
              <a:buNone/>
            </a:pPr>
            <a:endParaRPr lang="en-US" sz="2400" dirty="0" smtClean="0"/>
          </a:p>
          <a:p>
            <a:r>
              <a:rPr lang="en-US" sz="2400" dirty="0" smtClean="0"/>
              <a:t>Does not require verification</a:t>
            </a:r>
          </a:p>
          <a:p>
            <a:endParaRPr lang="en-US" sz="2400" dirty="0" smtClean="0"/>
          </a:p>
          <a:p>
            <a:r>
              <a:rPr lang="en-US" sz="2400" dirty="0" smtClean="0"/>
              <a:t>Not designed for a particular program or policy</a:t>
            </a:r>
          </a:p>
          <a:p>
            <a:endParaRPr lang="en-US" sz="2400" dirty="0" smtClean="0"/>
          </a:p>
          <a:p>
            <a:r>
              <a:rPr lang="en-US" sz="2400" dirty="0" smtClean="0"/>
              <a:t>Foundation for, and compatible with, most programs</a:t>
            </a:r>
          </a:p>
          <a:p>
            <a:endParaRPr lang="en-US" sz="2400" dirty="0" smtClean="0"/>
          </a:p>
          <a:p>
            <a:r>
              <a:rPr lang="en-US" sz="2400" dirty="0" smtClean="0"/>
              <a:t>If participating in a GHG program, check its requirements</a:t>
            </a:r>
          </a:p>
          <a:p>
            <a:endParaRPr lang="en-US" sz="2400" dirty="0" smtClean="0"/>
          </a:p>
        </p:txBody>
      </p:sp>
      <p:sp>
        <p:nvSpPr>
          <p:cNvPr id="2" name="Title 1"/>
          <p:cNvSpPr>
            <a:spLocks noGrp="1"/>
          </p:cNvSpPr>
          <p:nvPr>
            <p:ph type="ctrTitle"/>
          </p:nvPr>
        </p:nvSpPr>
        <p:spPr/>
        <p:txBody>
          <a:bodyPr/>
          <a:lstStyle/>
          <a:p>
            <a:r>
              <a:rPr lang="en-US" dirty="0" smtClean="0"/>
              <a:t>GHG Protocol’s Relationship to other GHG Programs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834197"/>
            <a:ext cx="8318881" cy="4642803"/>
          </a:xfrm>
        </p:spPr>
        <p:txBody>
          <a:bodyPr>
            <a:normAutofit/>
          </a:bodyPr>
          <a:lstStyle/>
          <a:p>
            <a:r>
              <a:rPr lang="en-US" sz="2000" dirty="0" smtClean="0"/>
              <a:t>The Corporate Standard provides standards and guidance for preparing GHG emissions inventories</a:t>
            </a:r>
          </a:p>
          <a:p>
            <a:pPr>
              <a:buNone/>
            </a:pPr>
            <a:endParaRPr lang="en-US" sz="2000" dirty="0" smtClean="0"/>
          </a:p>
          <a:p>
            <a:r>
              <a:rPr lang="en-US" sz="2000" dirty="0" smtClean="0"/>
              <a:t>The Standard is primarily used by businesses; also used by other organizations and policymakers</a:t>
            </a:r>
          </a:p>
          <a:p>
            <a:pPr>
              <a:buNone/>
            </a:pPr>
            <a:endParaRPr lang="en-US" sz="2000" dirty="0" smtClean="0"/>
          </a:p>
          <a:p>
            <a:r>
              <a:rPr lang="en-US" sz="2000" dirty="0" smtClean="0"/>
              <a:t>Emissions inventories bring value to business</a:t>
            </a:r>
          </a:p>
          <a:p>
            <a:pPr>
              <a:buNone/>
            </a:pPr>
            <a:endParaRPr lang="en-US" sz="2000" dirty="0" smtClean="0"/>
          </a:p>
          <a:p>
            <a:r>
              <a:rPr lang="en-US" sz="2000" dirty="0" smtClean="0"/>
              <a:t>The Standard is compatible with many GHG programs and policies</a:t>
            </a:r>
          </a:p>
          <a:p>
            <a:endParaRPr lang="en-US" sz="2000" dirty="0"/>
          </a:p>
        </p:txBody>
      </p:sp>
      <p:sp>
        <p:nvSpPr>
          <p:cNvPr id="2" name="Title 1"/>
          <p:cNvSpPr>
            <a:spLocks noGrp="1"/>
          </p:cNvSpPr>
          <p:nvPr>
            <p:ph type="ctrTitle"/>
          </p:nvPr>
        </p:nvSpPr>
        <p:spPr>
          <a:xfrm>
            <a:off x="256516" y="995680"/>
            <a:ext cx="8458562" cy="528320"/>
          </a:xfrm>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Further Reading</a:t>
            </a:r>
            <a:endParaRPr lang="en-US" dirty="0"/>
          </a:p>
        </p:txBody>
      </p:sp>
      <p:pic>
        <p:nvPicPr>
          <p:cNvPr id="4" name="Picture 4" descr="Corporate Standard cover (Large)"/>
          <p:cNvPicPr>
            <a:picLocks noChangeAspect="1" noChangeArrowheads="1"/>
          </p:cNvPicPr>
          <p:nvPr/>
        </p:nvPicPr>
        <p:blipFill>
          <a:blip r:embed="rId3" cstate="print"/>
          <a:srcRect/>
          <a:stretch>
            <a:fillRect/>
          </a:stretch>
        </p:blipFill>
        <p:spPr bwMode="auto">
          <a:xfrm>
            <a:off x="685800" y="1828800"/>
            <a:ext cx="2767013"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667000" y="3107908"/>
            <a:ext cx="5791200" cy="1421928"/>
          </a:xfrm>
          <a:prstGeom prst="rect">
            <a:avLst/>
          </a:prstGeom>
        </p:spPr>
        <p:txBody>
          <a:bodyPr wrap="square">
            <a:spAutoFit/>
          </a:bodyPr>
          <a:lstStyle/>
          <a:p>
            <a:pPr marL="928688" lvl="1">
              <a:lnSpc>
                <a:spcPct val="80000"/>
              </a:lnSpc>
            </a:pPr>
            <a:r>
              <a:rPr lang="en-US" i="1" spc="-150" dirty="0" smtClean="0">
                <a:solidFill>
                  <a:srgbClr val="4E7300"/>
                </a:solidFill>
                <a:latin typeface="Tahoma" pitchFamily="34" charset="0"/>
                <a:cs typeface="Tahoma" pitchFamily="34" charset="0"/>
              </a:rPr>
              <a:t>The Greenhouse Gas Protocol: A Corporate Accounting &amp; Reporting Standard</a:t>
            </a:r>
          </a:p>
          <a:p>
            <a:pPr marL="928688" lvl="1">
              <a:lnSpc>
                <a:spcPct val="80000"/>
              </a:lnSpc>
            </a:pPr>
            <a:endParaRPr lang="en-US" i="1" spc="-150" dirty="0" smtClean="0">
              <a:solidFill>
                <a:srgbClr val="4E7300"/>
              </a:solidFill>
              <a:latin typeface="Tahoma" pitchFamily="34" charset="0"/>
              <a:cs typeface="Tahoma" pitchFamily="34" charset="0"/>
            </a:endParaRPr>
          </a:p>
          <a:p>
            <a:pPr marL="928688" lvl="1">
              <a:lnSpc>
                <a:spcPct val="80000"/>
              </a:lnSpc>
            </a:pPr>
            <a:r>
              <a:rPr lang="en-US" sz="1600" dirty="0" smtClean="0">
                <a:latin typeface="Tahoma" pitchFamily="34" charset="0"/>
                <a:cs typeface="Tahoma" pitchFamily="34" charset="0"/>
              </a:rPr>
              <a:t>Introduction</a:t>
            </a:r>
            <a:endParaRPr lang="en-US" sz="1600" i="1" dirty="0" smtClean="0">
              <a:solidFill>
                <a:srgbClr val="999933"/>
              </a:solidFill>
              <a:latin typeface="Tahoma" pitchFamily="34" charset="0"/>
              <a:cs typeface="Tahoma" pitchFamily="34" charset="0"/>
            </a:endParaRPr>
          </a:p>
          <a:p>
            <a:pPr marL="928688" lvl="1">
              <a:lnSpc>
                <a:spcPct val="80000"/>
              </a:lnSpc>
            </a:pPr>
            <a:endParaRPr lang="en-US" b="1" i="1" dirty="0" smtClean="0">
              <a:solidFill>
                <a:srgbClr val="4E7300"/>
              </a:solidFill>
              <a:latin typeface="Tahoma" pitchFamily="34" charset="0"/>
              <a:cs typeface="Tahoma" pitchFamily="34" charset="0"/>
            </a:endParaRPr>
          </a:p>
          <a:p>
            <a:pPr marL="1333500" lvl="2">
              <a:lnSpc>
                <a:spcPct val="80000"/>
              </a:lnSpc>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Our mission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1" y="1600200"/>
            <a:ext cx="8077200" cy="4114800"/>
          </a:xfrm>
          <a:prstGeom prst="rect">
            <a:avLst/>
          </a:prstGeom>
          <a:noFill/>
          <a:ln w="9525">
            <a:noFill/>
            <a:miter lim="800000"/>
            <a:headEnd/>
            <a:tailEnd/>
          </a:ln>
        </p:spPr>
      </p:pic>
    </p:spTree>
    <p:extLst>
      <p:ext uri="{BB962C8B-B14F-4D97-AF65-F5344CB8AC3E}">
        <p14:creationId xmlns:p14="http://schemas.microsoft.com/office/powerpoint/2010/main" val="343641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a:xfrm>
            <a:off x="208431" y="1483360"/>
            <a:ext cx="4515969" cy="4642803"/>
          </a:xfrm>
          <a:noFill/>
          <a:ln/>
        </p:spPr>
        <p:txBody>
          <a:bodyPr lIns="92075" tIns="46038" rIns="92075" bIns="46038">
            <a:noAutofit/>
          </a:bodyPr>
          <a:lstStyle/>
          <a:p>
            <a:pPr marL="395288" lvl="1" indent="-341313" defTabSz="762000">
              <a:lnSpc>
                <a:spcPct val="90000"/>
              </a:lnSpc>
              <a:buClr>
                <a:srgbClr val="00ACA2"/>
              </a:buClr>
              <a:buSzPct val="147000"/>
              <a:buFont typeface="Arial" pitchFamily="34" charset="0"/>
              <a:buChar char="•"/>
            </a:pPr>
            <a:r>
              <a:rPr lang="en-US" sz="2400" dirty="0" smtClean="0"/>
              <a:t>Simplify and reduce the burden of measurement and reporting</a:t>
            </a:r>
          </a:p>
          <a:p>
            <a:pPr marL="395288" lvl="1" indent="-341313" defTabSz="762000">
              <a:lnSpc>
                <a:spcPct val="90000"/>
              </a:lnSpc>
              <a:buClr>
                <a:srgbClr val="00ACA2"/>
              </a:buClr>
              <a:buSzPct val="147000"/>
              <a:buFont typeface="Arial" pitchFamily="34" charset="0"/>
              <a:buChar char="•"/>
            </a:pPr>
            <a:r>
              <a:rPr lang="en-US" sz="2400" dirty="0" smtClean="0"/>
              <a:t>Illuminate reduction opportunities and enable market based options</a:t>
            </a:r>
          </a:p>
          <a:p>
            <a:pPr marL="395288" lvl="1" indent="-341313" defTabSz="762000">
              <a:lnSpc>
                <a:spcPct val="90000"/>
              </a:lnSpc>
              <a:buClr>
                <a:srgbClr val="00ACA2"/>
              </a:buClr>
              <a:buSzPct val="147000"/>
              <a:buFont typeface="Arial" pitchFamily="34" charset="0"/>
              <a:buChar char="•"/>
            </a:pPr>
            <a:r>
              <a:rPr lang="en-US" sz="2400" dirty="0" smtClean="0"/>
              <a:t>Support management action and stakeholder reporting</a:t>
            </a:r>
          </a:p>
          <a:p>
            <a:pPr marL="395288" lvl="1" indent="-341313" defTabSz="762000">
              <a:lnSpc>
                <a:spcPct val="90000"/>
              </a:lnSpc>
              <a:buClr>
                <a:srgbClr val="00ACA2"/>
              </a:buClr>
              <a:buSzPct val="147000"/>
              <a:buFont typeface="Arial" pitchFamily="34" charset="0"/>
              <a:buChar char="•"/>
            </a:pPr>
            <a:r>
              <a:rPr lang="en-US" sz="2400" dirty="0" smtClean="0"/>
              <a:t>Enable credible, transparent and consistent information flow across multiple borders/jurisdictions</a:t>
            </a:r>
            <a:endParaRPr lang="en-US" sz="2400" dirty="0"/>
          </a:p>
        </p:txBody>
      </p:sp>
      <p:pic>
        <p:nvPicPr>
          <p:cNvPr id="280580" name="Picture 4"/>
          <p:cNvPicPr>
            <a:picLocks noGrp="1" noChangeArrowheads="1"/>
          </p:cNvPicPr>
          <p:nvPr>
            <p:ph type="body" sz="half" idx="4294967295"/>
          </p:nvPr>
        </p:nvPicPr>
        <p:blipFill>
          <a:blip r:embed="rId3" cstate="print"/>
          <a:srcRect/>
          <a:stretch>
            <a:fillRect/>
          </a:stretch>
        </p:blipFill>
        <p:spPr>
          <a:xfrm>
            <a:off x="4800600" y="1752600"/>
            <a:ext cx="3733800" cy="3913188"/>
          </a:xfrm>
          <a:prstGeom prst="rect">
            <a:avLst/>
          </a:prstGeom>
          <a:noFill/>
          <a:ln/>
        </p:spPr>
      </p:pic>
      <p:sp>
        <p:nvSpPr>
          <p:cNvPr id="280581" name="Rectangle 5"/>
          <p:cNvSpPr>
            <a:spLocks noChangeArrowheads="1"/>
          </p:cNvSpPr>
          <p:nvPr/>
        </p:nvSpPr>
        <p:spPr bwMode="auto">
          <a:xfrm>
            <a:off x="4076700" y="6330950"/>
            <a:ext cx="184150" cy="366713"/>
          </a:xfrm>
          <a:prstGeom prst="rect">
            <a:avLst/>
          </a:prstGeom>
          <a:noFill/>
          <a:ln w="9525">
            <a:noFill/>
            <a:miter lim="800000"/>
            <a:headEnd/>
            <a:tailEnd/>
          </a:ln>
          <a:effectLst/>
        </p:spPr>
        <p:txBody>
          <a:bodyPr wrap="none" anchor="ctr"/>
          <a:lstStyle/>
          <a:p>
            <a:endParaRPr lang="en-US"/>
          </a:p>
        </p:txBody>
      </p:sp>
      <p:sp>
        <p:nvSpPr>
          <p:cNvPr id="7" name="Title 2"/>
          <p:cNvSpPr txBox="1">
            <a:spLocks/>
          </p:cNvSpPr>
          <p:nvPr/>
        </p:nvSpPr>
        <p:spPr>
          <a:xfrm>
            <a:off x="320314" y="873760"/>
            <a:ext cx="8458562" cy="52832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595959"/>
                </a:solidFill>
                <a:effectLst/>
                <a:uLnTx/>
                <a:uFillTx/>
                <a:latin typeface="Tahoma"/>
                <a:ea typeface="+mj-ea"/>
                <a:cs typeface="Tahoma"/>
              </a:rPr>
              <a:t>Our goals</a:t>
            </a:r>
            <a:endParaRPr kumimoji="0" lang="en-US" sz="2200" b="1" i="0" u="none" strike="noStrike" kern="1200" cap="none" spc="0" normalizeH="0" baseline="0" noProof="0" dirty="0">
              <a:ln>
                <a:noFill/>
              </a:ln>
              <a:solidFill>
                <a:srgbClr val="595959"/>
              </a:solidFill>
              <a:effectLst/>
              <a:uLnTx/>
              <a:uFillTx/>
              <a:latin typeface="Tahoma"/>
              <a:ea typeface="+mj-ea"/>
              <a:cs typeface="Tahoma"/>
            </a:endParaRPr>
          </a:p>
        </p:txBody>
      </p:sp>
    </p:spTree>
    <p:extLst>
      <p:ext uri="{BB962C8B-B14F-4D97-AF65-F5344CB8AC3E}">
        <p14:creationId xmlns:p14="http://schemas.microsoft.com/office/powerpoint/2010/main" val="404457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GHG Protocol</a:t>
            </a:r>
            <a:endParaRPr lang="en-US" dirty="0"/>
          </a:p>
        </p:txBody>
      </p:sp>
      <p:sp>
        <p:nvSpPr>
          <p:cNvPr id="4" name="Content Placeholder 2"/>
          <p:cNvSpPr>
            <a:spLocks noGrp="1"/>
          </p:cNvSpPr>
          <p:nvPr>
            <p:ph idx="1"/>
          </p:nvPr>
        </p:nvSpPr>
        <p:spPr>
          <a:xfrm>
            <a:off x="457200" y="1536170"/>
            <a:ext cx="8458200" cy="4525963"/>
          </a:xfrm>
        </p:spPr>
        <p:txBody>
          <a:bodyPr>
            <a:normAutofit/>
          </a:bodyPr>
          <a:lstStyle/>
          <a:p>
            <a:pPr>
              <a:lnSpc>
                <a:spcPct val="200000"/>
              </a:lnSpc>
              <a:spcBef>
                <a:spcPts val="600"/>
              </a:spcBef>
            </a:pPr>
            <a:r>
              <a:rPr lang="en-US" sz="2200" b="1" i="1" dirty="0" smtClean="0">
                <a:solidFill>
                  <a:srgbClr val="00ACA2"/>
                </a:solidFill>
              </a:rPr>
              <a:t>Standards: </a:t>
            </a:r>
            <a:r>
              <a:rPr lang="en-US" sz="2200" dirty="0" smtClean="0"/>
              <a:t>6 Major Standards + 7 Sector Standards</a:t>
            </a:r>
            <a:endParaRPr lang="en-US" sz="2200" dirty="0"/>
          </a:p>
          <a:p>
            <a:pPr>
              <a:lnSpc>
                <a:spcPct val="200000"/>
              </a:lnSpc>
              <a:spcBef>
                <a:spcPts val="600"/>
              </a:spcBef>
            </a:pPr>
            <a:r>
              <a:rPr lang="en-US" sz="2200" b="1" i="1" dirty="0" smtClean="0">
                <a:solidFill>
                  <a:srgbClr val="00ACA2"/>
                </a:solidFill>
              </a:rPr>
              <a:t>Tools:</a:t>
            </a:r>
            <a:r>
              <a:rPr lang="en-US" sz="2200" i="1" dirty="0" smtClean="0">
                <a:solidFill>
                  <a:srgbClr val="00ACA2"/>
                </a:solidFill>
              </a:rPr>
              <a:t> </a:t>
            </a:r>
            <a:r>
              <a:rPr lang="en-US" sz="2200" dirty="0" smtClean="0"/>
              <a:t>25 +</a:t>
            </a:r>
          </a:p>
          <a:p>
            <a:pPr>
              <a:lnSpc>
                <a:spcPct val="200000"/>
              </a:lnSpc>
              <a:spcBef>
                <a:spcPts val="600"/>
              </a:spcBef>
            </a:pPr>
            <a:r>
              <a:rPr lang="en-US" sz="2200" b="1" i="1" dirty="0" smtClean="0">
                <a:solidFill>
                  <a:srgbClr val="00ACA2"/>
                </a:solidFill>
              </a:rPr>
              <a:t>Tool downloads: </a:t>
            </a:r>
            <a:r>
              <a:rPr lang="en-US" sz="2200" dirty="0" smtClean="0"/>
              <a:t>1000 + per month</a:t>
            </a:r>
          </a:p>
          <a:p>
            <a:pPr>
              <a:lnSpc>
                <a:spcPct val="200000"/>
              </a:lnSpc>
              <a:spcBef>
                <a:spcPts val="600"/>
              </a:spcBef>
            </a:pPr>
            <a:r>
              <a:rPr lang="en-US" sz="2200" b="1" i="1" dirty="0" smtClean="0">
                <a:solidFill>
                  <a:srgbClr val="00ACA2"/>
                </a:solidFill>
              </a:rPr>
              <a:t>Newsletter subscribers: </a:t>
            </a:r>
            <a:r>
              <a:rPr lang="en-US" sz="2200" dirty="0" smtClean="0"/>
              <a:t>9,500 +</a:t>
            </a:r>
          </a:p>
          <a:p>
            <a:pPr>
              <a:lnSpc>
                <a:spcPct val="200000"/>
              </a:lnSpc>
              <a:spcBef>
                <a:spcPts val="600"/>
              </a:spcBef>
            </a:pPr>
            <a:r>
              <a:rPr lang="en-US" sz="2200" b="1" i="1" dirty="0" smtClean="0">
                <a:solidFill>
                  <a:srgbClr val="00ACA2"/>
                </a:solidFill>
              </a:rPr>
              <a:t>Registered website users: </a:t>
            </a:r>
            <a:r>
              <a:rPr lang="en-US" sz="2200" dirty="0" smtClean="0"/>
              <a:t>55,000 +</a:t>
            </a:r>
            <a:endParaRPr lang="en-US" sz="2200" b="1" dirty="0" smtClean="0"/>
          </a:p>
          <a:p>
            <a:pPr>
              <a:lnSpc>
                <a:spcPct val="200000"/>
              </a:lnSpc>
              <a:spcBef>
                <a:spcPts val="600"/>
              </a:spcBef>
            </a:pPr>
            <a:r>
              <a:rPr lang="en-US" sz="2200" b="1" i="1" dirty="0" smtClean="0">
                <a:solidFill>
                  <a:srgbClr val="00ACA2"/>
                </a:solidFill>
              </a:rPr>
              <a:t>Programs based on GHGP: </a:t>
            </a:r>
            <a:r>
              <a:rPr lang="en-US" sz="2200" dirty="0" smtClean="0"/>
              <a:t>50 + worldwide</a:t>
            </a:r>
          </a:p>
        </p:txBody>
      </p:sp>
    </p:spTree>
    <p:extLst>
      <p:ext uri="{BB962C8B-B14F-4D97-AF65-F5344CB8AC3E}">
        <p14:creationId xmlns:p14="http://schemas.microsoft.com/office/powerpoint/2010/main" val="322978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3" cstate="print"/>
          <a:stretch>
            <a:fillRect/>
          </a:stretch>
        </p:blipFill>
        <p:spPr>
          <a:xfrm>
            <a:off x="457200" y="2691375"/>
            <a:ext cx="1447800" cy="1855562"/>
          </a:xfrm>
          <a:prstGeom prst="rect">
            <a:avLst/>
          </a:prstGeom>
          <a:ln>
            <a:solidFill>
              <a:schemeClr val="tx1"/>
            </a:solidFill>
          </a:ln>
          <a:effectLst>
            <a:outerShdw blurRad="50800" dist="38100" dir="2700000" algn="tl" rotWithShape="0">
              <a:srgbClr val="000000">
                <a:alpha val="43000"/>
              </a:srgbClr>
            </a:outerShdw>
          </a:effectLst>
        </p:spPr>
      </p:pic>
      <p:sp>
        <p:nvSpPr>
          <p:cNvPr id="13" name="Title 12"/>
          <p:cNvSpPr>
            <a:spLocks noGrp="1"/>
          </p:cNvSpPr>
          <p:nvPr>
            <p:ph type="ctrTitle"/>
          </p:nvPr>
        </p:nvSpPr>
        <p:spPr>
          <a:xfrm>
            <a:off x="320314" y="838200"/>
            <a:ext cx="8458562" cy="528320"/>
          </a:xfrm>
        </p:spPr>
        <p:txBody>
          <a:bodyPr/>
          <a:lstStyle/>
          <a:p>
            <a:pPr lvl="0"/>
            <a:r>
              <a:rPr lang="en-US" dirty="0" smtClean="0"/>
              <a:t>GHG Protocol flagship publications</a:t>
            </a:r>
            <a:endParaRPr lang="en-US" dirty="0"/>
          </a:p>
        </p:txBody>
      </p:sp>
      <p:sp>
        <p:nvSpPr>
          <p:cNvPr id="14" name="Rectangle 13"/>
          <p:cNvSpPr/>
          <p:nvPr/>
        </p:nvSpPr>
        <p:spPr>
          <a:xfrm>
            <a:off x="381000" y="1828800"/>
            <a:ext cx="32766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Entity</a:t>
            </a:r>
            <a:endParaRPr lang="en-US" dirty="0"/>
          </a:p>
        </p:txBody>
      </p:sp>
      <p:sp>
        <p:nvSpPr>
          <p:cNvPr id="15" name="Rectangle 14"/>
          <p:cNvSpPr/>
          <p:nvPr/>
        </p:nvSpPr>
        <p:spPr>
          <a:xfrm>
            <a:off x="6858000" y="1828800"/>
            <a:ext cx="1676400" cy="3809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Project</a:t>
            </a:r>
            <a:endParaRPr lang="en-US" dirty="0"/>
          </a:p>
        </p:txBody>
      </p:sp>
      <p:sp>
        <p:nvSpPr>
          <p:cNvPr id="16" name="Rectangle 15"/>
          <p:cNvSpPr/>
          <p:nvPr/>
        </p:nvSpPr>
        <p:spPr>
          <a:xfrm>
            <a:off x="4191000" y="1828800"/>
            <a:ext cx="2133600" cy="381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Product</a:t>
            </a:r>
            <a:endParaRPr lang="en-US" dirty="0"/>
          </a:p>
        </p:txBody>
      </p:sp>
      <p:sp>
        <p:nvSpPr>
          <p:cNvPr id="17" name="TextBox 16"/>
          <p:cNvSpPr txBox="1"/>
          <p:nvPr/>
        </p:nvSpPr>
        <p:spPr>
          <a:xfrm>
            <a:off x="152400" y="5005625"/>
            <a:ext cx="1905000" cy="707886"/>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Corporate Standard</a:t>
            </a:r>
            <a:endParaRPr lang="en-US" sz="2000" b="1" dirty="0">
              <a:solidFill>
                <a:srgbClr val="595959"/>
              </a:solidFill>
              <a:latin typeface="Tahoma" pitchFamily="34" charset="0"/>
              <a:cs typeface="Tahoma" pitchFamily="34" charset="0"/>
            </a:endParaRPr>
          </a:p>
        </p:txBody>
      </p:sp>
      <p:grpSp>
        <p:nvGrpSpPr>
          <p:cNvPr id="21" name="Group 20"/>
          <p:cNvGrpSpPr/>
          <p:nvPr/>
        </p:nvGrpSpPr>
        <p:grpSpPr>
          <a:xfrm>
            <a:off x="1981200" y="2691375"/>
            <a:ext cx="1905000" cy="3176025"/>
            <a:chOff x="1981200" y="2691375"/>
            <a:chExt cx="1905000" cy="3176025"/>
          </a:xfrm>
        </p:grpSpPr>
        <p:pic>
          <p:nvPicPr>
            <p:cNvPr id="12" name="Picture 3"/>
            <p:cNvPicPr>
              <a:picLocks noChangeAspect="1" noChangeArrowheads="1"/>
            </p:cNvPicPr>
            <p:nvPr/>
          </p:nvPicPr>
          <p:blipFill>
            <a:blip r:embed="rId4" cstate="print"/>
            <a:srcRect r="6666"/>
            <a:stretch>
              <a:fillRect/>
            </a:stretch>
          </p:blipFill>
          <p:spPr bwMode="auto">
            <a:xfrm>
              <a:off x="2209800" y="2691375"/>
              <a:ext cx="1447800" cy="1828800"/>
            </a:xfrm>
            <a:prstGeom prst="rect">
              <a:avLst/>
            </a:prstGeom>
            <a:ln>
              <a:solidFill>
                <a:schemeClr val="tx1"/>
              </a:solidFill>
            </a:ln>
            <a:effectLst>
              <a:outerShdw blurRad="292100" dist="139700" dir="2700000" algn="tl" rotWithShape="0">
                <a:srgbClr val="333333">
                  <a:alpha val="65000"/>
                </a:srgbClr>
              </a:outerShdw>
            </a:effectLst>
          </p:spPr>
        </p:pic>
        <p:sp>
          <p:nvSpPr>
            <p:cNvPr id="18" name="TextBox 17"/>
            <p:cNvSpPr txBox="1"/>
            <p:nvPr/>
          </p:nvSpPr>
          <p:spPr>
            <a:xfrm>
              <a:off x="1981200" y="4851737"/>
              <a:ext cx="1905000" cy="1015663"/>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Value Chain (scope 3) Standard</a:t>
              </a:r>
              <a:endParaRPr lang="en-US" sz="2000" b="1" dirty="0">
                <a:solidFill>
                  <a:srgbClr val="595959"/>
                </a:solidFill>
                <a:latin typeface="Tahoma" pitchFamily="34" charset="0"/>
                <a:cs typeface="Tahoma" pitchFamily="34" charset="0"/>
              </a:endParaRPr>
            </a:p>
          </p:txBody>
        </p:sp>
      </p:grpSp>
      <p:grpSp>
        <p:nvGrpSpPr>
          <p:cNvPr id="22" name="Group 21"/>
          <p:cNvGrpSpPr/>
          <p:nvPr/>
        </p:nvGrpSpPr>
        <p:grpSpPr>
          <a:xfrm>
            <a:off x="4419600" y="2691375"/>
            <a:ext cx="1905000" cy="2868248"/>
            <a:chOff x="4419600" y="2691375"/>
            <a:chExt cx="1905000" cy="2868248"/>
          </a:xfrm>
        </p:grpSpPr>
        <p:pic>
          <p:nvPicPr>
            <p:cNvPr id="11" name="Picture 2"/>
            <p:cNvPicPr>
              <a:picLocks noChangeAspect="1" noChangeArrowheads="1"/>
            </p:cNvPicPr>
            <p:nvPr/>
          </p:nvPicPr>
          <p:blipFill>
            <a:blip r:embed="rId5" cstate="print"/>
            <a:srcRect/>
            <a:stretch>
              <a:fillRect/>
            </a:stretch>
          </p:blipFill>
          <p:spPr bwMode="auto">
            <a:xfrm>
              <a:off x="4648200" y="2691375"/>
              <a:ext cx="1462088" cy="1828800"/>
            </a:xfrm>
            <a:prstGeom prst="rect">
              <a:avLst/>
            </a:prstGeom>
            <a:ln>
              <a:solidFill>
                <a:schemeClr val="tx1"/>
              </a:solidFill>
            </a:ln>
            <a:effectLst>
              <a:outerShdw blurRad="292100" dist="139700" dir="2700000" algn="tl" rotWithShape="0">
                <a:srgbClr val="333333">
                  <a:alpha val="65000"/>
                </a:srgbClr>
              </a:outerShdw>
            </a:effectLst>
          </p:spPr>
        </p:pic>
        <p:sp>
          <p:nvSpPr>
            <p:cNvPr id="19" name="TextBox 18"/>
            <p:cNvSpPr txBox="1"/>
            <p:nvPr/>
          </p:nvSpPr>
          <p:spPr>
            <a:xfrm>
              <a:off x="4419600" y="5159513"/>
              <a:ext cx="1905000" cy="400110"/>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Product </a:t>
              </a:r>
              <a:endParaRPr lang="en-US" sz="2000" b="1" dirty="0">
                <a:solidFill>
                  <a:srgbClr val="595959"/>
                </a:solidFill>
                <a:latin typeface="Tahoma" pitchFamily="34" charset="0"/>
                <a:cs typeface="Tahoma" pitchFamily="34" charset="0"/>
              </a:endParaRPr>
            </a:p>
          </p:txBody>
        </p:sp>
      </p:grpSp>
      <p:grpSp>
        <p:nvGrpSpPr>
          <p:cNvPr id="23" name="Group 22"/>
          <p:cNvGrpSpPr/>
          <p:nvPr/>
        </p:nvGrpSpPr>
        <p:grpSpPr>
          <a:xfrm>
            <a:off x="6781800" y="2615175"/>
            <a:ext cx="1905000" cy="3098336"/>
            <a:chOff x="6934200" y="2615175"/>
            <a:chExt cx="1905000" cy="3098336"/>
          </a:xfrm>
        </p:grpSpPr>
        <p:pic>
          <p:nvPicPr>
            <p:cNvPr id="6" name="Picture 5"/>
            <p:cNvPicPr preferRelativeResize="0">
              <a:picLocks/>
            </p:cNvPicPr>
            <p:nvPr/>
          </p:nvPicPr>
          <p:blipFill>
            <a:blip r:embed="rId6" cstate="print"/>
            <a:stretch>
              <a:fillRect/>
            </a:stretch>
          </p:blipFill>
          <p:spPr>
            <a:xfrm>
              <a:off x="7162800" y="2615175"/>
              <a:ext cx="1447800" cy="1855563"/>
            </a:xfrm>
            <a:prstGeom prst="rect">
              <a:avLst/>
            </a:prstGeom>
            <a:ln>
              <a:solidFill>
                <a:schemeClr val="tx1"/>
              </a:solidFill>
            </a:ln>
            <a:effectLst>
              <a:outerShdw blurRad="50800" dist="38100" dir="2700000" algn="tl" rotWithShape="0">
                <a:srgbClr val="000000">
                  <a:alpha val="43000"/>
                </a:srgbClr>
              </a:outerShdw>
            </a:effectLst>
          </p:spPr>
        </p:pic>
        <p:sp>
          <p:nvSpPr>
            <p:cNvPr id="20" name="TextBox 19"/>
            <p:cNvSpPr txBox="1"/>
            <p:nvPr/>
          </p:nvSpPr>
          <p:spPr>
            <a:xfrm>
              <a:off x="6934200" y="5005625"/>
              <a:ext cx="1905000" cy="707886"/>
            </a:xfrm>
            <a:prstGeom prst="rect">
              <a:avLst/>
            </a:prstGeom>
            <a:noFill/>
          </p:spPr>
          <p:txBody>
            <a:bodyPr wrap="square" rtlCol="0">
              <a:spAutoFit/>
            </a:bodyPr>
            <a:lstStyle/>
            <a:p>
              <a:pPr algn="ctr"/>
              <a:r>
                <a:rPr lang="en-US" sz="2000" b="1" dirty="0" smtClean="0">
                  <a:solidFill>
                    <a:srgbClr val="595959"/>
                  </a:solidFill>
                  <a:latin typeface="Tahoma" pitchFamily="34" charset="0"/>
                  <a:cs typeface="Tahoma" pitchFamily="34" charset="0"/>
                </a:rPr>
                <a:t>Project Protocol</a:t>
              </a:r>
              <a:endParaRPr lang="en-US" sz="2000" b="1" dirty="0">
                <a:solidFill>
                  <a:srgbClr val="595959"/>
                </a:solidFill>
                <a:latin typeface="Tahoma" pitchFamily="34" charset="0"/>
                <a:cs typeface="Tahoma" pitchFamily="34" charset="0"/>
              </a:endParaRPr>
            </a:p>
          </p:txBody>
        </p:sp>
      </p:grpSp>
    </p:spTree>
    <p:extLst>
      <p:ext uri="{BB962C8B-B14F-4D97-AF65-F5344CB8AC3E}">
        <p14:creationId xmlns:p14="http://schemas.microsoft.com/office/powerpoint/2010/main" val="703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20314" y="873760"/>
            <a:ext cx="8458562" cy="528320"/>
          </a:xfrm>
          <a:prstGeom prst="rect">
            <a:avLst/>
          </a:prstGeom>
        </p:spPr>
        <p:txBody>
          <a:bodyP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595959"/>
                </a:solidFill>
                <a:effectLst/>
                <a:uLnTx/>
                <a:uFillTx/>
                <a:latin typeface="Tahoma"/>
                <a:ea typeface="+mj-ea"/>
                <a:cs typeface="Tahoma"/>
              </a:rPr>
              <a:t>Three types of GHG accounting</a:t>
            </a:r>
            <a:endParaRPr kumimoji="0" lang="en-US" sz="2200" b="1" i="0" u="none" strike="noStrike" kern="1200" cap="none" spc="0" normalizeH="0" baseline="0" noProof="0" dirty="0">
              <a:ln>
                <a:noFill/>
              </a:ln>
              <a:solidFill>
                <a:srgbClr val="595959"/>
              </a:solidFill>
              <a:effectLst/>
              <a:uLnTx/>
              <a:uFillTx/>
              <a:latin typeface="Tahoma"/>
              <a:ea typeface="+mj-ea"/>
              <a:cs typeface="Tahoma"/>
            </a:endParaRPr>
          </a:p>
        </p:txBody>
      </p:sp>
      <p:sp>
        <p:nvSpPr>
          <p:cNvPr id="10" name="Rectangle 9"/>
          <p:cNvSpPr/>
          <p:nvPr/>
        </p:nvSpPr>
        <p:spPr>
          <a:xfrm>
            <a:off x="381000" y="1600200"/>
            <a:ext cx="4083496" cy="38100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 Entity accounting</a:t>
            </a:r>
            <a:endParaRPr lang="en-US" dirty="0"/>
          </a:p>
        </p:txBody>
      </p:sp>
      <p:sp>
        <p:nvSpPr>
          <p:cNvPr id="11" name="Rectangle 10"/>
          <p:cNvSpPr/>
          <p:nvPr/>
        </p:nvSpPr>
        <p:spPr>
          <a:xfrm>
            <a:off x="4648200" y="1600200"/>
            <a:ext cx="3962400" cy="38100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2. Project accounting</a:t>
            </a:r>
            <a:endParaRPr lang="en-US" dirty="0"/>
          </a:p>
        </p:txBody>
      </p:sp>
      <p:pic>
        <p:nvPicPr>
          <p:cNvPr id="52227" name="Picture 3"/>
          <p:cNvPicPr>
            <a:picLocks noChangeAspect="1" noChangeArrowheads="1"/>
          </p:cNvPicPr>
          <p:nvPr/>
        </p:nvPicPr>
        <p:blipFill>
          <a:blip r:embed="rId3" cstate="print"/>
          <a:srcRect/>
          <a:stretch>
            <a:fillRect/>
          </a:stretch>
        </p:blipFill>
        <p:spPr bwMode="auto">
          <a:xfrm>
            <a:off x="141287" y="2190750"/>
            <a:ext cx="8469313" cy="2914650"/>
          </a:xfrm>
          <a:prstGeom prst="rect">
            <a:avLst/>
          </a:prstGeom>
          <a:noFill/>
          <a:ln w="9525">
            <a:noFill/>
            <a:miter lim="800000"/>
            <a:headEnd/>
            <a:tailEnd/>
          </a:ln>
          <a:effectLst/>
        </p:spPr>
      </p:pic>
      <p:sp>
        <p:nvSpPr>
          <p:cNvPr id="7" name="TextBox 6"/>
          <p:cNvSpPr txBox="1"/>
          <p:nvPr/>
        </p:nvSpPr>
        <p:spPr>
          <a:xfrm>
            <a:off x="141286" y="4570568"/>
            <a:ext cx="4323209" cy="1477328"/>
          </a:xfrm>
          <a:prstGeom prst="rect">
            <a:avLst/>
          </a:prstGeom>
          <a:solidFill>
            <a:schemeClr val="bg1"/>
          </a:solidFill>
        </p:spPr>
        <p:txBody>
          <a:bodyPr wrap="square" rtlCol="0">
            <a:spAutoFit/>
          </a:bodyPr>
          <a:lstStyle/>
          <a:p>
            <a:pPr marL="111125" indent="-111125">
              <a:buClr>
                <a:srgbClr val="128E7D"/>
              </a:buClr>
              <a:buFont typeface="Arial" pitchFamily="34" charset="0"/>
              <a:buChar char="•"/>
            </a:pPr>
            <a:r>
              <a:rPr lang="en-US" dirty="0" smtClean="0">
                <a:solidFill>
                  <a:srgbClr val="545456"/>
                </a:solidFill>
              </a:rPr>
              <a:t>Combines emissions data from across an entity’s operations (emissions have mostly already occurred)</a:t>
            </a:r>
          </a:p>
          <a:p>
            <a:pPr marL="111125" indent="-111125">
              <a:buClr>
                <a:srgbClr val="128E7D"/>
              </a:buClr>
              <a:buFont typeface="Arial" pitchFamily="34" charset="0"/>
              <a:buChar char="•"/>
            </a:pPr>
            <a:r>
              <a:rPr lang="en-US" dirty="0" smtClean="0">
                <a:solidFill>
                  <a:srgbClr val="545456"/>
                </a:solidFill>
              </a:rPr>
              <a:t> Emissions data compared with those of a prior base year</a:t>
            </a:r>
            <a:endParaRPr lang="en-US" dirty="0">
              <a:solidFill>
                <a:srgbClr val="545456"/>
              </a:solidFill>
            </a:endParaRPr>
          </a:p>
        </p:txBody>
      </p:sp>
      <p:sp>
        <p:nvSpPr>
          <p:cNvPr id="12" name="TextBox 11"/>
          <p:cNvSpPr txBox="1"/>
          <p:nvPr/>
        </p:nvSpPr>
        <p:spPr>
          <a:xfrm>
            <a:off x="4464496" y="4581231"/>
            <a:ext cx="4146104" cy="1754326"/>
          </a:xfrm>
          <a:prstGeom prst="rect">
            <a:avLst/>
          </a:prstGeom>
          <a:solidFill>
            <a:schemeClr val="bg1"/>
          </a:solidFill>
        </p:spPr>
        <p:txBody>
          <a:bodyPr wrap="square" rtlCol="0">
            <a:spAutoFit/>
          </a:bodyPr>
          <a:lstStyle/>
          <a:p>
            <a:pPr marL="111125" indent="-111125">
              <a:buClr>
                <a:srgbClr val="128E7D"/>
              </a:buClr>
              <a:buFont typeface="Arial" pitchFamily="34" charset="0"/>
              <a:buChar char="•"/>
            </a:pPr>
            <a:r>
              <a:rPr lang="en-US" dirty="0" smtClean="0">
                <a:solidFill>
                  <a:srgbClr val="545456"/>
                </a:solidFill>
              </a:rPr>
              <a:t>Quantifies emissions that will be avoided by a given project in the future</a:t>
            </a:r>
          </a:p>
          <a:p>
            <a:pPr marL="111125" indent="-111125">
              <a:buClr>
                <a:srgbClr val="128E7D"/>
              </a:buClr>
              <a:buFont typeface="Arial" pitchFamily="34" charset="0"/>
              <a:buChar char="•"/>
            </a:pPr>
            <a:r>
              <a:rPr lang="en-US" dirty="0" smtClean="0">
                <a:solidFill>
                  <a:srgbClr val="545456"/>
                </a:solidFill>
              </a:rPr>
              <a:t>Impact estimated through a comparison with a baseline, “what if?” scenario</a:t>
            </a:r>
          </a:p>
          <a:p>
            <a:pPr>
              <a:buFontTx/>
              <a:buChar char="-"/>
            </a:pPr>
            <a:endParaRPr lang="en-US" dirty="0" smtClean="0">
              <a:solidFill>
                <a:srgbClr val="545456"/>
              </a:solidFill>
            </a:endParaRPr>
          </a:p>
          <a:p>
            <a:r>
              <a:rPr lang="en-US" dirty="0" smtClean="0">
                <a:solidFill>
                  <a:srgbClr val="545456"/>
                </a:solidFill>
              </a:rPr>
              <a:t>  </a:t>
            </a:r>
            <a:endParaRPr lang="en-US" dirty="0">
              <a:solidFill>
                <a:srgbClr val="545456"/>
              </a:solidFill>
            </a:endParaRPr>
          </a:p>
        </p:txBody>
      </p:sp>
    </p:spTree>
    <p:extLst>
      <p:ext uri="{BB962C8B-B14F-4D97-AF65-F5344CB8AC3E}">
        <p14:creationId xmlns:p14="http://schemas.microsoft.com/office/powerpoint/2010/main" val="175548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ioneer.jp/environment-e/ecoproducts/img/pct_top_02.gif"/>
          <p:cNvPicPr>
            <a:picLocks noChangeAspect="1" noChangeArrowheads="1"/>
          </p:cNvPicPr>
          <p:nvPr/>
        </p:nvPicPr>
        <p:blipFill>
          <a:blip r:embed="rId3" cstate="print"/>
          <a:srcRect/>
          <a:stretch>
            <a:fillRect/>
          </a:stretch>
        </p:blipFill>
        <p:spPr bwMode="auto">
          <a:xfrm>
            <a:off x="2991417" y="1524000"/>
            <a:ext cx="5619183" cy="4292600"/>
          </a:xfrm>
          <a:prstGeom prst="rect">
            <a:avLst/>
          </a:prstGeom>
          <a:noFill/>
        </p:spPr>
      </p:pic>
      <p:sp>
        <p:nvSpPr>
          <p:cNvPr id="3" name="Rectangle 2"/>
          <p:cNvSpPr/>
          <p:nvPr/>
        </p:nvSpPr>
        <p:spPr>
          <a:xfrm>
            <a:off x="457201" y="2096655"/>
            <a:ext cx="3048000" cy="3810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3. Product accounting</a:t>
            </a:r>
            <a:endParaRPr lang="en-US" dirty="0"/>
          </a:p>
        </p:txBody>
      </p:sp>
      <p:sp>
        <p:nvSpPr>
          <p:cNvPr id="4" name="Title 1"/>
          <p:cNvSpPr txBox="1">
            <a:spLocks/>
          </p:cNvSpPr>
          <p:nvPr/>
        </p:nvSpPr>
        <p:spPr>
          <a:xfrm>
            <a:off x="320314" y="873760"/>
            <a:ext cx="8458562" cy="528320"/>
          </a:xfrm>
          <a:prstGeom prst="rect">
            <a:avLst/>
          </a:prstGeom>
        </p:spPr>
        <p:txBody>
          <a:bodyP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595959"/>
                </a:solidFill>
                <a:effectLst/>
                <a:uLnTx/>
                <a:uFillTx/>
                <a:latin typeface="Tahoma"/>
                <a:ea typeface="+mj-ea"/>
                <a:cs typeface="Tahoma"/>
              </a:rPr>
              <a:t>Three types of GHG accounting</a:t>
            </a:r>
            <a:endParaRPr kumimoji="0" lang="en-US" sz="2200" b="1" i="0" u="none" strike="noStrike" kern="1200" cap="none" spc="0" normalizeH="0" baseline="0" noProof="0" dirty="0">
              <a:ln>
                <a:noFill/>
              </a:ln>
              <a:solidFill>
                <a:srgbClr val="595959"/>
              </a:solidFill>
              <a:effectLst/>
              <a:uLnTx/>
              <a:uFillTx/>
              <a:latin typeface="Tahoma"/>
              <a:ea typeface="+mj-ea"/>
              <a:cs typeface="Tahoma"/>
            </a:endParaRPr>
          </a:p>
        </p:txBody>
      </p:sp>
      <p:sp>
        <p:nvSpPr>
          <p:cNvPr id="6" name="TextBox 5"/>
          <p:cNvSpPr txBox="1"/>
          <p:nvPr/>
        </p:nvSpPr>
        <p:spPr>
          <a:xfrm>
            <a:off x="320314" y="2780148"/>
            <a:ext cx="3363914" cy="1477328"/>
          </a:xfrm>
          <a:prstGeom prst="rect">
            <a:avLst/>
          </a:prstGeom>
          <a:solidFill>
            <a:schemeClr val="bg1"/>
          </a:solidFill>
        </p:spPr>
        <p:txBody>
          <a:bodyPr wrap="square" rtlCol="0">
            <a:spAutoFit/>
          </a:bodyPr>
          <a:lstStyle/>
          <a:p>
            <a:pPr marL="111125" indent="-111125">
              <a:buClr>
                <a:srgbClr val="128E7D"/>
              </a:buClr>
              <a:buFont typeface="Arial" pitchFamily="34" charset="0"/>
              <a:buChar char="•"/>
            </a:pPr>
            <a:r>
              <a:rPr lang="en-US" dirty="0" smtClean="0">
                <a:solidFill>
                  <a:srgbClr val="545456"/>
                </a:solidFill>
              </a:rPr>
              <a:t>Combines emissions data (past and future) from all phases of an individual product or service </a:t>
            </a:r>
          </a:p>
          <a:p>
            <a:pPr marL="111125" indent="-111125">
              <a:buClr>
                <a:srgbClr val="128E7D"/>
              </a:buClr>
              <a:buFont typeface="Arial" pitchFamily="34" charset="0"/>
              <a:buChar char="•"/>
            </a:pPr>
            <a:r>
              <a:rPr lang="en-US" dirty="0" smtClean="0">
                <a:solidFill>
                  <a:srgbClr val="545456"/>
                </a:solidFill>
              </a:rPr>
              <a:t>Emissions data compared with those of a prior base year</a:t>
            </a:r>
            <a:endParaRPr lang="en-US" dirty="0">
              <a:solidFill>
                <a:srgbClr val="545456"/>
              </a:solidFill>
            </a:endParaRPr>
          </a:p>
        </p:txBody>
      </p:sp>
    </p:spTree>
    <p:extLst>
      <p:ext uri="{BB962C8B-B14F-4D97-AF65-F5344CB8AC3E}">
        <p14:creationId xmlns:p14="http://schemas.microsoft.com/office/powerpoint/2010/main" val="23719484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96bce3d7-c85f-4061-9795-9e7619e16eba"/>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380"/>
      </a:hlink>
      <a:folHlink>
        <a:srgbClr val="0093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9699F1D82E8489539652D1D3605E0" ma:contentTypeVersion="14" ma:contentTypeDescription="Create a new document." ma:contentTypeScope="" ma:versionID="7f9de84e41ab407733e1146335bf5678">
  <xsd:schema xmlns:xsd="http://www.w3.org/2001/XMLSchema" xmlns:xs="http://www.w3.org/2001/XMLSchema" xmlns:p="http://schemas.microsoft.com/office/2006/metadata/properties" xmlns:ns1="http://schemas.microsoft.com/sharepoint/v3" xmlns:ns2="0f2b0006-c2ac-4c37-974f-93953e9e2787" xmlns:ns3="f1a64cc1-e1f5-4dc9-b425-36e48be156d1" targetNamespace="http://schemas.microsoft.com/office/2006/metadata/properties" ma:root="true" ma:fieldsID="fd0de4771770fc8b85fe80b92f9339eb" ns1:_="" ns2:_="" ns3:_="">
    <xsd:import namespace="http://schemas.microsoft.com/sharepoint/v3"/>
    <xsd:import namespace="0f2b0006-c2ac-4c37-974f-93953e9e2787"/>
    <xsd:import namespace="f1a64cc1-e1f5-4dc9-b425-36e48be156d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b0006-c2ac-4c37-974f-93953e9e27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1a64cc1-e1f5-4dc9-b425-36e48be156d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BA4E205-4850-4501-9256-78F7EF65998D}"/>
</file>

<file path=customXml/itemProps2.xml><?xml version="1.0" encoding="utf-8"?>
<ds:datastoreItem xmlns:ds="http://schemas.openxmlformats.org/officeDocument/2006/customXml" ds:itemID="{CD43159D-3EF7-49C0-8124-57AD9ED96607}"/>
</file>

<file path=customXml/itemProps3.xml><?xml version="1.0" encoding="utf-8"?>
<ds:datastoreItem xmlns:ds="http://schemas.openxmlformats.org/officeDocument/2006/customXml" ds:itemID="{4AA7E326-7733-4B57-A72C-7CD8E159D3E3}"/>
</file>

<file path=docProps/app.xml><?xml version="1.0" encoding="utf-8"?>
<Properties xmlns="http://schemas.openxmlformats.org/officeDocument/2006/extended-properties" xmlns:vt="http://schemas.openxmlformats.org/officeDocument/2006/docPropsVTypes">
  <Template/>
  <TotalTime>10184</TotalTime>
  <Words>3658</Words>
  <Application>Microsoft Office PowerPoint</Application>
  <PresentationFormat>On-screen Show (4:3)</PresentationFormat>
  <Paragraphs>322</Paragraphs>
  <Slides>32</Slides>
  <Notes>32</Notes>
  <HiddenSlides>2</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A Corporate Accounting and Reporting Standard</vt:lpstr>
      <vt:lpstr>What is the Greenhouse Gas Protocol?</vt:lpstr>
      <vt:lpstr>The Greenhouse Gas Protocol</vt:lpstr>
      <vt:lpstr>Our mission</vt:lpstr>
      <vt:lpstr>PowerPoint Presentation</vt:lpstr>
      <vt:lpstr>GHG Protocol</vt:lpstr>
      <vt:lpstr>GHG Protocol flagship publications</vt:lpstr>
      <vt:lpstr>PowerPoint Presentation</vt:lpstr>
      <vt:lpstr>PowerPoint Presentation</vt:lpstr>
      <vt:lpstr>GHG Protocol flagship publications</vt:lpstr>
      <vt:lpstr>Scopes in corporate reporting</vt:lpstr>
      <vt:lpstr>GHG Protocol flagship publications</vt:lpstr>
      <vt:lpstr>The standards are complimentary</vt:lpstr>
      <vt:lpstr>Introduction</vt:lpstr>
      <vt:lpstr>Corporate Standard: Lesson  Modules</vt:lpstr>
      <vt:lpstr>Learning Objectives</vt:lpstr>
      <vt:lpstr>GHGP Corporate Standard</vt:lpstr>
      <vt:lpstr>Objectives of the Standard</vt:lpstr>
      <vt:lpstr>Who should use this standard?</vt:lpstr>
      <vt:lpstr>Sector Guidelines</vt:lpstr>
      <vt:lpstr>Sector Guidelines</vt:lpstr>
      <vt:lpstr>Focus of this training</vt:lpstr>
      <vt:lpstr>The Corporate Standard: Adoption</vt:lpstr>
      <vt:lpstr>The de facto standard amongst businesses</vt:lpstr>
      <vt:lpstr>Reporting - Common practice in Leading Companies</vt:lpstr>
      <vt:lpstr>Business Value of a GHG Inventory</vt:lpstr>
      <vt:lpstr>Business goals for developing inventories</vt:lpstr>
      <vt:lpstr>Business goals for developing inventories</vt:lpstr>
      <vt:lpstr>Standard NOT for</vt:lpstr>
      <vt:lpstr>GHG Protocol’s Relationship to other GHG Programs</vt:lpstr>
      <vt:lpstr>Summary</vt:lpstr>
      <vt:lpstr>Further Reading</vt:lpstr>
    </vt:vector>
  </TitlesOfParts>
  <Company>WORLD RESOURCES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bulldog</dc:creator>
  <cp:lastModifiedBy>Stephen Russell</cp:lastModifiedBy>
  <cp:revision>112</cp:revision>
  <cp:lastPrinted>2015-03-30T20:16:44Z</cp:lastPrinted>
  <dcterms:created xsi:type="dcterms:W3CDTF">2009-11-10T15:14:11Z</dcterms:created>
  <dcterms:modified xsi:type="dcterms:W3CDTF">2015-07-14T17:03:15Z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0x010100D1F9699F1D82E8489539652D1D3605E0</vt:lpwstr>
  </property>
  <property fmtid="{D5CDD505-2E9C-101B-9397-08002B2CF9AE}" pid="3" name="Order">
    <vt:r8>33000</vt:r8>
  </property>
  <property fmtid="{D5CDD505-2E9C-101B-9397-08002B2CF9AE}" pid="4" name="_CopySource">
    <vt:lpwstr>https://onewri-my.sharepoint.com/personal/yelena_akopian_wri_org/Documents/For Kai/Corporate Standard/Day 1/01_Introduction.pptx</vt:lpwstr>
  </property>
  <property fmtid="{D5CDD505-2E9C-101B-9397-08002B2CF9AE}" pid="5" name="_SourceUrl">
    <vt:lpwstr/>
  </property>
  <property fmtid="{D5CDD505-2E9C-101B-9397-08002B2CF9AE}" pid="6" name="_SharedFileIndex">
    <vt:lpwstr/>
  </property>
</Properties>
</file>