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notesSlides/notesSlide2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8"/>
  </p:notesMasterIdLst>
  <p:handoutMasterIdLst>
    <p:handoutMasterId r:id="rId29"/>
  </p:handoutMasterIdLst>
  <p:sldIdLst>
    <p:sldId id="299" r:id="rId2"/>
    <p:sldId id="258" r:id="rId3"/>
    <p:sldId id="257" r:id="rId4"/>
    <p:sldId id="259" r:id="rId5"/>
    <p:sldId id="261" r:id="rId6"/>
    <p:sldId id="262" r:id="rId7"/>
    <p:sldId id="281" r:id="rId8"/>
    <p:sldId id="282" r:id="rId9"/>
    <p:sldId id="283" r:id="rId10"/>
    <p:sldId id="266" r:id="rId11"/>
    <p:sldId id="284" r:id="rId12"/>
    <p:sldId id="268" r:id="rId13"/>
    <p:sldId id="286" r:id="rId14"/>
    <p:sldId id="270" r:id="rId15"/>
    <p:sldId id="287" r:id="rId16"/>
    <p:sldId id="285" r:id="rId17"/>
    <p:sldId id="273" r:id="rId18"/>
    <p:sldId id="292" r:id="rId19"/>
    <p:sldId id="295" r:id="rId20"/>
    <p:sldId id="296" r:id="rId21"/>
    <p:sldId id="289" r:id="rId22"/>
    <p:sldId id="290" r:id="rId23"/>
    <p:sldId id="277" r:id="rId24"/>
    <p:sldId id="278" r:id="rId25"/>
    <p:sldId id="279" r:id="rId26"/>
    <p:sldId id="280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lldog" initials="b" lastIdx="1" clrIdx="0"/>
  <p:cmAuthor id="1" name="minthin" initials="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2"/>
    <a:srgbClr val="E38303"/>
    <a:srgbClr val="58700A"/>
    <a:srgbClr val="F79325"/>
    <a:srgbClr val="F9A345"/>
    <a:srgbClr val="F9B263"/>
    <a:srgbClr val="FBBF7D"/>
    <a:srgbClr val="FCCD9A"/>
    <a:srgbClr val="ED8009"/>
    <a:srgbClr val="CF7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10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B5F287F-F63F-4216-A9EE-F4E81CD8D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2674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6F78FC6-AD1A-4891-B052-1F9E7FD3A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89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78FC6-AD1A-4891-B052-1F9E7FD3A2A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37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0A3C3-F887-476D-BE49-9FB396AAD9D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6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DEC0D-5AC1-4181-87C4-EAA8B2F5B7A7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93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93C10-54F9-47E7-B8D0-404385A7EF8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79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D502E-043A-4C59-9F17-24905F4CEB4B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</a:rPr>
              <a:t>The equity share reflects economic interest, which is the extent of rights a company has to the risks and rewards in an operation that is aligned with the company’s percentage ownership of that operation.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</a:rPr>
              <a:t>Where equity share is not the same as the ownership percentage, the economic substance of the relationship with the operation always overrides the legal ownership form</a:t>
            </a:r>
            <a:endParaRPr lang="en-US" sz="1500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28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CF727-46DB-4F6C-B00E-1EAE0B94525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Clr>
                <a:srgbClr val="9CB782"/>
              </a:buClr>
            </a:pPr>
            <a:r>
              <a:rPr lang="en-US" dirty="0" smtClean="0">
                <a:cs typeface="Arial" charset="0"/>
              </a:rPr>
              <a:t>Emissions from operations where the company has an economic interest, but does not have operational  of financial control of the plant or organization’s operations are excluded.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18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87172-CD94-440F-B60A-02729BB47DE0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Clr>
                <a:srgbClr val="9CB782"/>
              </a:buClr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99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87172-CD94-440F-B60A-02729BB47DE0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Clr>
                <a:srgbClr val="9CB782"/>
              </a:buClr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85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3AB25-A0BE-4817-A303-13B23EC2CBB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81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D502E-043A-4C59-9F17-24905F4CEB4B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47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D502E-043A-4C59-9F17-24905F4CEB4B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95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78FC6-AD1A-4891-B052-1F9E7FD3A2A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68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D502E-043A-4C59-9F17-24905F4CEB4B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73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E4C1F-F1A9-47C2-95E1-57247BBDE19F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27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F78FC6-AD1A-4891-B052-1F9E7FD3A2A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01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7C6DC-C806-4656-ADAB-1B80C635C6F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64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A5EA9-CF37-426C-8608-27808AB6B24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u="sng" smtClean="0"/>
              <a:t>Reflection of commercial reality</a:t>
            </a:r>
            <a:r>
              <a:rPr lang="en-US" smtClean="0"/>
              <a:t> – The equity share approach most closely reflects the company’s commercial reality.</a:t>
            </a:r>
          </a:p>
          <a:p>
            <a:pPr eaLnBrk="1" hangingPunct="1">
              <a:buFontTx/>
              <a:buChar char="•"/>
            </a:pPr>
            <a:r>
              <a:rPr lang="en-US" u="sng" smtClean="0"/>
              <a:t>Influence over emissions reductions</a:t>
            </a:r>
            <a:r>
              <a:rPr lang="en-US" smtClean="0"/>
              <a:t> – Having operational or financial control over a business unit is an important factor in the amount of influence the company wields over emission reductions.</a:t>
            </a:r>
          </a:p>
          <a:p>
            <a:pPr eaLnBrk="1" hangingPunct="1">
              <a:buFontTx/>
              <a:buChar char="•"/>
            </a:pPr>
            <a:r>
              <a:rPr lang="en-US" u="sng" smtClean="0"/>
              <a:t>Program and regulatory requirements</a:t>
            </a:r>
            <a:r>
              <a:rPr lang="en-US" smtClean="0"/>
              <a:t> – Most government regulations use operational control as a basis.  However, GHG reporting programs may require one of the other consolidation approaches.</a:t>
            </a:r>
          </a:p>
          <a:p>
            <a:pPr eaLnBrk="1" hangingPunct="1">
              <a:buFontTx/>
              <a:buChar char="•"/>
            </a:pPr>
            <a:r>
              <a:rPr lang="en-US" u="sng" smtClean="0"/>
              <a:t>Risk and corporate responsibility</a:t>
            </a:r>
            <a:r>
              <a:rPr lang="en-US" smtClean="0"/>
              <a:t> – The equity share approach is most closely aligned with financial risk management.</a:t>
            </a:r>
          </a:p>
          <a:p>
            <a:pPr eaLnBrk="1" hangingPunct="1">
              <a:buFontTx/>
              <a:buChar char="•"/>
            </a:pPr>
            <a:r>
              <a:rPr lang="en-US" u="sng" smtClean="0"/>
              <a:t>Alignment with financial accounting</a:t>
            </a:r>
            <a:r>
              <a:rPr lang="en-US" smtClean="0">
                <a:cs typeface="Arial" charset="0"/>
              </a:rPr>
              <a:t> – Financial accounting is done by both equity share and financial control.</a:t>
            </a:r>
          </a:p>
          <a:p>
            <a:pPr eaLnBrk="1" hangingPunct="1">
              <a:buFontTx/>
              <a:buChar char="•"/>
            </a:pPr>
            <a:r>
              <a:rPr lang="en-US" u="sng" smtClean="0">
                <a:cs typeface="Arial" charset="0"/>
              </a:rPr>
              <a:t>Management information and performance tracking</a:t>
            </a:r>
            <a:r>
              <a:rPr lang="en-US" smtClean="0">
                <a:cs typeface="Arial" charset="0"/>
              </a:rPr>
              <a:t> – The control approaches are best suited to tracking GHG performance.</a:t>
            </a:r>
          </a:p>
          <a:p>
            <a:pPr eaLnBrk="1" hangingPunct="1">
              <a:buFontTx/>
              <a:buChar char="•"/>
            </a:pPr>
            <a:r>
              <a:rPr lang="en-US" u="sng" smtClean="0">
                <a:cs typeface="Arial" charset="0"/>
              </a:rPr>
              <a:t>Administrative costs and access to data</a:t>
            </a:r>
            <a:r>
              <a:rPr lang="en-US" smtClean="0">
                <a:cs typeface="Arial" charset="0"/>
              </a:rPr>
              <a:t> – Companies with operational control are more likely to have access to the necessary data for preparing the inventory.</a:t>
            </a:r>
          </a:p>
          <a:p>
            <a:pPr eaLnBrk="1" hangingPunct="1">
              <a:buFontTx/>
              <a:buChar char="•"/>
            </a:pPr>
            <a:r>
              <a:rPr lang="en-US" u="sng" smtClean="0">
                <a:cs typeface="Arial" charset="0"/>
              </a:rPr>
              <a:t>Completeness of reporting</a:t>
            </a:r>
            <a:r>
              <a:rPr lang="en-US" smtClean="0">
                <a:cs typeface="Arial" charset="0"/>
              </a:rPr>
              <a:t> – The most complete GHG reports use both equity share and one of the control approaches, as does financial reporting.</a:t>
            </a:r>
          </a:p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00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9A624-CA2D-44F4-B134-47614E2E57E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968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B4B03-D606-429E-A21A-DE298955710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08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F78FC6-AD1A-4891-B052-1F9E7FD3A2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51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3E578-BCB6-4E3F-B782-2575E23A631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53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D1A86-A7BC-4F31-B666-12E9E43D5DB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35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C4122-40E8-4F37-A7BF-7C3E7E2989F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21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E4C1F-F1A9-47C2-95E1-57247BBDE19F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67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E4C1F-F1A9-47C2-95E1-57247BBDE19F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34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E4C1F-F1A9-47C2-95E1-57247BBDE19F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4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13" y="4744722"/>
            <a:ext cx="8458561" cy="58582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 title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20314" y="4040221"/>
            <a:ext cx="8458560" cy="70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600">
                <a:solidFill>
                  <a:srgbClr val="229E8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t="20279" r="19946"/>
          <a:stretch/>
        </p:blipFill>
        <p:spPr>
          <a:xfrm>
            <a:off x="5495788" y="0"/>
            <a:ext cx="3648211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2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31" y="1483360"/>
            <a:ext cx="8318881" cy="4642803"/>
          </a:xfrm>
        </p:spPr>
        <p:txBody>
          <a:bodyPr>
            <a:normAutofit/>
          </a:bodyPr>
          <a:lstStyle>
            <a:lvl1pPr>
              <a:buClr>
                <a:srgbClr val="229E8F"/>
              </a:buClr>
              <a:defRPr sz="1800">
                <a:solidFill>
                  <a:srgbClr val="595959"/>
                </a:solidFill>
                <a:latin typeface="Tahoma"/>
                <a:cs typeface="Tahoma"/>
              </a:defRPr>
            </a:lvl1pPr>
            <a:lvl2pPr>
              <a:buClr>
                <a:srgbClr val="229E8F"/>
              </a:buClr>
              <a:defRPr sz="1800">
                <a:solidFill>
                  <a:srgbClr val="595959"/>
                </a:solidFill>
                <a:latin typeface="Tahoma"/>
                <a:cs typeface="Tahoma"/>
              </a:defRPr>
            </a:lvl2pPr>
            <a:lvl3pPr>
              <a:buClr>
                <a:srgbClr val="229E8F"/>
              </a:buClr>
              <a:defRPr sz="1800">
                <a:solidFill>
                  <a:srgbClr val="595959"/>
                </a:solidFill>
                <a:latin typeface="Tahoma"/>
                <a:cs typeface="Tahoma"/>
              </a:defRPr>
            </a:lvl3pPr>
            <a:lvl4pPr>
              <a:buClr>
                <a:srgbClr val="229E8F"/>
              </a:buClr>
              <a:defRPr sz="1800">
                <a:solidFill>
                  <a:srgbClr val="595959"/>
                </a:solidFill>
                <a:latin typeface="Tahoma"/>
                <a:cs typeface="Tahoma"/>
              </a:defRPr>
            </a:lvl4pPr>
            <a:lvl5pPr>
              <a:buClr>
                <a:srgbClr val="229E8F"/>
              </a:buClr>
              <a:defRPr sz="1800">
                <a:solidFill>
                  <a:srgbClr val="59595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56516" y="873760"/>
            <a:ext cx="8458562" cy="528320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2200" b="1" i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670840" y="0"/>
            <a:ext cx="473159" cy="6858000"/>
          </a:xfrm>
          <a:prstGeom prst="rect">
            <a:avLst/>
          </a:prstGeom>
          <a:solidFill>
            <a:srgbClr val="00AC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 rot="5400000">
            <a:off x="8475196" y="30905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marL="0" algn="ctr" defTabSz="914400" rtl="0" eaLnBrk="1" latinLnBrk="0" hangingPunct="1"/>
            <a:r>
              <a:rPr lang="pt-BR" sz="8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Introduction</a:t>
            </a:r>
            <a:endParaRPr lang="pt-BR" sz="800" kern="1200" dirty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 rot="5400000">
            <a:off x="8475196" y="11777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marL="0" algn="ctr" defTabSz="914400" rtl="0" eaLnBrk="1" latinLnBrk="0" hangingPunct="1"/>
            <a:r>
              <a:rPr lang="pt-BR" sz="800" kern="1200" dirty="0" smtClean="0">
                <a:solidFill>
                  <a:sysClr val="windowText" lastClr="000000"/>
                </a:solidFill>
                <a:latin typeface="Tahoma" pitchFamily="34" charset="0"/>
                <a:ea typeface="+mn-ea"/>
                <a:cs typeface="Tahoma" pitchFamily="34" charset="0"/>
              </a:rPr>
              <a:t>Principles</a:t>
            </a:r>
            <a:endParaRPr lang="pt-BR" sz="800" kern="1200" dirty="0">
              <a:solidFill>
                <a:sysClr val="windowText" lastClr="000000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 rot="5400000">
            <a:off x="8475196" y="28541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Operational Boundaries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 rot="5400000">
            <a:off x="8475196" y="36923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Tracking</a:t>
            </a:r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over time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 rot="5400000">
            <a:off x="8475196" y="450005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Calculating Emissions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 rot="5400000">
            <a:off x="8475196" y="53687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Reporting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5400000">
            <a:off x="8475196" y="62069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Review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H="1">
            <a:off x="8714583" y="9900"/>
            <a:ext cx="45719" cy="6858000"/>
          </a:xfrm>
          <a:prstGeom prst="rect">
            <a:avLst/>
          </a:prstGeom>
          <a:solidFill>
            <a:srgbClr val="00ACA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 rot="5400000">
            <a:off x="8475196" y="2015935"/>
            <a:ext cx="868680" cy="365760"/>
          </a:xfrm>
          <a:prstGeom prst="roundRect">
            <a:avLst/>
          </a:prstGeom>
          <a:solidFill>
            <a:srgbClr val="00ACA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Organizational Boundaries</a:t>
            </a:r>
            <a:endParaRPr lang="pt-BR" sz="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9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HG_Logo_Portrait_CMY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43" y="1188720"/>
            <a:ext cx="3081061" cy="2923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313" y="4724400"/>
            <a:ext cx="8458561" cy="669367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</a:lstStyle>
          <a:p>
            <a:r>
              <a:rPr lang="en-US" sz="2400" dirty="0" smtClean="0"/>
              <a:t>A Corporate Accounting and Reporting Standard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14" y="5393767"/>
            <a:ext cx="8458560" cy="5498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z="2400" dirty="0" smtClean="0">
                <a:solidFill>
                  <a:srgbClr val="6A6B6D"/>
                </a:solidFill>
                <a:latin typeface="Tahoma" pitchFamily="34" charset="0"/>
                <a:cs typeface="Tahoma" pitchFamily="34" charset="0"/>
              </a:rPr>
              <a:t>Training Curriculum</a:t>
            </a:r>
          </a:p>
        </p:txBody>
      </p:sp>
      <p:pic>
        <p:nvPicPr>
          <p:cNvPr id="6" name="Picture 5" descr="GHG_Logo_Landscape_CMYK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3" y="283320"/>
            <a:ext cx="1666240" cy="41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2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670840" y="0"/>
            <a:ext cx="473159" cy="6858000"/>
          </a:xfrm>
          <a:prstGeom prst="rect">
            <a:avLst/>
          </a:prstGeom>
          <a:solidFill>
            <a:srgbClr val="00AC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 rot="5400000">
            <a:off x="8475196" y="30905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marL="0" algn="ctr" defTabSz="914400" rtl="0" eaLnBrk="1" latinLnBrk="0" hangingPunct="1"/>
            <a:r>
              <a:rPr lang="pt-BR" sz="8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Introduction</a:t>
            </a:r>
            <a:endParaRPr lang="pt-BR" sz="800" kern="1200" dirty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 rot="5400000">
            <a:off x="8475196" y="11777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marL="0" algn="ctr" defTabSz="914400" rtl="0" eaLnBrk="1" latinLnBrk="0" hangingPunct="1"/>
            <a:r>
              <a:rPr lang="pt-BR" sz="800" kern="1200" dirty="0" smtClean="0">
                <a:solidFill>
                  <a:sysClr val="windowText" lastClr="000000"/>
                </a:solidFill>
                <a:latin typeface="Tahoma" pitchFamily="34" charset="0"/>
                <a:ea typeface="+mn-ea"/>
                <a:cs typeface="Tahoma" pitchFamily="34" charset="0"/>
              </a:rPr>
              <a:t>Principles</a:t>
            </a:r>
            <a:endParaRPr lang="pt-BR" sz="800" kern="1200" dirty="0">
              <a:solidFill>
                <a:sysClr val="windowText" lastClr="000000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 rot="5400000">
            <a:off x="8475196" y="20159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Organizational Boundaries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 rot="5400000">
            <a:off x="8475196" y="28541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Operational Boundaries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 rot="5400000">
            <a:off x="8475196" y="36923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Tracking</a:t>
            </a:r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over time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 rot="5400000">
            <a:off x="8475196" y="450005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Calculating Emissions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 rot="5400000">
            <a:off x="8475196" y="53687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Reporting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5400000">
            <a:off x="8475196" y="62069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Review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H="1">
            <a:off x="8714583" y="9900"/>
            <a:ext cx="45719" cy="6858000"/>
          </a:xfrm>
          <a:prstGeom prst="rect">
            <a:avLst/>
          </a:prstGeom>
          <a:solidFill>
            <a:srgbClr val="00ACA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ounded Rectangle 14"/>
          <p:cNvSpPr/>
          <p:nvPr userDrawn="1"/>
        </p:nvSpPr>
        <p:spPr bwMode="auto">
          <a:xfrm>
            <a:off x="228600" y="1447800"/>
            <a:ext cx="8153400" cy="533400"/>
          </a:xfrm>
          <a:prstGeom prst="roundRect">
            <a:avLst/>
          </a:prstGeom>
          <a:solidFill>
            <a:srgbClr val="229E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0" tIns="13716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2. GHG Accounting and Reporting Principles</a:t>
            </a:r>
          </a:p>
        </p:txBody>
      </p:sp>
      <p:sp>
        <p:nvSpPr>
          <p:cNvPr id="16" name="Rounded Rectangle 15"/>
          <p:cNvSpPr/>
          <p:nvPr userDrawn="1"/>
        </p:nvSpPr>
        <p:spPr bwMode="auto">
          <a:xfrm>
            <a:off x="228600" y="2133600"/>
            <a:ext cx="8153400" cy="533400"/>
          </a:xfrm>
          <a:prstGeom prst="roundRect">
            <a:avLst/>
          </a:prstGeom>
          <a:solidFill>
            <a:srgbClr val="229E8F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0" tIns="13716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3. Setting Organizational Boundaries</a:t>
            </a:r>
            <a:endParaRPr lang="pt-BR" sz="2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ounded Rectangle 16"/>
          <p:cNvSpPr/>
          <p:nvPr userDrawn="1"/>
        </p:nvSpPr>
        <p:spPr bwMode="auto">
          <a:xfrm>
            <a:off x="228600" y="2819400"/>
            <a:ext cx="8153400" cy="533400"/>
          </a:xfrm>
          <a:prstGeom prst="roundRect">
            <a:avLst/>
          </a:prstGeom>
          <a:solidFill>
            <a:srgbClr val="229E8F">
              <a:alpha val="8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0" tIns="13716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4. Setting Operational Boundaries</a:t>
            </a:r>
            <a:endParaRPr lang="pt-BR" sz="2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ounded Rectangle 17"/>
          <p:cNvSpPr/>
          <p:nvPr userDrawn="1"/>
        </p:nvSpPr>
        <p:spPr bwMode="auto">
          <a:xfrm>
            <a:off x="228600" y="3505200"/>
            <a:ext cx="8153400" cy="533400"/>
          </a:xfrm>
          <a:prstGeom prst="roundRect">
            <a:avLst/>
          </a:prstGeom>
          <a:solidFill>
            <a:srgbClr val="229E8F">
              <a:alpha val="7411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0" tIns="13716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5. Tracking Emissions Over Time</a:t>
            </a:r>
          </a:p>
        </p:txBody>
      </p:sp>
      <p:sp>
        <p:nvSpPr>
          <p:cNvPr id="19" name="Rounded Rectangle 18"/>
          <p:cNvSpPr/>
          <p:nvPr userDrawn="1"/>
        </p:nvSpPr>
        <p:spPr bwMode="auto">
          <a:xfrm>
            <a:off x="228600" y="4191000"/>
            <a:ext cx="8153400" cy="533400"/>
          </a:xfrm>
          <a:prstGeom prst="roundRect">
            <a:avLst/>
          </a:prstGeom>
          <a:solidFill>
            <a:srgbClr val="229E8F">
              <a:alpha val="6588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0" tIns="13716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6. Identifying and Calculating Emissions</a:t>
            </a:r>
          </a:p>
        </p:txBody>
      </p:sp>
      <p:sp>
        <p:nvSpPr>
          <p:cNvPr id="20" name="Rounded Rectangle 19"/>
          <p:cNvSpPr/>
          <p:nvPr userDrawn="1"/>
        </p:nvSpPr>
        <p:spPr bwMode="auto">
          <a:xfrm>
            <a:off x="228600" y="4876800"/>
            <a:ext cx="8153400" cy="533400"/>
          </a:xfrm>
          <a:prstGeom prst="roundRect">
            <a:avLst/>
          </a:prstGeom>
          <a:solidFill>
            <a:srgbClr val="229E8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0" tIns="13716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7. Reporting GHG Emissions</a:t>
            </a:r>
            <a:endParaRPr lang="pt-BR" sz="2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Rounded Rectangle 20"/>
          <p:cNvSpPr/>
          <p:nvPr userDrawn="1"/>
        </p:nvSpPr>
        <p:spPr bwMode="auto">
          <a:xfrm>
            <a:off x="228600" y="5562600"/>
            <a:ext cx="8153400" cy="533400"/>
          </a:xfrm>
          <a:prstGeom prst="roundRect">
            <a:avLst/>
          </a:prstGeom>
          <a:solidFill>
            <a:srgbClr val="229E8F">
              <a:alpha val="5215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0" tIns="13716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8. Review</a:t>
            </a:r>
            <a:endParaRPr lang="pt-BR" sz="2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3400" y="5515968"/>
            <a:ext cx="640080" cy="64008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0" y="4843816"/>
            <a:ext cx="640080" cy="64008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3400" y="4160520"/>
            <a:ext cx="640080" cy="64008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33400" y="3474720"/>
            <a:ext cx="640080" cy="64008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3400" y="2788920"/>
            <a:ext cx="640080" cy="64008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33401" y="2103120"/>
            <a:ext cx="640080" cy="64008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533401" y="1371600"/>
            <a:ext cx="640080" cy="6858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154169" y="791872"/>
            <a:ext cx="8458562" cy="5283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algn="ctr"/>
            <a:r>
              <a:rPr lang="en-US" sz="2800" dirty="0" smtClean="0"/>
              <a:t>Lesson Modules</a:t>
            </a:r>
            <a:endParaRPr lang="en-US" sz="2400" dirty="0"/>
          </a:p>
        </p:txBody>
      </p:sp>
      <p:pic>
        <p:nvPicPr>
          <p:cNvPr id="32" name="Picture 31" descr="GHG_Logo_Landscape_CMYK-01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3" y="283320"/>
            <a:ext cx="1666240" cy="41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9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17486" y="6263373"/>
            <a:ext cx="8466290" cy="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32330" y="6320731"/>
            <a:ext cx="358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 smtClean="0">
                <a:solidFill>
                  <a:srgbClr val="6A6B6D"/>
                </a:solidFill>
                <a:latin typeface="Tahoma"/>
                <a:ea typeface="+mn-ea"/>
                <a:cs typeface="Tahoma"/>
              </a:rPr>
              <a:t>A Corporate Accounting and Reporting Standard</a:t>
            </a:r>
            <a:endParaRPr lang="en-US" sz="1200" b="0" i="1" dirty="0" smtClean="0">
              <a:solidFill>
                <a:srgbClr val="6A6B6D"/>
              </a:solidFill>
              <a:latin typeface="Tahoma"/>
              <a:cs typeface="Tahoma"/>
            </a:endParaRPr>
          </a:p>
        </p:txBody>
      </p:sp>
      <p:pic>
        <p:nvPicPr>
          <p:cNvPr id="7" name="Picture 6" descr="GHG_Logo_Landscape_CMYK-01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3" y="283320"/>
            <a:ext cx="1666240" cy="412952"/>
          </a:xfrm>
          <a:prstGeom prst="rect">
            <a:avLst/>
          </a:prstGeom>
        </p:spPr>
      </p:pic>
      <p:pic>
        <p:nvPicPr>
          <p:cNvPr id="11" name="Picture 10" descr="copyright WRI.jpg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991" y="6310098"/>
            <a:ext cx="2890681" cy="29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5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rgbClr val="595959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29E8F"/>
        </a:buClr>
        <a:buFont typeface="Arial"/>
        <a:buChar char="•"/>
        <a:defRPr sz="1800" b="0" i="0" kern="1200">
          <a:solidFill>
            <a:srgbClr val="595959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29E8F"/>
        </a:buClr>
        <a:buFont typeface="Arial"/>
        <a:buChar char="–"/>
        <a:defRPr sz="1800" b="0" i="0" kern="1200">
          <a:solidFill>
            <a:srgbClr val="595959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29E8F"/>
        </a:buClr>
        <a:buFont typeface="Arial"/>
        <a:buChar char="•"/>
        <a:defRPr sz="1800" b="0" i="0" kern="1200">
          <a:solidFill>
            <a:srgbClr val="595959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29E8F"/>
        </a:buClr>
        <a:buFont typeface="Arial"/>
        <a:buChar char="–"/>
        <a:defRPr sz="1800" b="0" i="0" kern="1200">
          <a:solidFill>
            <a:srgbClr val="595959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29E8F"/>
        </a:buClr>
        <a:buFont typeface="Arial"/>
        <a:buChar char="»"/>
        <a:defRPr sz="1800" b="0" i="0" kern="1200">
          <a:solidFill>
            <a:srgbClr val="595959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Corporate Accounting and Reporting Standard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Training Curriculum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Clr>
                <a:srgbClr val="9CB782"/>
              </a:buClr>
              <a:buNone/>
            </a:pPr>
            <a:endParaRPr lang="en-US" sz="2400" dirty="0" smtClean="0">
              <a:cs typeface="Arial" charset="0"/>
            </a:endParaRPr>
          </a:p>
          <a:p>
            <a:pPr algn="ctr" eaLnBrk="1" hangingPunct="1">
              <a:buClr>
                <a:srgbClr val="9CB782"/>
              </a:buClr>
              <a:buNone/>
            </a:pPr>
            <a:endParaRPr lang="en-US" sz="2400" dirty="0" smtClean="0">
              <a:cs typeface="Arial" charset="0"/>
            </a:endParaRPr>
          </a:p>
          <a:p>
            <a:pPr algn="ctr" eaLnBrk="1" hangingPunct="1">
              <a:buClr>
                <a:srgbClr val="9CB782"/>
              </a:buClr>
              <a:buNone/>
            </a:pPr>
            <a:r>
              <a:rPr lang="en-US" sz="2800" dirty="0" smtClean="0">
                <a:cs typeface="Arial" charset="0"/>
              </a:rPr>
              <a:t>Global Cement’s total emissions</a:t>
            </a:r>
          </a:p>
          <a:p>
            <a:pPr algn="ctr" eaLnBrk="1" hangingPunct="1">
              <a:buClr>
                <a:srgbClr val="9CB782"/>
              </a:buClr>
              <a:buNone/>
            </a:pPr>
            <a:r>
              <a:rPr lang="en-US" sz="2800" dirty="0" smtClean="0">
                <a:cs typeface="Arial" charset="0"/>
              </a:rPr>
              <a:t>depend on how they define their  </a:t>
            </a:r>
          </a:p>
          <a:p>
            <a:pPr algn="ctr" eaLnBrk="1" hangingPunct="1">
              <a:buClr>
                <a:srgbClr val="9CB782"/>
              </a:buClr>
              <a:buNone/>
            </a:pPr>
            <a:endParaRPr lang="en-US" sz="2400" b="1" i="1" dirty="0" smtClean="0">
              <a:cs typeface="Arial" charset="0"/>
            </a:endParaRPr>
          </a:p>
          <a:p>
            <a:pPr algn="ctr" eaLnBrk="1" hangingPunct="1">
              <a:buClr>
                <a:srgbClr val="9CB782"/>
              </a:buClr>
              <a:buNone/>
            </a:pPr>
            <a:r>
              <a:rPr lang="en-US" sz="3600" b="1" dirty="0" smtClean="0">
                <a:cs typeface="Arial" charset="0"/>
              </a:rPr>
              <a:t>Organizational Boundaries</a:t>
            </a:r>
            <a:r>
              <a:rPr lang="en-US" sz="3600" dirty="0" smtClean="0">
                <a:cs typeface="Arial" charset="0"/>
              </a:rPr>
              <a:t> </a:t>
            </a:r>
          </a:p>
          <a:p>
            <a:pPr eaLnBrk="1" hangingPunct="1">
              <a:buClr>
                <a:srgbClr val="9CB782"/>
              </a:buClr>
              <a:buFont typeface="Wingdings" pitchFamily="2" charset="2"/>
              <a:buNone/>
            </a:pPr>
            <a:endParaRPr lang="en-US" sz="2400" dirty="0" smtClean="0">
              <a:cs typeface="Arial" charset="0"/>
            </a:endParaRPr>
          </a:p>
          <a:p>
            <a:pPr eaLnBrk="1" hangingPunct="1">
              <a:buClr>
                <a:srgbClr val="9CB782"/>
              </a:buClr>
              <a:buFont typeface="Wingdings" pitchFamily="2" charset="2"/>
              <a:buNone/>
            </a:pPr>
            <a:endParaRPr lang="en-US" sz="2400" dirty="0" smtClean="0">
              <a:cs typeface="Arial" charset="0"/>
            </a:endParaRPr>
          </a:p>
          <a:p>
            <a:pPr eaLnBrk="1" hangingPunct="1">
              <a:buNone/>
            </a:pPr>
            <a:endParaRPr lang="en-US" sz="2800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Global 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ontent Placeholder 8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Which company operations to include in inventory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cs typeface="Arial" pitchFamily="34" charset="0"/>
              </a:rPr>
              <a:t>What </a:t>
            </a:r>
            <a:r>
              <a:rPr lang="pt-BR" sz="2000" dirty="0" smtClean="0">
                <a:cs typeface="Arial" pitchFamily="34" charset="0"/>
              </a:rPr>
              <a:t>% of each operation to include</a:t>
            </a:r>
            <a:endParaRPr lang="pt-BR" sz="2000" dirty="0"/>
          </a:p>
        </p:txBody>
      </p:sp>
      <p:sp>
        <p:nvSpPr>
          <p:cNvPr id="95" name="Title 9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>
                <a:ea typeface="Helvetica Neue Light"/>
              </a:rPr>
              <a:t>Organizational boundaries determine...</a:t>
            </a:r>
            <a:endParaRPr lang="pt-BR" sz="3600" dirty="0"/>
          </a:p>
        </p:txBody>
      </p:sp>
      <p:cxnSp>
        <p:nvCxnSpPr>
          <p:cNvPr id="42" name="Straight Connector 41"/>
          <p:cNvCxnSpPr/>
          <p:nvPr/>
        </p:nvCxnSpPr>
        <p:spPr>
          <a:xfrm rot="10800000" flipV="1">
            <a:off x="2362198" y="3657599"/>
            <a:ext cx="2819400" cy="1"/>
          </a:xfrm>
          <a:prstGeom prst="line">
            <a:avLst/>
          </a:prstGeom>
          <a:ln w="38100">
            <a:solidFill>
              <a:srgbClr val="00AC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1267618" y="4752182"/>
            <a:ext cx="969960" cy="0"/>
          </a:xfrm>
          <a:prstGeom prst="line">
            <a:avLst/>
          </a:prstGeom>
          <a:ln w="38100">
            <a:solidFill>
              <a:srgbClr val="00ACA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752598" y="5237162"/>
            <a:ext cx="1371600" cy="0"/>
          </a:xfrm>
          <a:prstGeom prst="line">
            <a:avLst/>
          </a:prstGeom>
          <a:ln w="38100">
            <a:solidFill>
              <a:srgbClr val="00ACA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972300" y="2362199"/>
            <a:ext cx="1257298" cy="0"/>
          </a:xfrm>
          <a:prstGeom prst="line">
            <a:avLst/>
          </a:prstGeom>
          <a:ln w="38100">
            <a:solidFill>
              <a:srgbClr val="00AC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7424736" y="3167062"/>
            <a:ext cx="1609725" cy="0"/>
          </a:xfrm>
          <a:prstGeom prst="line">
            <a:avLst/>
          </a:prstGeom>
          <a:ln w="38100">
            <a:solidFill>
              <a:srgbClr val="00AC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6972301" y="3971925"/>
            <a:ext cx="1257299" cy="0"/>
          </a:xfrm>
          <a:prstGeom prst="line">
            <a:avLst/>
          </a:prstGeom>
          <a:ln w="38100">
            <a:solidFill>
              <a:srgbClr val="00ACA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381000" y="5638800"/>
            <a:ext cx="8077200" cy="533400"/>
          </a:xfrm>
          <a:prstGeom prst="roundRect">
            <a:avLst/>
          </a:prstGeom>
          <a:solidFill>
            <a:srgbClr val="73C16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/>
              </a:buClr>
            </a:pP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28498" y="2892623"/>
            <a:ext cx="595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0%</a:t>
            </a:r>
            <a:endParaRPr lang="pt-BR" sz="1400" b="1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rot="16200000" flipH="1">
            <a:off x="54767" y="3636167"/>
            <a:ext cx="1262064" cy="6"/>
          </a:xfrm>
          <a:prstGeom prst="line">
            <a:avLst/>
          </a:prstGeom>
          <a:ln w="38100">
            <a:solidFill>
              <a:srgbClr val="00AC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85796" y="4267200"/>
            <a:ext cx="2438402" cy="2"/>
          </a:xfrm>
          <a:prstGeom prst="line">
            <a:avLst/>
          </a:prstGeom>
          <a:ln w="38100">
            <a:solidFill>
              <a:srgbClr val="00AC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2639218" y="4752182"/>
            <a:ext cx="969960" cy="0"/>
          </a:xfrm>
          <a:prstGeom prst="line">
            <a:avLst/>
          </a:prstGeom>
          <a:ln w="38100">
            <a:solidFill>
              <a:srgbClr val="00AC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24198" y="5237162"/>
            <a:ext cx="2590800" cy="0"/>
          </a:xfrm>
          <a:prstGeom prst="line">
            <a:avLst/>
          </a:prstGeom>
          <a:ln w="38100">
            <a:solidFill>
              <a:srgbClr val="00AC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H="1">
            <a:off x="5590381" y="5361780"/>
            <a:ext cx="249235" cy="1"/>
          </a:xfrm>
          <a:prstGeom prst="line">
            <a:avLst/>
          </a:prstGeom>
          <a:ln w="38100">
            <a:solidFill>
              <a:srgbClr val="00AC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714998" y="5486400"/>
            <a:ext cx="1257300" cy="0"/>
          </a:xfrm>
          <a:prstGeom prst="line">
            <a:avLst/>
          </a:prstGeom>
          <a:ln w="38100">
            <a:solidFill>
              <a:srgbClr val="00AC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5410198" y="3924300"/>
            <a:ext cx="3124200" cy="0"/>
          </a:xfrm>
          <a:prstGeom prst="line">
            <a:avLst/>
          </a:prstGeom>
          <a:ln w="38100">
            <a:solidFill>
              <a:srgbClr val="00AC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0800000">
            <a:off x="5181599" y="2362200"/>
            <a:ext cx="1790701" cy="0"/>
          </a:xfrm>
          <a:prstGeom prst="line">
            <a:avLst/>
          </a:prstGeom>
          <a:ln w="38100">
            <a:solidFill>
              <a:srgbClr val="00AC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533897" y="3009901"/>
            <a:ext cx="1295402" cy="0"/>
          </a:xfrm>
          <a:prstGeom prst="line">
            <a:avLst/>
          </a:prstGeom>
          <a:ln w="38100">
            <a:solidFill>
              <a:srgbClr val="00AC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2035965" y="3331369"/>
            <a:ext cx="652464" cy="1"/>
          </a:xfrm>
          <a:prstGeom prst="line">
            <a:avLst/>
          </a:prstGeom>
          <a:ln w="38100">
            <a:solidFill>
              <a:srgbClr val="00AC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0800000">
            <a:off x="685800" y="3005137"/>
            <a:ext cx="1676398" cy="0"/>
          </a:xfrm>
          <a:prstGeom prst="line">
            <a:avLst/>
          </a:prstGeom>
          <a:ln w="38100">
            <a:solidFill>
              <a:srgbClr val="00AC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429000"/>
            <a:ext cx="879702" cy="85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191000"/>
            <a:ext cx="838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2819400"/>
            <a:ext cx="609600" cy="59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648200"/>
            <a:ext cx="609600" cy="59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419600"/>
            <a:ext cx="533400" cy="56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514600"/>
            <a:ext cx="533400" cy="56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3143250"/>
            <a:ext cx="692426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2374" y="2762250"/>
            <a:ext cx="692426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1" y="3048000"/>
            <a:ext cx="533399" cy="90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4296577"/>
            <a:ext cx="457200" cy="73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208431" y="1757997"/>
            <a:ext cx="8318881" cy="4642803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2400" u="sng" dirty="0" smtClean="0"/>
              <a:t>Consolidation</a:t>
            </a:r>
            <a:r>
              <a:rPr lang="en-US" sz="2400" dirty="0" smtClean="0"/>
              <a:t>: combining emissions data from separate operations</a:t>
            </a:r>
          </a:p>
          <a:p>
            <a:pPr marL="457200" indent="-457200">
              <a:lnSpc>
                <a:spcPct val="80000"/>
              </a:lnSpc>
              <a:buNone/>
            </a:pPr>
            <a:endParaRPr lang="en-US" sz="2400" dirty="0" smtClean="0"/>
          </a:p>
          <a:p>
            <a:pPr marL="457200" indent="-457200">
              <a:lnSpc>
                <a:spcPct val="80000"/>
              </a:lnSpc>
            </a:pPr>
            <a:r>
              <a:rPr lang="en-US" sz="2400" dirty="0" smtClean="0"/>
              <a:t>2 consolidation approaches</a:t>
            </a:r>
          </a:p>
          <a:p>
            <a:pPr marL="1257300" lvl="2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Equity Share</a:t>
            </a:r>
          </a:p>
          <a:p>
            <a:pPr marL="1257300" lvl="2" indent="-457200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Control</a:t>
            </a:r>
          </a:p>
          <a:p>
            <a:pPr marL="1714500" lvl="3" indent="-457200">
              <a:lnSpc>
                <a:spcPct val="80000"/>
              </a:lnSpc>
              <a:buFont typeface="+mj-lt"/>
              <a:buAutoNum type="alphaLcParenR"/>
            </a:pPr>
            <a:r>
              <a:rPr lang="en-US" dirty="0" smtClean="0"/>
              <a:t>Financial Control</a:t>
            </a:r>
          </a:p>
          <a:p>
            <a:pPr marL="1714500" lvl="3" indent="-457200">
              <a:lnSpc>
                <a:spcPct val="80000"/>
              </a:lnSpc>
              <a:buFont typeface="+mj-lt"/>
              <a:buAutoNum type="alphaLcParenR"/>
            </a:pPr>
            <a:r>
              <a:rPr lang="en-US" dirty="0" smtClean="0"/>
              <a:t>Operational Control</a:t>
            </a:r>
          </a:p>
          <a:p>
            <a:pPr marL="457200" indent="-45720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marL="457200" indent="-45720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marL="457200" indent="-457200">
              <a:lnSpc>
                <a:spcPct val="80000"/>
              </a:lnSpc>
            </a:pPr>
            <a:r>
              <a:rPr lang="en-US" sz="2400" dirty="0" smtClean="0"/>
              <a:t>Apply selected approach across entire organization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Consolidation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9063" indent="-119063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pt-BR" sz="1600" u="sng" dirty="0" smtClean="0">
                <a:ea typeface="Helvetica Neue Light"/>
              </a:rPr>
              <a:t>Definition</a:t>
            </a:r>
            <a:r>
              <a:rPr lang="pt-BR" sz="1600" dirty="0" smtClean="0">
                <a:ea typeface="Helvetica Neue Light"/>
              </a:rPr>
              <a:t>: % of ownership</a:t>
            </a:r>
            <a:r>
              <a:rPr lang="en-US" sz="1600" dirty="0" smtClean="0">
                <a:ea typeface="Helvetica Neue Light"/>
              </a:rPr>
              <a:t>; economic interest</a:t>
            </a:r>
            <a:endParaRPr lang="pt-BR" sz="1600" dirty="0" smtClean="0">
              <a:cs typeface="Arial" pitchFamily="34" charset="0"/>
            </a:endParaRPr>
          </a:p>
          <a:p>
            <a:pPr marL="119063" indent="-119063">
              <a:spcBef>
                <a:spcPct val="0"/>
              </a:spcBef>
              <a:buClr>
                <a:schemeClr val="tx1"/>
              </a:buClr>
              <a:buNone/>
            </a:pPr>
            <a:r>
              <a:rPr lang="pt-BR" sz="1600" u="sng" dirty="0" smtClean="0">
                <a:cs typeface="Arial" pitchFamily="34" charset="0"/>
              </a:rPr>
              <a:t>Account for</a:t>
            </a:r>
            <a:r>
              <a:rPr lang="pt-BR" sz="1600" dirty="0" smtClean="0">
                <a:cs typeface="Arial" pitchFamily="34" charset="0"/>
              </a:rPr>
              <a:t> emissions according to the company’s </a:t>
            </a:r>
            <a:r>
              <a:rPr lang="en-US" sz="1600" dirty="0" smtClean="0">
                <a:cs typeface="Arial" charset="0"/>
              </a:rPr>
              <a:t>equity share in the operation</a:t>
            </a:r>
            <a:endParaRPr lang="pt-BR" sz="1600" dirty="0" smtClean="0"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400" dirty="0" smtClean="0">
                <a:ea typeface="Helvetica Neue Light"/>
              </a:rPr>
              <a:t>Independent of financial or operational control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ea typeface="Helvetica Neue Light"/>
              </a:rPr>
              <a:t>1) Equity Share approach</a:t>
            </a:r>
            <a:endParaRPr lang="pt-BR" dirty="0"/>
          </a:p>
        </p:txBody>
      </p:sp>
      <p:grpSp>
        <p:nvGrpSpPr>
          <p:cNvPr id="21" name="Group 4"/>
          <p:cNvGrpSpPr/>
          <p:nvPr/>
        </p:nvGrpSpPr>
        <p:grpSpPr>
          <a:xfrm>
            <a:off x="457200" y="3098292"/>
            <a:ext cx="1676400" cy="2672978"/>
            <a:chOff x="381000" y="3220212"/>
            <a:chExt cx="1676400" cy="2672978"/>
          </a:xfrm>
          <a:solidFill>
            <a:srgbClr val="F79325"/>
          </a:solidFill>
          <a:effectLst/>
        </p:grpSpPr>
        <p:sp>
          <p:nvSpPr>
            <p:cNvPr id="22" name="_s1031"/>
            <p:cNvSpPr>
              <a:spLocks noChangeArrowheads="1"/>
            </p:cNvSpPr>
            <p:nvPr/>
          </p:nvSpPr>
          <p:spPr bwMode="auto">
            <a:xfrm>
              <a:off x="381000" y="3220212"/>
              <a:ext cx="1676400" cy="2672978"/>
            </a:xfrm>
            <a:prstGeom prst="roundRect">
              <a:avLst>
                <a:gd name="adj" fmla="val 16667"/>
              </a:avLst>
            </a:prstGeom>
            <a:solidFill>
              <a:srgbClr val="73C167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Company</a:t>
              </a:r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23" name="Picture 7" descr="office 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57200" y="3908235"/>
              <a:ext cx="1524000" cy="16644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roup 7"/>
          <p:cNvGrpSpPr/>
          <p:nvPr/>
        </p:nvGrpSpPr>
        <p:grpSpPr>
          <a:xfrm>
            <a:off x="4114800" y="2819400"/>
            <a:ext cx="1676400" cy="1554480"/>
            <a:chOff x="3505200" y="2960018"/>
            <a:chExt cx="1676400" cy="1554480"/>
          </a:xfrm>
          <a:solidFill>
            <a:srgbClr val="73C167"/>
          </a:solidFill>
          <a:effectLst/>
        </p:grpSpPr>
        <p:sp>
          <p:nvSpPr>
            <p:cNvPr id="25" name="_s1031"/>
            <p:cNvSpPr>
              <a:spLocks noChangeArrowheads="1"/>
            </p:cNvSpPr>
            <p:nvPr/>
          </p:nvSpPr>
          <p:spPr bwMode="auto">
            <a:xfrm>
              <a:off x="3505200" y="2960018"/>
              <a:ext cx="1676400" cy="155448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Factory A</a:t>
              </a: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1,000 </a:t>
              </a:r>
              <a:r>
                <a:rPr lang="en-US" sz="12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Mt CO</a:t>
              </a:r>
              <a:r>
                <a:rPr lang="en-US" sz="1200" baseline="-250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12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e/yr</a:t>
              </a:r>
              <a:endParaRPr lang="en-US" sz="1200" dirty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26" name="Picture 5" descr="factor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4038600" y="3341017"/>
              <a:ext cx="609600" cy="8019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Group 10"/>
          <p:cNvGrpSpPr/>
          <p:nvPr/>
        </p:nvGrpSpPr>
        <p:grpSpPr>
          <a:xfrm>
            <a:off x="4114800" y="4602480"/>
            <a:ext cx="1676400" cy="1554480"/>
            <a:chOff x="4038600" y="4800600"/>
            <a:chExt cx="1676400" cy="1554480"/>
          </a:xfrm>
          <a:solidFill>
            <a:srgbClr val="73C167"/>
          </a:solidFill>
          <a:effectLst/>
        </p:grpSpPr>
        <p:sp>
          <p:nvSpPr>
            <p:cNvPr id="28" name="_s1031"/>
            <p:cNvSpPr>
              <a:spLocks noChangeArrowheads="1"/>
            </p:cNvSpPr>
            <p:nvPr/>
          </p:nvSpPr>
          <p:spPr bwMode="auto">
            <a:xfrm>
              <a:off x="4038600" y="4800600"/>
              <a:ext cx="1676400" cy="155448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Factory B</a:t>
              </a: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1,000 </a:t>
              </a:r>
              <a:r>
                <a:rPr lang="en-US" sz="12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Mt CO</a:t>
              </a:r>
              <a:r>
                <a:rPr lang="en-US" sz="1200" baseline="-250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12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e/yr</a:t>
              </a:r>
              <a:endParaRPr lang="en-US" sz="1200" dirty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29" name="Picture 6" descr="factory 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623177" y="5151120"/>
              <a:ext cx="558423" cy="8314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Right Arrow 29"/>
          <p:cNvSpPr/>
          <p:nvPr/>
        </p:nvSpPr>
        <p:spPr>
          <a:xfrm>
            <a:off x="2209800" y="3002280"/>
            <a:ext cx="1828800" cy="1219200"/>
          </a:xfrm>
          <a:prstGeom prst="rightArrow">
            <a:avLst>
              <a:gd name="adj1" fmla="val 50000"/>
              <a:gd name="adj2" fmla="val 23626"/>
            </a:avLst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has 50% equity share</a:t>
            </a:r>
            <a:endParaRPr lang="pt-BR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2209800" y="4754880"/>
            <a:ext cx="1828800" cy="1219200"/>
          </a:xfrm>
          <a:prstGeom prst="rightArrow">
            <a:avLst>
              <a:gd name="adj1" fmla="val 50000"/>
              <a:gd name="adj2" fmla="val 23626"/>
            </a:avLst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has 85% equity share</a:t>
            </a:r>
            <a:endParaRPr lang="pt-BR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943600" y="3154680"/>
            <a:ext cx="2590800" cy="863307"/>
          </a:xfrm>
          <a:prstGeom prst="roundRect">
            <a:avLst/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Account for 500 </a:t>
            </a:r>
            <a:r>
              <a:rPr lang="pt-B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Mt</a:t>
            </a:r>
            <a:endParaRPr lang="pt-BR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943600" y="4888151"/>
            <a:ext cx="2590800" cy="863307"/>
          </a:xfrm>
          <a:prstGeom prst="roundRect">
            <a:avLst/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Account for 850 Mt</a:t>
            </a:r>
            <a:endParaRPr lang="pt-BR" sz="10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endParaRPr lang="pt-BR" sz="10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2200" y="990600"/>
            <a:ext cx="2286000" cy="783193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000" dirty="0" smtClean="0">
                <a:solidFill>
                  <a:srgbClr val="00ACA2"/>
                </a:solidFill>
                <a:latin typeface="Helvetica Neue Light"/>
              </a:rPr>
              <a:t>1. Equity Share</a:t>
            </a:r>
          </a:p>
          <a:p>
            <a:pPr marL="342900" indent="-342900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Helvetica Neue Light"/>
              </a:rPr>
              <a:t>2. Control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Helvetica Neue Light"/>
            </a:endParaRPr>
          </a:p>
          <a:p>
            <a:pPr marL="342900" indent="-342900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Helvetica Neue Light"/>
              </a:rPr>
              <a:t>	a)  Financial control</a:t>
            </a:r>
          </a:p>
          <a:p>
            <a:pPr marL="342900" indent="-342900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 Neue Light"/>
              </a:rPr>
              <a:t>	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Helvetica Neue Light"/>
              </a:rPr>
              <a:t>b) Operational Control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208431" y="1834197"/>
            <a:ext cx="8318881" cy="4642803"/>
          </a:xfrm>
        </p:spPr>
        <p:txBody>
          <a:bodyPr>
            <a:normAutofit/>
          </a:bodyPr>
          <a:lstStyle/>
          <a:p>
            <a:pPr marL="119063" indent="-119063">
              <a:lnSpc>
                <a:spcPct val="150000"/>
              </a:lnSpc>
              <a:spcBef>
                <a:spcPct val="0"/>
              </a:spcBef>
              <a:buNone/>
            </a:pPr>
            <a:r>
              <a:rPr lang="pt-BR" sz="2400" u="sng" dirty="0" smtClean="0">
                <a:ea typeface="Helvetica Neue Light"/>
              </a:rPr>
              <a:t>Definition</a:t>
            </a:r>
            <a:r>
              <a:rPr lang="pt-BR" sz="2400" dirty="0" smtClean="0">
                <a:ea typeface="Helvetica Neue Light"/>
              </a:rPr>
              <a:t>: can be defined as</a:t>
            </a:r>
          </a:p>
          <a:p>
            <a:pPr marL="628650" lvl="1" indent="-228600">
              <a:lnSpc>
                <a:spcPct val="150000"/>
              </a:lnSpc>
              <a:spcBef>
                <a:spcPct val="0"/>
              </a:spcBef>
              <a:buFont typeface="+mj-lt"/>
              <a:buAutoNum type="alphaLcParenR"/>
            </a:pPr>
            <a:r>
              <a:rPr lang="pt-BR" sz="1800" dirty="0" smtClean="0">
                <a:ea typeface="Helvetica Neue Light"/>
              </a:rPr>
              <a:t>  financial control</a:t>
            </a:r>
          </a:p>
          <a:p>
            <a:pPr marL="628650" lvl="1" indent="-228600">
              <a:lnSpc>
                <a:spcPct val="150000"/>
              </a:lnSpc>
              <a:spcBef>
                <a:spcPct val="0"/>
              </a:spcBef>
              <a:buFont typeface="+mj-lt"/>
              <a:buAutoNum type="alphaLcParenR"/>
            </a:pPr>
            <a:r>
              <a:rPr lang="pt-BR" sz="1800" dirty="0" smtClean="0">
                <a:ea typeface="Helvetica Neue Light"/>
              </a:rPr>
              <a:t>  operational control</a:t>
            </a:r>
          </a:p>
          <a:p>
            <a:pPr marL="628650" lvl="1" indent="-228600">
              <a:lnSpc>
                <a:spcPct val="150000"/>
              </a:lnSpc>
              <a:spcBef>
                <a:spcPct val="0"/>
              </a:spcBef>
              <a:buNone/>
            </a:pPr>
            <a:endParaRPr lang="pt-BR" sz="1800" b="1" dirty="0" smtClean="0">
              <a:ea typeface="Helvetica Neue Light"/>
            </a:endParaRPr>
          </a:p>
          <a:p>
            <a:pPr marL="119063" indent="-119063">
              <a:spcBef>
                <a:spcPct val="0"/>
              </a:spcBef>
              <a:buClr>
                <a:schemeClr val="tx1"/>
              </a:buClr>
              <a:buNone/>
            </a:pPr>
            <a:endParaRPr lang="pt-BR" sz="2400" u="sng" dirty="0" smtClean="0">
              <a:cs typeface="Arial" pitchFamily="34" charset="0"/>
            </a:endParaRPr>
          </a:p>
          <a:p>
            <a:pPr marL="119063" indent="-119063">
              <a:spcBef>
                <a:spcPct val="0"/>
              </a:spcBef>
              <a:buClr>
                <a:schemeClr val="tx1"/>
              </a:buClr>
              <a:buNone/>
            </a:pPr>
            <a:r>
              <a:rPr lang="pt-BR" sz="2400" u="sng" dirty="0" smtClean="0">
                <a:cs typeface="Arial" pitchFamily="34" charset="0"/>
              </a:rPr>
              <a:t>Account for</a:t>
            </a:r>
            <a:r>
              <a:rPr lang="pt-BR" sz="2400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100% of emissions from operations under the company’s “control”</a:t>
            </a:r>
            <a:endParaRPr lang="pt-BR" sz="2400" dirty="0" smtClean="0">
              <a:cs typeface="Arial" pitchFamily="34" charset="0"/>
            </a:endParaRPr>
          </a:p>
          <a:p>
            <a:pPr lvl="1">
              <a:spcBef>
                <a:spcPct val="0"/>
              </a:spcBef>
              <a:buClr>
                <a:schemeClr val="tx1"/>
              </a:buClr>
            </a:pPr>
            <a:r>
              <a:rPr lang="pt-BR" sz="1800" dirty="0" smtClean="0">
                <a:ea typeface="Helvetica Neue Light"/>
              </a:rPr>
              <a:t>Independent of equity share</a:t>
            </a:r>
          </a:p>
          <a:p>
            <a:pPr marL="533400" indent="-533400" eaLnBrk="1" hangingPunct="1">
              <a:lnSpc>
                <a:spcPct val="80000"/>
              </a:lnSpc>
              <a:buNone/>
            </a:pPr>
            <a:endParaRPr lang="en-US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2) Control approach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990600"/>
            <a:ext cx="2286000" cy="783193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1. Equity Share</a:t>
            </a:r>
          </a:p>
          <a:p>
            <a:pPr marL="342900" indent="-342900"/>
            <a:r>
              <a:rPr lang="en-US" sz="1000" dirty="0" smtClean="0">
                <a:solidFill>
                  <a:srgbClr val="00ACA2"/>
                </a:solidFill>
                <a:latin typeface="Helvetica Neue Light"/>
              </a:rPr>
              <a:t>2. Control</a:t>
            </a:r>
            <a:endParaRPr lang="en-US" sz="1000" dirty="0">
              <a:solidFill>
                <a:srgbClr val="00ACA2"/>
              </a:solidFill>
              <a:latin typeface="Helvetica Neue Light"/>
            </a:endParaRPr>
          </a:p>
          <a:p>
            <a:pPr marL="342900" indent="-342900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Helvetica Neue Light"/>
              </a:rPr>
              <a:t>	a)  Financial control</a:t>
            </a:r>
          </a:p>
          <a:p>
            <a:pPr marL="342900" indent="-342900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 Neue Light"/>
              </a:rPr>
              <a:t>	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Helvetica Neue Light"/>
              </a:rPr>
              <a:t>b) Operational Control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rgbClr val="9CB782"/>
              </a:buClr>
              <a:buNone/>
            </a:pPr>
            <a:r>
              <a:rPr lang="en-US" sz="1800" u="sng" dirty="0" smtClean="0">
                <a:solidFill>
                  <a:schemeClr val="tx1"/>
                </a:solidFill>
                <a:cs typeface="Arial" charset="0"/>
              </a:rPr>
              <a:t>Definition</a:t>
            </a: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: ability to direct an operation’s financial and operational policies</a:t>
            </a:r>
          </a:p>
          <a:p>
            <a:pPr lvl="1">
              <a:spcBef>
                <a:spcPts val="0"/>
              </a:spcBef>
              <a:buClr>
                <a:srgbClr val="9CB782"/>
              </a:buClr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To determine, consider corporate voting rights and financial accounting status</a:t>
            </a:r>
          </a:p>
          <a:p>
            <a:pPr>
              <a:spcBef>
                <a:spcPts val="0"/>
              </a:spcBef>
              <a:buNone/>
            </a:pPr>
            <a:endParaRPr lang="en-US" sz="1800" u="sng" dirty="0" smtClean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u="sng" dirty="0" smtClean="0">
                <a:solidFill>
                  <a:schemeClr val="tx1"/>
                </a:solidFill>
                <a:cs typeface="Arial" charset="0"/>
              </a:rPr>
              <a:t>Account for</a:t>
            </a:r>
            <a:r>
              <a:rPr lang="en-US" sz="1800" dirty="0" smtClean="0">
                <a:solidFill>
                  <a:schemeClr val="tx1"/>
                </a:solidFill>
                <a:cs typeface="Arial" charset="0"/>
              </a:rPr>
              <a:t> 100% of emissions from each operation under financial control</a:t>
            </a:r>
            <a:endParaRPr lang="en-US" sz="1800" u="sng" dirty="0" smtClean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9CB782"/>
              </a:buClr>
              <a:buFontTx/>
              <a:buNone/>
            </a:pPr>
            <a:endParaRPr lang="en-US" sz="2800" dirty="0" smtClean="0"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en-US" dirty="0" smtClean="0">
              <a:ea typeface="Helvetica Neue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ea typeface="Helvetica Neue Light"/>
              </a:rPr>
              <a:t>2a) Financial Control</a:t>
            </a:r>
            <a:endParaRPr lang="pt-BR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609600"/>
            <a:ext cx="2286000" cy="783193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1. Equity Share</a:t>
            </a:r>
          </a:p>
          <a:p>
            <a:pPr marL="342900" indent="-342900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Helvetica Neue Light"/>
              </a:rPr>
              <a:t>2. Control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Helvetica Neue Light"/>
            </a:endParaRPr>
          </a:p>
          <a:p>
            <a:pPr marL="342900" indent="-342900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Helvetica Neue Light"/>
              </a:rPr>
              <a:t>	</a:t>
            </a:r>
            <a:r>
              <a:rPr lang="en-US" sz="1000" dirty="0" smtClean="0">
                <a:solidFill>
                  <a:srgbClr val="00ACA2"/>
                </a:solidFill>
                <a:latin typeface="Helvetica Neue Light"/>
              </a:rPr>
              <a:t>a)  Financial control</a:t>
            </a:r>
          </a:p>
          <a:p>
            <a:pPr marL="342900" indent="-342900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 Neue Light"/>
              </a:rPr>
              <a:t>	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Helvetica Neue Light"/>
              </a:rPr>
              <a:t>b) Operational Control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Helvetica Neue Light"/>
            </a:endParaRPr>
          </a:p>
        </p:txBody>
      </p:sp>
      <p:grpSp>
        <p:nvGrpSpPr>
          <p:cNvPr id="21" name="Group 22"/>
          <p:cNvGrpSpPr/>
          <p:nvPr/>
        </p:nvGrpSpPr>
        <p:grpSpPr>
          <a:xfrm>
            <a:off x="457200" y="3093720"/>
            <a:ext cx="1676400" cy="2672978"/>
            <a:chOff x="381000" y="3200400"/>
            <a:chExt cx="1676400" cy="2672978"/>
          </a:xfrm>
          <a:solidFill>
            <a:srgbClr val="F79325"/>
          </a:solidFill>
        </p:grpSpPr>
        <p:sp>
          <p:nvSpPr>
            <p:cNvPr id="22" name="_s1031"/>
            <p:cNvSpPr>
              <a:spLocks noChangeArrowheads="1"/>
            </p:cNvSpPr>
            <p:nvPr/>
          </p:nvSpPr>
          <p:spPr bwMode="auto">
            <a:xfrm>
              <a:off x="381000" y="3200400"/>
              <a:ext cx="1676400" cy="2672978"/>
            </a:xfrm>
            <a:prstGeom prst="roundRect">
              <a:avLst>
                <a:gd name="adj" fmla="val 16667"/>
              </a:avLst>
            </a:prstGeom>
            <a:solidFill>
              <a:srgbClr val="73C167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Company</a:t>
              </a:r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23" name="Picture 7" descr="office 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95300" y="3908235"/>
              <a:ext cx="1472894" cy="1608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roup 10"/>
          <p:cNvGrpSpPr/>
          <p:nvPr/>
        </p:nvGrpSpPr>
        <p:grpSpPr>
          <a:xfrm>
            <a:off x="4114800" y="2834640"/>
            <a:ext cx="1676400" cy="1554480"/>
            <a:chOff x="3505200" y="2960018"/>
            <a:chExt cx="1676400" cy="1554480"/>
          </a:xfrm>
          <a:solidFill>
            <a:srgbClr val="73C167"/>
          </a:solidFill>
        </p:grpSpPr>
        <p:sp>
          <p:nvSpPr>
            <p:cNvPr id="27" name="_s1031"/>
            <p:cNvSpPr>
              <a:spLocks noChangeArrowheads="1"/>
            </p:cNvSpPr>
            <p:nvPr/>
          </p:nvSpPr>
          <p:spPr bwMode="auto">
            <a:xfrm>
              <a:off x="3505200" y="2960018"/>
              <a:ext cx="1676400" cy="155448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Factory A</a:t>
              </a:r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800 </a:t>
              </a:r>
              <a:r>
                <a:rPr lang="en-US" sz="12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Mt CO</a:t>
              </a:r>
              <a:r>
                <a:rPr lang="en-US" sz="1200" baseline="-250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12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e/yr</a:t>
              </a:r>
              <a:endParaRPr lang="en-US" sz="1200" dirty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28" name="Picture 5" descr="factor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4091208" y="3322591"/>
              <a:ext cx="556992" cy="829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Group 26"/>
          <p:cNvGrpSpPr/>
          <p:nvPr/>
        </p:nvGrpSpPr>
        <p:grpSpPr>
          <a:xfrm>
            <a:off x="4114800" y="4617720"/>
            <a:ext cx="1676400" cy="1554480"/>
            <a:chOff x="4038600" y="4800600"/>
            <a:chExt cx="1676400" cy="1554480"/>
          </a:xfrm>
          <a:solidFill>
            <a:srgbClr val="73C167"/>
          </a:solidFill>
        </p:grpSpPr>
        <p:sp>
          <p:nvSpPr>
            <p:cNvPr id="30" name="_s1031"/>
            <p:cNvSpPr>
              <a:spLocks noChangeArrowheads="1"/>
            </p:cNvSpPr>
            <p:nvPr/>
          </p:nvSpPr>
          <p:spPr bwMode="auto">
            <a:xfrm>
              <a:off x="4038600" y="4800600"/>
              <a:ext cx="1676400" cy="155448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Factory B</a:t>
              </a:r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800 </a:t>
              </a:r>
              <a:r>
                <a:rPr lang="en-US" sz="12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Mt CO</a:t>
              </a:r>
              <a:r>
                <a:rPr lang="en-US" sz="1200" baseline="-250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12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e/yr</a:t>
              </a:r>
              <a:endParaRPr lang="en-US" sz="1200" dirty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31" name="Picture 6" descr="factory 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572000" y="5169889"/>
              <a:ext cx="669186" cy="8803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Right Arrow 31"/>
          <p:cNvSpPr/>
          <p:nvPr/>
        </p:nvSpPr>
        <p:spPr>
          <a:xfrm>
            <a:off x="2209800" y="3017520"/>
            <a:ext cx="1828800" cy="1219200"/>
          </a:xfrm>
          <a:prstGeom prst="rightArrow">
            <a:avLst>
              <a:gd name="adj1" fmla="val 50000"/>
              <a:gd name="adj2" fmla="val 23626"/>
            </a:avLst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has financial control</a:t>
            </a:r>
            <a:endParaRPr lang="pt-BR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2209800" y="4770120"/>
            <a:ext cx="1828800" cy="1219200"/>
          </a:xfrm>
          <a:prstGeom prst="rightArrow">
            <a:avLst>
              <a:gd name="adj1" fmla="val 50000"/>
              <a:gd name="adj2" fmla="val 23626"/>
            </a:avLst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does NOT have financial control</a:t>
            </a:r>
            <a:endParaRPr lang="pt-BR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943600" y="3169920"/>
            <a:ext cx="2590800" cy="863307"/>
          </a:xfrm>
          <a:prstGeom prst="roundRect">
            <a:avLst/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Account for 800 Mt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943600" y="4903391"/>
            <a:ext cx="2590800" cy="863307"/>
          </a:xfrm>
          <a:prstGeom prst="roundRect">
            <a:avLst/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Account for 0 Mt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rgbClr val="9CB782"/>
              </a:buClr>
              <a:buNone/>
            </a:pPr>
            <a:r>
              <a:rPr lang="en-US" sz="1800" u="sng" dirty="0" smtClean="0">
                <a:cs typeface="Arial" charset="0"/>
              </a:rPr>
              <a:t>Definition</a:t>
            </a:r>
            <a:r>
              <a:rPr lang="en-US" sz="1800" dirty="0" smtClean="0">
                <a:cs typeface="Arial" charset="0"/>
              </a:rPr>
              <a:t>: authority to introduce and implement operating policies</a:t>
            </a:r>
          </a:p>
          <a:p>
            <a:pPr>
              <a:spcBef>
                <a:spcPts val="0"/>
              </a:spcBef>
              <a:buClr>
                <a:srgbClr val="9CB782"/>
              </a:buClr>
              <a:buNone/>
            </a:pPr>
            <a:r>
              <a:rPr lang="en-US" sz="1800" dirty="0" smtClean="0">
                <a:cs typeface="Arial" charset="0"/>
              </a:rPr>
              <a:t>	-  </a:t>
            </a:r>
            <a:r>
              <a:rPr lang="en-US" sz="1400" dirty="0" smtClean="0">
                <a:cs typeface="Arial" charset="0"/>
              </a:rPr>
              <a:t>To determine, consider ownership of operating permit</a:t>
            </a:r>
          </a:p>
          <a:p>
            <a:pPr>
              <a:spcBef>
                <a:spcPts val="0"/>
              </a:spcBef>
              <a:buClr>
                <a:srgbClr val="9CB782"/>
              </a:buClr>
              <a:buNone/>
            </a:pPr>
            <a:endParaRPr lang="en-US" sz="1400" dirty="0" smtClean="0">
              <a:cs typeface="Arial" charset="0"/>
            </a:endParaRPr>
          </a:p>
          <a:p>
            <a:pPr>
              <a:spcBef>
                <a:spcPts val="0"/>
              </a:spcBef>
              <a:buClr>
                <a:srgbClr val="9CB782"/>
              </a:buClr>
              <a:buNone/>
            </a:pPr>
            <a:r>
              <a:rPr lang="en-US" sz="1800" u="sng" dirty="0" smtClean="0">
                <a:cs typeface="Arial" charset="0"/>
              </a:rPr>
              <a:t>Account for </a:t>
            </a:r>
            <a:r>
              <a:rPr lang="en-US" sz="1800" dirty="0" smtClean="0">
                <a:cs typeface="Arial" charset="0"/>
              </a:rPr>
              <a:t>100% of the emissions from each operation under operational control</a:t>
            </a:r>
            <a:endParaRPr lang="pt-BR" sz="2000" dirty="0" smtClean="0"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9CB782"/>
              </a:buClr>
              <a:buFontTx/>
              <a:buNone/>
            </a:pPr>
            <a:endParaRPr lang="en-US" sz="2800" dirty="0" smtClean="0"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en-US" dirty="0" smtClean="0">
              <a:ea typeface="Helvetica Neue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ea typeface="Helvetica Neue Light"/>
              </a:rPr>
              <a:t>2b) Operational Control</a:t>
            </a:r>
            <a:endParaRPr lang="pt-BR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609600"/>
            <a:ext cx="2286000" cy="783193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1. Equity Share</a:t>
            </a:r>
          </a:p>
          <a:p>
            <a:pPr marL="342900" indent="-342900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Helvetica Neue Light"/>
              </a:rPr>
              <a:t>2. Control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Helvetica Neue Light"/>
            </a:endParaRPr>
          </a:p>
          <a:p>
            <a:pPr marL="342900" indent="-342900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Helvetica Neue Light"/>
              </a:rPr>
              <a:t>	a)  Financial control</a:t>
            </a:r>
          </a:p>
          <a:p>
            <a:pPr marL="342900" indent="-342900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 Neue Light"/>
              </a:rPr>
              <a:t>	</a:t>
            </a:r>
            <a:r>
              <a:rPr lang="en-US" sz="1000" dirty="0" smtClean="0">
                <a:solidFill>
                  <a:srgbClr val="00ACA2"/>
                </a:solidFill>
                <a:latin typeface="Helvetica Neue Light"/>
              </a:rPr>
              <a:t>b) Operational Control</a:t>
            </a:r>
            <a:endParaRPr lang="en-US" sz="1000" dirty="0">
              <a:solidFill>
                <a:srgbClr val="00ACA2"/>
              </a:solidFill>
              <a:latin typeface="Helvetica Neue Light"/>
            </a:endParaRPr>
          </a:p>
        </p:txBody>
      </p:sp>
      <p:grpSp>
        <p:nvGrpSpPr>
          <p:cNvPr id="25" name="Group 10"/>
          <p:cNvGrpSpPr/>
          <p:nvPr/>
        </p:nvGrpSpPr>
        <p:grpSpPr>
          <a:xfrm>
            <a:off x="4114800" y="2758440"/>
            <a:ext cx="1676400" cy="1554480"/>
            <a:chOff x="3505200" y="2960018"/>
            <a:chExt cx="1676400" cy="1554480"/>
          </a:xfrm>
          <a:solidFill>
            <a:srgbClr val="73C167"/>
          </a:solidFill>
        </p:grpSpPr>
        <p:sp>
          <p:nvSpPr>
            <p:cNvPr id="27" name="_s1031"/>
            <p:cNvSpPr>
              <a:spLocks noChangeArrowheads="1"/>
            </p:cNvSpPr>
            <p:nvPr/>
          </p:nvSpPr>
          <p:spPr bwMode="auto">
            <a:xfrm>
              <a:off x="3505200" y="2960018"/>
              <a:ext cx="1676400" cy="155448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Factory A</a:t>
              </a:r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1,000 </a:t>
              </a:r>
              <a:r>
                <a:rPr lang="en-US" sz="12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Mt CO</a:t>
              </a:r>
              <a:r>
                <a:rPr lang="en-US" sz="1200" baseline="-250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12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e/yr</a:t>
              </a:r>
              <a:endParaRPr lang="en-US" sz="1200" dirty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28" name="Picture 5" descr="factor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079650" y="3341018"/>
              <a:ext cx="568550" cy="8465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Group 26"/>
          <p:cNvGrpSpPr/>
          <p:nvPr/>
        </p:nvGrpSpPr>
        <p:grpSpPr>
          <a:xfrm>
            <a:off x="4114800" y="4541520"/>
            <a:ext cx="1676400" cy="1554480"/>
            <a:chOff x="4038600" y="4800600"/>
            <a:chExt cx="1676400" cy="1554480"/>
          </a:xfrm>
          <a:solidFill>
            <a:srgbClr val="73C167"/>
          </a:solidFill>
        </p:grpSpPr>
        <p:sp>
          <p:nvSpPr>
            <p:cNvPr id="30" name="_s1031"/>
            <p:cNvSpPr>
              <a:spLocks noChangeArrowheads="1"/>
            </p:cNvSpPr>
            <p:nvPr/>
          </p:nvSpPr>
          <p:spPr bwMode="auto">
            <a:xfrm>
              <a:off x="4038600" y="4800600"/>
              <a:ext cx="1676400" cy="155448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Factory B</a:t>
              </a:r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1,000 </a:t>
              </a:r>
              <a:r>
                <a:rPr lang="en-US" sz="12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Mt CO</a:t>
              </a:r>
              <a:r>
                <a:rPr lang="en-US" sz="1200" baseline="-250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12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e/yr</a:t>
              </a:r>
              <a:endParaRPr lang="en-US" sz="1200" dirty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31" name="Picture 6" descr="factory 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4572000" y="5151120"/>
              <a:ext cx="669186" cy="8803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Right Arrow 31"/>
          <p:cNvSpPr/>
          <p:nvPr/>
        </p:nvSpPr>
        <p:spPr>
          <a:xfrm>
            <a:off x="2209800" y="2941320"/>
            <a:ext cx="1828800" cy="1219200"/>
          </a:xfrm>
          <a:prstGeom prst="rightArrow">
            <a:avLst>
              <a:gd name="adj1" fmla="val 50000"/>
              <a:gd name="adj2" fmla="val 23626"/>
            </a:avLst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has operational control</a:t>
            </a:r>
            <a:endParaRPr lang="pt-BR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2209800" y="4693920"/>
            <a:ext cx="1828800" cy="1219200"/>
          </a:xfrm>
          <a:prstGeom prst="rightArrow">
            <a:avLst>
              <a:gd name="adj1" fmla="val 50000"/>
              <a:gd name="adj2" fmla="val 23626"/>
            </a:avLst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does NOT have operational control</a:t>
            </a:r>
            <a:endParaRPr lang="pt-BR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943600" y="3093720"/>
            <a:ext cx="2590800" cy="863307"/>
          </a:xfrm>
          <a:prstGeom prst="roundRect">
            <a:avLst/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Account for 1000 Mt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943600" y="4827191"/>
            <a:ext cx="2590800" cy="863307"/>
          </a:xfrm>
          <a:prstGeom prst="roundRect">
            <a:avLst/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Account for 0 Mt</a:t>
            </a:r>
          </a:p>
        </p:txBody>
      </p:sp>
      <p:grpSp>
        <p:nvGrpSpPr>
          <p:cNvPr id="42" name="Group 22"/>
          <p:cNvGrpSpPr/>
          <p:nvPr/>
        </p:nvGrpSpPr>
        <p:grpSpPr>
          <a:xfrm>
            <a:off x="457200" y="3093720"/>
            <a:ext cx="1676400" cy="2672978"/>
            <a:chOff x="381000" y="3200400"/>
            <a:chExt cx="1676400" cy="2672978"/>
          </a:xfrm>
          <a:solidFill>
            <a:srgbClr val="F79325"/>
          </a:solidFill>
        </p:grpSpPr>
        <p:sp>
          <p:nvSpPr>
            <p:cNvPr id="43" name="_s1031"/>
            <p:cNvSpPr>
              <a:spLocks noChangeArrowheads="1"/>
            </p:cNvSpPr>
            <p:nvPr/>
          </p:nvSpPr>
          <p:spPr bwMode="auto">
            <a:xfrm>
              <a:off x="381000" y="3200400"/>
              <a:ext cx="1676400" cy="2672978"/>
            </a:xfrm>
            <a:prstGeom prst="roundRect">
              <a:avLst>
                <a:gd name="adj" fmla="val 16667"/>
              </a:avLst>
            </a:prstGeom>
            <a:solidFill>
              <a:srgbClr val="73C167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Company</a:t>
              </a:r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44" name="Picture 7" descr="office 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95300" y="3908235"/>
              <a:ext cx="1472894" cy="16086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796113"/>
              </p:ext>
            </p:extLst>
          </p:nvPr>
        </p:nvGraphicFramePr>
        <p:xfrm>
          <a:off x="157162" y="1482725"/>
          <a:ext cx="8377237" cy="4818979"/>
        </p:xfrm>
        <a:graphic>
          <a:graphicData uri="http://schemas.openxmlformats.org/drawingml/2006/table">
            <a:tbl>
              <a:tblPr/>
              <a:tblGrid>
                <a:gridCol w="1939176"/>
                <a:gridCol w="3568082"/>
                <a:gridCol w="2869979"/>
              </a:tblGrid>
              <a:tr h="638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APPROACH</a:t>
                      </a:r>
                    </a:p>
                  </a:txBody>
                  <a:tcPr marL="94240" marR="94240" anchor="ctr" horzOverflow="overflow">
                    <a:lnL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C1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DEFINITION</a:t>
                      </a:r>
                    </a:p>
                  </a:txBody>
                  <a:tcPr marL="94240" marR="94240" anchor="ctr" horzOverflow="overflow">
                    <a:lnL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C1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spc="3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GHG ACCOUNTING</a:t>
                      </a:r>
                    </a:p>
                  </a:txBody>
                  <a:tcPr marL="94240" marR="94240" anchor="ctr" horzOverflow="overflow">
                    <a:lnL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C167"/>
                    </a:solidFill>
                  </a:tcPr>
                </a:tc>
              </a:tr>
              <a:tr h="850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Equity share</a:t>
                      </a:r>
                    </a:p>
                  </a:txBody>
                  <a:tcPr marL="94240" marR="94240" anchor="ctr" horzOverflow="overflow">
                    <a:lnL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4240" marR="94240" anchor="ctr" horzOverflow="overflow">
                    <a:lnL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4240" marR="94240" anchor="ctr" horzOverflow="overflow">
                    <a:lnL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61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Financial control</a:t>
                      </a:r>
                    </a:p>
                  </a:txBody>
                  <a:tcPr marL="94240" marR="94240" anchor="ctr" horzOverflow="overflow">
                    <a:lnL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4240" marR="94240" anchor="ctr" horzOverflow="overflow">
                    <a:lnL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4240" marR="94240" anchor="ctr" horzOverflow="overflow">
                    <a:lnL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68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Operational control</a:t>
                      </a:r>
                    </a:p>
                  </a:txBody>
                  <a:tcPr marL="94240" marR="94240" anchor="ctr" horzOverflow="overflow">
                    <a:lnL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4240" marR="94240" anchor="ctr" horzOverflow="overflow">
                    <a:lnL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4240" marR="94240" anchor="ctr" horzOverflow="overflow">
                    <a:lnL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Summary of consolidation approaches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00350" y="2381250"/>
            <a:ext cx="205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smtClean="0">
                <a:latin typeface="Tahoma" pitchFamily="34" charset="0"/>
                <a:cs typeface="Tahoma" pitchFamily="34" charset="0"/>
              </a:rPr>
              <a:t>Percent ownership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33650" y="33909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Tahoma" pitchFamily="34" charset="0"/>
                <a:cs typeface="Tahoma" pitchFamily="34" charset="0"/>
              </a:rPr>
              <a:t>Directs financial</a:t>
            </a:r>
          </a:p>
          <a:p>
            <a:pPr lvl="0" algn="ctr"/>
            <a:r>
              <a:rPr lang="en-US" dirty="0" smtClean="0">
                <a:latin typeface="Tahoma" pitchFamily="34" charset="0"/>
                <a:cs typeface="Tahoma" pitchFamily="34" charset="0"/>
              </a:rPr>
              <a:t>policies to gain economic benefits</a:t>
            </a:r>
          </a:p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28609" y="3352799"/>
            <a:ext cx="1992853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DBDAB4"/>
              </a:buClr>
              <a:buSzPct val="70000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If yes: 100%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DBDAB4"/>
              </a:buClr>
              <a:buSzPct val="70000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If no: 0%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DBDAB4"/>
              </a:buClr>
              <a:buSzPct val="70000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If joint: % owned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517267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Tahoma" pitchFamily="34" charset="0"/>
                <a:cs typeface="Tahoma" pitchFamily="34" charset="0"/>
              </a:rPr>
              <a:t>Authority to introduce and implement operating policies</a:t>
            </a:r>
          </a:p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48400" y="5162772"/>
            <a:ext cx="1587101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DBDAB4"/>
              </a:buClr>
              <a:buSzPct val="70000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If yes: 100%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DBDAB4"/>
              </a:buClr>
              <a:buSzPct val="70000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If no: 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6262" y="2381250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smtClean="0">
                <a:latin typeface="Tahoma" pitchFamily="34" charset="0"/>
                <a:cs typeface="Tahoma" pitchFamily="34" charset="0"/>
              </a:rPr>
              <a:t>% owned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91719" y="1483360"/>
            <a:ext cx="8318881" cy="46428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Which emissions would you include under </a:t>
            </a:r>
            <a:r>
              <a:rPr lang="en-US" sz="2000" u="sng" dirty="0" smtClean="0">
                <a:solidFill>
                  <a:schemeClr val="tx1"/>
                </a:solidFill>
              </a:rPr>
              <a:t>equity share?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ea typeface="Helvetica Neue Light"/>
              </a:rPr>
              <a:t>Example: Equity Share</a:t>
            </a:r>
            <a:endParaRPr lang="pt-BR" dirty="0"/>
          </a:p>
        </p:txBody>
      </p:sp>
      <p:sp>
        <p:nvSpPr>
          <p:cNvPr id="26" name="_s1031"/>
          <p:cNvSpPr>
            <a:spLocks noChangeArrowheads="1"/>
          </p:cNvSpPr>
          <p:nvPr/>
        </p:nvSpPr>
        <p:spPr bwMode="auto">
          <a:xfrm>
            <a:off x="228600" y="1978223"/>
            <a:ext cx="1676400" cy="2170057"/>
          </a:xfrm>
          <a:prstGeom prst="roundRect">
            <a:avLst>
              <a:gd name="adj" fmla="val 16667"/>
            </a:avLst>
          </a:prstGeom>
          <a:solidFill>
            <a:srgbClr val="73C167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Company</a:t>
            </a:r>
            <a:endParaRPr lang="en-US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en-US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en-US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en-US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en-US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en-US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en-US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" name="Picture 7" descr="offic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6080" y="2473127"/>
            <a:ext cx="1291101" cy="141009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_s1031"/>
          <p:cNvSpPr>
            <a:spLocks noChangeArrowheads="1"/>
          </p:cNvSpPr>
          <p:nvPr/>
        </p:nvSpPr>
        <p:spPr bwMode="auto">
          <a:xfrm>
            <a:off x="4876800" y="2206823"/>
            <a:ext cx="1676400" cy="1554480"/>
          </a:xfrm>
          <a:prstGeom prst="roundRect">
            <a:avLst>
              <a:gd name="adj" fmla="val 16667"/>
            </a:avLst>
          </a:prstGeom>
          <a:solidFill>
            <a:srgbClr val="73C167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Factory A</a:t>
            </a:r>
          </a:p>
          <a:p>
            <a:pPr algn="ctr" eaLnBrk="1" hangingPunct="1"/>
            <a:endParaRPr lang="en-US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en-US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en-US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1,000 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Mt CO</a:t>
            </a:r>
            <a:r>
              <a:rPr lang="en-US" sz="1200" baseline="-25000" dirty="0" smtClean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2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e/yr</a:t>
            </a:r>
            <a:endParaRPr lang="en-US" sz="1200" dirty="0">
              <a:ln w="18415" cmpd="sng">
                <a:noFill/>
                <a:prstDash val="solid"/>
              </a:ln>
              <a:solidFill>
                <a:srgbClr val="FFFF9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" name="Picture 5" descr="facto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75728" y="2587823"/>
            <a:ext cx="544072" cy="81009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ight Arrow 29"/>
          <p:cNvSpPr/>
          <p:nvPr/>
        </p:nvSpPr>
        <p:spPr>
          <a:xfrm>
            <a:off x="1981200" y="2130623"/>
            <a:ext cx="2819400" cy="1828800"/>
          </a:xfrm>
          <a:prstGeom prst="rightArrow">
            <a:avLst>
              <a:gd name="adj1" fmla="val 50000"/>
              <a:gd name="adj2" fmla="val 23626"/>
            </a:avLst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has 25% equity share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has financial control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does NOT have operational control</a:t>
            </a:r>
            <a:endParaRPr lang="pt-BR" sz="10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05600" y="2562716"/>
            <a:ext cx="1828800" cy="863307"/>
          </a:xfrm>
          <a:prstGeom prst="roundRect">
            <a:avLst/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Account for 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250</a:t>
            </a:r>
            <a:r>
              <a:rPr lang="en-US" sz="32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 </a:t>
            </a:r>
            <a:r>
              <a:rPr lang="en-US" sz="14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Mt CO</a:t>
            </a:r>
            <a:r>
              <a:rPr lang="en-US" sz="1400" baseline="-25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2</a:t>
            </a:r>
            <a:r>
              <a:rPr lang="en-US" sz="14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e/</a:t>
            </a:r>
            <a:r>
              <a:rPr lang="en-US" sz="14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yr</a:t>
            </a:r>
            <a:endParaRPr lang="pt-BR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/>
            </a:endParaRPr>
          </a:p>
          <a:p>
            <a:pPr algn="ctr"/>
            <a:endParaRPr lang="pt-BR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/>
            </a:endParaRPr>
          </a:p>
        </p:txBody>
      </p:sp>
      <p:graphicFrame>
        <p:nvGraphicFramePr>
          <p:cNvPr id="32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171551"/>
              </p:ext>
            </p:extLst>
          </p:nvPr>
        </p:nvGraphicFramePr>
        <p:xfrm>
          <a:off x="609600" y="4572000"/>
          <a:ext cx="7772399" cy="1559052"/>
        </p:xfrm>
        <a:graphic>
          <a:graphicData uri="http://schemas.openxmlformats.org/drawingml/2006/table">
            <a:tbl>
              <a:tblPr/>
              <a:tblGrid>
                <a:gridCol w="1905000"/>
                <a:gridCol w="3204633"/>
                <a:gridCol w="2662766"/>
              </a:tblGrid>
              <a:tr h="217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APPROACH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DEFINITION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kern="1200" cap="none" spc="3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GHG ACCOUNTING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9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Equity share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Percent ownership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owned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Financial control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Directs</a:t>
                      </a:r>
                      <a:r>
                        <a:rPr kumimoji="0" lang="es-E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s-E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financial</a:t>
                      </a:r>
                      <a:r>
                        <a:rPr kumimoji="0" lang="es-E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and </a:t>
                      </a:r>
                      <a:r>
                        <a:rPr kumimoji="0" lang="es-E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operating</a:t>
                      </a:r>
                      <a:r>
                        <a:rPr kumimoji="0" lang="es-E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s-E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policies</a:t>
                      </a:r>
                      <a:r>
                        <a:rPr kumimoji="0" lang="es-E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s-E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</a:t>
                      </a:r>
                      <a:r>
                        <a:rPr kumimoji="0" lang="es-E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s-E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gain</a:t>
                      </a:r>
                      <a:r>
                        <a:rPr kumimoji="0" lang="es-E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s-E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economic</a:t>
                      </a:r>
                      <a:r>
                        <a:rPr kumimoji="0" lang="es-E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s-E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benefits</a:t>
                      </a:r>
                      <a:endParaRPr kumimoji="0" lang="es-E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</a:pPr>
                      <a:r>
                        <a:rPr lang="en-US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If yes: 100%</a:t>
                      </a:r>
                    </a:p>
                    <a:p>
                      <a:pPr lv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</a:pPr>
                      <a:r>
                        <a:rPr lang="en-US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If no: 0%</a:t>
                      </a:r>
                    </a:p>
                    <a:p>
                      <a:pPr lv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</a:pPr>
                      <a:r>
                        <a:rPr lang="en-US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If joint: % owned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1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Operational control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Authority</a:t>
                      </a:r>
                      <a:r>
                        <a:rPr kumimoji="0" lang="es-E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s-E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</a:t>
                      </a:r>
                      <a:r>
                        <a:rPr kumimoji="0" lang="es-E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introduce and </a:t>
                      </a:r>
                      <a:r>
                        <a:rPr kumimoji="0" lang="es-E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implement</a:t>
                      </a:r>
                      <a:r>
                        <a:rPr kumimoji="0" lang="es-E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s-E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operating</a:t>
                      </a:r>
                      <a:r>
                        <a:rPr kumimoji="0" lang="es-E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s-E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policies</a:t>
                      </a:r>
                      <a:endParaRPr kumimoji="0" lang="es-E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</a:pPr>
                      <a:r>
                        <a:rPr lang="en-US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If yes: 100% </a:t>
                      </a:r>
                    </a:p>
                    <a:p>
                      <a:pPr lv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</a:pPr>
                      <a:r>
                        <a:rPr lang="en-US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If no: 0%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33400" y="4188023"/>
            <a:ext cx="78486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(Consult the table below to help you answer)</a:t>
            </a:r>
            <a:endParaRPr lang="en-US" sz="1400" b="1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91719" y="1483360"/>
            <a:ext cx="8318881" cy="46428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Which emissions would you include under </a:t>
            </a:r>
            <a:r>
              <a:rPr lang="en-US" sz="2000" u="sng" dirty="0" smtClean="0">
                <a:solidFill>
                  <a:schemeClr val="tx1"/>
                </a:solidFill>
              </a:rPr>
              <a:t>financial control?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ea typeface="Helvetica Neue Light"/>
              </a:rPr>
              <a:t>Example: Financial Control</a:t>
            </a:r>
            <a:endParaRPr lang="pt-BR" dirty="0"/>
          </a:p>
        </p:txBody>
      </p:sp>
      <p:sp>
        <p:nvSpPr>
          <p:cNvPr id="14" name="Right Arrow 13"/>
          <p:cNvSpPr/>
          <p:nvPr/>
        </p:nvSpPr>
        <p:spPr>
          <a:xfrm>
            <a:off x="2057400" y="2097143"/>
            <a:ext cx="2590800" cy="1828800"/>
          </a:xfrm>
          <a:prstGeom prst="rightArrow">
            <a:avLst>
              <a:gd name="adj1" fmla="val 50000"/>
              <a:gd name="adj2" fmla="val 23626"/>
            </a:avLst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0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has </a:t>
            </a:r>
            <a:r>
              <a:rPr lang="pt-BR" sz="10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25% </a:t>
            </a:r>
            <a:r>
              <a:rPr lang="pt-BR" sz="10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equity </a:t>
            </a:r>
            <a:r>
              <a:rPr lang="pt-BR" sz="10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share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has financial control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does NOT have operational control</a:t>
            </a:r>
            <a:endParaRPr lang="pt-BR" sz="10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05600" y="2554343"/>
            <a:ext cx="1828800" cy="863307"/>
          </a:xfrm>
          <a:prstGeom prst="roundRect">
            <a:avLst/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Account for</a:t>
            </a:r>
          </a:p>
          <a:p>
            <a:pPr algn="ctr"/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1,000 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Mt CO</a:t>
            </a:r>
            <a:r>
              <a:rPr lang="en-US" sz="1200" baseline="-25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2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e/yr</a:t>
            </a:r>
            <a:endParaRPr lang="pt-BR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/>
            </a:endParaRPr>
          </a:p>
        </p:txBody>
      </p:sp>
      <p:graphicFrame>
        <p:nvGraphicFramePr>
          <p:cNvPr id="20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740490"/>
              </p:ext>
            </p:extLst>
          </p:nvPr>
        </p:nvGraphicFramePr>
        <p:xfrm>
          <a:off x="609600" y="4572000"/>
          <a:ext cx="7772399" cy="1559052"/>
        </p:xfrm>
        <a:graphic>
          <a:graphicData uri="http://schemas.openxmlformats.org/drawingml/2006/table">
            <a:tbl>
              <a:tblPr/>
              <a:tblGrid>
                <a:gridCol w="1799167"/>
                <a:gridCol w="3310466"/>
                <a:gridCol w="2662766"/>
              </a:tblGrid>
              <a:tr h="217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APPROACH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DEFINITION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kern="1200" cap="none" spc="3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GHG ACCOUNTING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9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Equity share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Percent ownership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% owned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Financial control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Directs financial and operating policies to gain economic benefits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</a:pPr>
                      <a:r>
                        <a:rPr lang="en-US" sz="1050" b="1" dirty="0" smtClean="0">
                          <a:latin typeface="Tahoma" pitchFamily="34" charset="0"/>
                          <a:cs typeface="Tahoma" pitchFamily="34" charset="0"/>
                        </a:rPr>
                        <a:t>If yes: 100%</a:t>
                      </a:r>
                    </a:p>
                    <a:p>
                      <a:pPr lv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</a:pPr>
                      <a:r>
                        <a:rPr lang="en-US" sz="1050" b="1" dirty="0" smtClean="0">
                          <a:latin typeface="Tahoma" pitchFamily="34" charset="0"/>
                          <a:cs typeface="Tahoma" pitchFamily="34" charset="0"/>
                        </a:rPr>
                        <a:t>If no: 0%</a:t>
                      </a:r>
                    </a:p>
                    <a:p>
                      <a:pPr lv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</a:pPr>
                      <a:r>
                        <a:rPr lang="en-US" sz="1050" b="1" dirty="0" smtClean="0">
                          <a:latin typeface="Tahoma" pitchFamily="34" charset="0"/>
                          <a:cs typeface="Tahoma" pitchFamily="34" charset="0"/>
                        </a:rPr>
                        <a:t>If joint: % owned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1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Operational control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Authority to introduce and implement operating policies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</a:pPr>
                      <a:r>
                        <a:rPr lang="en-US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If yes: 100% </a:t>
                      </a:r>
                    </a:p>
                    <a:p>
                      <a:pPr lv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</a:pPr>
                      <a:r>
                        <a:rPr lang="en-US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If no: 0%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1" name="Group 4"/>
          <p:cNvGrpSpPr/>
          <p:nvPr/>
        </p:nvGrpSpPr>
        <p:grpSpPr>
          <a:xfrm>
            <a:off x="228600" y="1944743"/>
            <a:ext cx="1676400" cy="2170057"/>
            <a:chOff x="381000" y="3200400"/>
            <a:chExt cx="1676400" cy="2672978"/>
          </a:xfrm>
          <a:solidFill>
            <a:srgbClr val="F79325"/>
          </a:solidFill>
          <a:effectLst/>
        </p:grpSpPr>
        <p:sp>
          <p:nvSpPr>
            <p:cNvPr id="22" name="_s1031"/>
            <p:cNvSpPr>
              <a:spLocks noChangeArrowheads="1"/>
            </p:cNvSpPr>
            <p:nvPr/>
          </p:nvSpPr>
          <p:spPr bwMode="auto">
            <a:xfrm>
              <a:off x="381000" y="3200400"/>
              <a:ext cx="1676400" cy="2672978"/>
            </a:xfrm>
            <a:prstGeom prst="roundRect">
              <a:avLst>
                <a:gd name="adj" fmla="val 16667"/>
              </a:avLst>
            </a:prstGeom>
            <a:solidFill>
              <a:srgbClr val="73C167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Company</a:t>
              </a:r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</p:txBody>
        </p:sp>
        <p:pic>
          <p:nvPicPr>
            <p:cNvPr id="23" name="Picture 7" descr="office 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33400" y="3763558"/>
              <a:ext cx="1360870" cy="18307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roup 7"/>
          <p:cNvGrpSpPr/>
          <p:nvPr/>
        </p:nvGrpSpPr>
        <p:grpSpPr>
          <a:xfrm>
            <a:off x="4876800" y="2173343"/>
            <a:ext cx="1676400" cy="1554480"/>
            <a:chOff x="3505200" y="2533298"/>
            <a:chExt cx="1676400" cy="1554480"/>
          </a:xfrm>
          <a:solidFill>
            <a:srgbClr val="F79325"/>
          </a:solidFill>
          <a:effectLst/>
        </p:grpSpPr>
        <p:sp>
          <p:nvSpPr>
            <p:cNvPr id="25" name="_s1031"/>
            <p:cNvSpPr>
              <a:spLocks noChangeArrowheads="1"/>
            </p:cNvSpPr>
            <p:nvPr/>
          </p:nvSpPr>
          <p:spPr bwMode="auto">
            <a:xfrm>
              <a:off x="3505200" y="2533298"/>
              <a:ext cx="1676400" cy="1554480"/>
            </a:xfrm>
            <a:prstGeom prst="roundRect">
              <a:avLst>
                <a:gd name="adj" fmla="val 16667"/>
              </a:avLst>
            </a:prstGeom>
            <a:solidFill>
              <a:srgbClr val="73C167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Factory A</a:t>
              </a: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1,000 </a:t>
              </a:r>
              <a:r>
                <a:rPr lang="en-US" sz="12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Mt CO</a:t>
              </a:r>
              <a:r>
                <a:rPr lang="en-US" sz="1200" baseline="-250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12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e/yr</a:t>
              </a:r>
              <a:endParaRPr lang="en-US" sz="1200" dirty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26" name="Picture 5" descr="factor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4085253" y="2914298"/>
              <a:ext cx="562947" cy="838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TextBox 26"/>
          <p:cNvSpPr txBox="1"/>
          <p:nvPr/>
        </p:nvSpPr>
        <p:spPr>
          <a:xfrm>
            <a:off x="609600" y="4114800"/>
            <a:ext cx="78486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(Consult the table below to help you answer)</a:t>
            </a:r>
            <a:endParaRPr lang="en-US" sz="1400" b="1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 Modules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3276600"/>
            <a:ext cx="1440067" cy="1143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1" name="Rounded Rectangle 20"/>
          <p:cNvSpPr/>
          <p:nvPr/>
        </p:nvSpPr>
        <p:spPr>
          <a:xfrm>
            <a:off x="152400" y="2057400"/>
            <a:ext cx="8305800" cy="685800"/>
          </a:xfrm>
          <a:prstGeom prst="roundRect">
            <a:avLst/>
          </a:prstGeom>
          <a:noFill/>
          <a:ln w="76200">
            <a:solidFill>
              <a:srgbClr val="6A6B6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91719" y="1483360"/>
            <a:ext cx="8318881" cy="46428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Which emissions would you include under </a:t>
            </a:r>
            <a:r>
              <a:rPr lang="en-US" sz="2000" u="sng" dirty="0" smtClean="0">
                <a:solidFill>
                  <a:schemeClr val="tx1"/>
                </a:solidFill>
              </a:rPr>
              <a:t>operational control?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ea typeface="Helvetica Neue Light"/>
              </a:rPr>
              <a:t>Example: Operational Control</a:t>
            </a:r>
            <a:endParaRPr lang="pt-BR" dirty="0"/>
          </a:p>
        </p:txBody>
      </p:sp>
      <p:sp>
        <p:nvSpPr>
          <p:cNvPr id="14" name="Right Arrow 13"/>
          <p:cNvSpPr/>
          <p:nvPr/>
        </p:nvSpPr>
        <p:spPr>
          <a:xfrm>
            <a:off x="2133600" y="2097143"/>
            <a:ext cx="2590800" cy="1828800"/>
          </a:xfrm>
          <a:prstGeom prst="rightArrow">
            <a:avLst>
              <a:gd name="adj1" fmla="val 50000"/>
              <a:gd name="adj2" fmla="val 23626"/>
            </a:avLst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0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has </a:t>
            </a:r>
            <a:r>
              <a:rPr lang="pt-BR" sz="10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25% </a:t>
            </a:r>
            <a:r>
              <a:rPr lang="pt-BR" sz="10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equity </a:t>
            </a:r>
            <a:r>
              <a:rPr lang="pt-BR" sz="10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share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has financial control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does NOT have operational control</a:t>
            </a:r>
            <a:endParaRPr lang="pt-BR" sz="10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05600" y="2554343"/>
            <a:ext cx="1828800" cy="863307"/>
          </a:xfrm>
          <a:prstGeom prst="roundRect">
            <a:avLst/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Account for</a:t>
            </a:r>
          </a:p>
          <a:p>
            <a:pPr algn="ctr"/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0 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Mt CO</a:t>
            </a:r>
            <a:r>
              <a:rPr lang="en-US" sz="1200" baseline="-25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2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e/yr</a:t>
            </a:r>
            <a:endParaRPr lang="pt-BR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/>
            </a:endParaRPr>
          </a:p>
        </p:txBody>
      </p:sp>
      <p:graphicFrame>
        <p:nvGraphicFramePr>
          <p:cNvPr id="20" name="Group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776667"/>
              </p:ext>
            </p:extLst>
          </p:nvPr>
        </p:nvGraphicFramePr>
        <p:xfrm>
          <a:off x="609600" y="4572000"/>
          <a:ext cx="7772399" cy="1559052"/>
        </p:xfrm>
        <a:graphic>
          <a:graphicData uri="http://schemas.openxmlformats.org/drawingml/2006/table">
            <a:tbl>
              <a:tblPr/>
              <a:tblGrid>
                <a:gridCol w="1799167"/>
                <a:gridCol w="3310466"/>
                <a:gridCol w="2662766"/>
              </a:tblGrid>
              <a:tr h="217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APPROACH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spc="3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DEFINITION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kern="1200" cap="none" spc="30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GHG ACCOUNTING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9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Equity share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Percent ownership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Financial control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Directs financial and operating policies to gain economic benefits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</a:pPr>
                      <a:r>
                        <a:rPr lang="en-US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If yes: 100%</a:t>
                      </a:r>
                    </a:p>
                    <a:p>
                      <a:pPr lv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</a:pPr>
                      <a:r>
                        <a:rPr lang="en-US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If no: 0%</a:t>
                      </a:r>
                    </a:p>
                    <a:p>
                      <a:pPr lv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</a:pPr>
                      <a:r>
                        <a:rPr lang="en-US" sz="105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If joint: % owned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1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Operational control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Authority to introduce and implement operating policies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If yes: 100% </a:t>
                      </a:r>
                    </a:p>
                    <a:p>
                      <a:pPr lv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If no: 0%</a:t>
                      </a:r>
                    </a:p>
                  </a:txBody>
                  <a:tcPr marL="85134" marR="85134" anchor="ctr" horzOverflow="overflow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4"/>
          <p:cNvGrpSpPr/>
          <p:nvPr/>
        </p:nvGrpSpPr>
        <p:grpSpPr>
          <a:xfrm>
            <a:off x="304800" y="1944743"/>
            <a:ext cx="1676400" cy="2170057"/>
            <a:chOff x="381000" y="3200400"/>
            <a:chExt cx="1676400" cy="2672978"/>
          </a:xfrm>
          <a:solidFill>
            <a:srgbClr val="F79325"/>
          </a:solidFill>
          <a:effectLst/>
        </p:grpSpPr>
        <p:sp>
          <p:nvSpPr>
            <p:cNvPr id="17" name="_s1031"/>
            <p:cNvSpPr>
              <a:spLocks noChangeArrowheads="1"/>
            </p:cNvSpPr>
            <p:nvPr/>
          </p:nvSpPr>
          <p:spPr bwMode="auto">
            <a:xfrm>
              <a:off x="381000" y="3200400"/>
              <a:ext cx="1676400" cy="2672978"/>
            </a:xfrm>
            <a:prstGeom prst="roundRect">
              <a:avLst>
                <a:gd name="adj" fmla="val 16667"/>
              </a:avLst>
            </a:prstGeom>
            <a:solidFill>
              <a:srgbClr val="73C167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Company</a:t>
              </a:r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</p:txBody>
        </p:sp>
        <p:pic>
          <p:nvPicPr>
            <p:cNvPr id="18" name="Picture 7" descr="office 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98877" y="3763558"/>
              <a:ext cx="1406123" cy="18916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Group 7"/>
          <p:cNvGrpSpPr/>
          <p:nvPr/>
        </p:nvGrpSpPr>
        <p:grpSpPr>
          <a:xfrm>
            <a:off x="4876800" y="2173343"/>
            <a:ext cx="1676400" cy="1554480"/>
            <a:chOff x="3505200" y="2807618"/>
            <a:chExt cx="1676400" cy="1554480"/>
          </a:xfrm>
          <a:solidFill>
            <a:srgbClr val="F79325"/>
          </a:solidFill>
          <a:effectLst/>
        </p:grpSpPr>
        <p:sp>
          <p:nvSpPr>
            <p:cNvPr id="22" name="_s1031"/>
            <p:cNvSpPr>
              <a:spLocks noChangeArrowheads="1"/>
            </p:cNvSpPr>
            <p:nvPr/>
          </p:nvSpPr>
          <p:spPr bwMode="auto">
            <a:xfrm>
              <a:off x="3505200" y="2807618"/>
              <a:ext cx="1676400" cy="1554480"/>
            </a:xfrm>
            <a:prstGeom prst="roundRect">
              <a:avLst>
                <a:gd name="adj" fmla="val 16667"/>
              </a:avLst>
            </a:prstGeom>
            <a:solidFill>
              <a:srgbClr val="73C167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Factory A</a:t>
              </a: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  <a:p>
              <a:pPr algn="ctr" eaLnBrk="1" hangingPunct="1"/>
              <a:endPara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  <a:p>
              <a:pPr algn="ctr" eaLnBrk="1" hangingPunct="1"/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  <a:p>
              <a:pPr algn="ctr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1,000 </a:t>
              </a:r>
              <a:r>
                <a:rPr lang="en-US" sz="12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Mt CO</a:t>
              </a:r>
              <a:r>
                <a:rPr lang="en-US" sz="1200" baseline="-250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2</a:t>
              </a:r>
              <a:r>
                <a:rPr lang="en-US" sz="12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e/yr</a:t>
              </a:r>
              <a:endParaRPr lang="en-US" sz="1200" dirty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</p:txBody>
        </p:sp>
        <p:pic>
          <p:nvPicPr>
            <p:cNvPr id="23" name="Picture 5" descr="factor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4085253" y="3188618"/>
              <a:ext cx="562947" cy="838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533400" y="4191000"/>
            <a:ext cx="78486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(Consult the table below to help you answer)</a:t>
            </a:r>
            <a:endParaRPr lang="en-US" sz="1400" b="1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817460"/>
              </p:ext>
            </p:extLst>
          </p:nvPr>
        </p:nvGraphicFramePr>
        <p:xfrm>
          <a:off x="1066800" y="1295400"/>
          <a:ext cx="6629400" cy="1219200"/>
        </p:xfrm>
        <a:graphic>
          <a:graphicData uri="http://schemas.openxmlformats.org/drawingml/2006/table">
            <a:tbl>
              <a:tblPr/>
              <a:tblGrid>
                <a:gridCol w="3239835"/>
                <a:gridCol w="3389565"/>
              </a:tblGrid>
              <a:tr h="282575">
                <a:tc>
                  <a:txBody>
                    <a:bodyPr/>
                    <a:lstStyle/>
                    <a:p>
                      <a:pPr marL="2333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Approach</a:t>
                      </a:r>
                    </a:p>
                  </a:txBody>
                  <a:tcPr marL="246888" marR="246888" horzOverflow="overflow">
                    <a:lnL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C1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Emissions (metric tons CO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/yr)</a:t>
                      </a:r>
                    </a:p>
                  </a:txBody>
                  <a:tcPr marL="246888" marR="246888" horzOverflow="overflow">
                    <a:lnL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C167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Equity share</a:t>
                      </a:r>
                    </a:p>
                  </a:txBody>
                  <a:tcPr marL="246888" marR="246888" horzOverflow="overflow">
                    <a:lnL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13,500</a:t>
                      </a:r>
                    </a:p>
                  </a:txBody>
                  <a:tcPr marL="246888" marR="246888" horzOverflow="overflow">
                    <a:lnL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Financial control</a:t>
                      </a:r>
                    </a:p>
                  </a:txBody>
                  <a:tcPr marL="246888" marR="246888" horzOverflow="overflow">
                    <a:lnL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16,000</a:t>
                      </a:r>
                    </a:p>
                  </a:txBody>
                  <a:tcPr marL="246888" marR="246888" horzOverflow="overflow">
                    <a:lnL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241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Operational control</a:t>
                      </a:r>
                    </a:p>
                  </a:txBody>
                  <a:tcPr marL="246888" marR="246888" horzOverflow="overflow">
                    <a:lnL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11,000</a:t>
                      </a:r>
                    </a:p>
                  </a:txBody>
                  <a:tcPr marL="246888" marR="246888" horzOverflow="overflow">
                    <a:lnL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Title 22"/>
          <p:cNvSpPr>
            <a:spLocks noGrp="1"/>
          </p:cNvSpPr>
          <p:nvPr>
            <p:ph type="ctrTitle"/>
          </p:nvPr>
        </p:nvSpPr>
        <p:spPr>
          <a:xfrm>
            <a:off x="256516" y="762000"/>
            <a:ext cx="8458562" cy="528320"/>
          </a:xfrm>
        </p:spPr>
        <p:txBody>
          <a:bodyPr/>
          <a:lstStyle/>
          <a:p>
            <a:r>
              <a:rPr lang="en-US" dirty="0" smtClean="0"/>
              <a:t>What are Global Cement’s emissions?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685800" y="2667000"/>
            <a:ext cx="7315200" cy="3505198"/>
            <a:chOff x="762000" y="3046169"/>
            <a:chExt cx="7239000" cy="3049857"/>
          </a:xfrm>
        </p:grpSpPr>
        <p:grpSp>
          <p:nvGrpSpPr>
            <p:cNvPr id="44" name="Organization Chart 4"/>
            <p:cNvGrpSpPr>
              <a:grpSpLocks noChangeAspect="1"/>
            </p:cNvGrpSpPr>
            <p:nvPr/>
          </p:nvGrpSpPr>
          <p:grpSpPr bwMode="auto">
            <a:xfrm>
              <a:off x="762000" y="3046169"/>
              <a:ext cx="7239000" cy="3049857"/>
              <a:chOff x="480" y="1680"/>
              <a:chExt cx="4800" cy="2386"/>
            </a:xfrm>
          </p:grpSpPr>
          <p:cxnSp>
            <p:nvCxnSpPr>
              <p:cNvPr id="48" name="_s1028"/>
              <p:cNvCxnSpPr>
                <a:cxnSpLocks noChangeShapeType="1"/>
                <a:stCxn id="54" idx="0"/>
                <a:endCxn id="51" idx="2"/>
              </p:cNvCxnSpPr>
              <p:nvPr/>
            </p:nvCxnSpPr>
            <p:spPr bwMode="auto">
              <a:xfrm rot="16200000" flipV="1">
                <a:off x="3457" y="1576"/>
                <a:ext cx="525" cy="1680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49" name="_s1029"/>
              <p:cNvCxnSpPr>
                <a:cxnSpLocks noChangeShapeType="1"/>
                <a:stCxn id="53" idx="0"/>
                <a:endCxn id="51" idx="2"/>
              </p:cNvCxnSpPr>
              <p:nvPr/>
            </p:nvCxnSpPr>
            <p:spPr bwMode="auto">
              <a:xfrm rot="5400000" flipH="1" flipV="1">
                <a:off x="2617" y="2416"/>
                <a:ext cx="525" cy="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0" name="_s1030"/>
              <p:cNvCxnSpPr>
                <a:cxnSpLocks noChangeShapeType="1"/>
                <a:stCxn id="52" idx="0"/>
                <a:endCxn id="51" idx="2"/>
              </p:cNvCxnSpPr>
              <p:nvPr/>
            </p:nvCxnSpPr>
            <p:spPr bwMode="auto">
              <a:xfrm rot="5400000" flipH="1" flipV="1">
                <a:off x="1777" y="1576"/>
                <a:ext cx="525" cy="1680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51" name="_s1031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1920" cy="473"/>
              </a:xfrm>
              <a:prstGeom prst="roundRect">
                <a:avLst>
                  <a:gd name="adj" fmla="val 16667"/>
                </a:avLst>
              </a:prstGeom>
              <a:solidFill>
                <a:srgbClr val="00ACA2"/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 smtClean="0">
                    <a:ln w="18415" cmpd="sng">
                      <a:noFill/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Global Cement, Inc.</a:t>
                </a:r>
                <a:endParaRPr lang="en-US" dirty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_s1032"/>
              <p:cNvSpPr>
                <a:spLocks noChangeArrowheads="1"/>
              </p:cNvSpPr>
              <p:nvPr/>
            </p:nvSpPr>
            <p:spPr bwMode="auto">
              <a:xfrm>
                <a:off x="480" y="2678"/>
                <a:ext cx="1440" cy="1388"/>
              </a:xfrm>
              <a:prstGeom prst="roundRect">
                <a:avLst>
                  <a:gd name="adj" fmla="val 16667"/>
                </a:avLst>
              </a:prstGeom>
              <a:solidFill>
                <a:srgbClr val="00ACA2"/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400" i="0" u="none" strike="noStrike" normalizeH="0" baseline="0" dirty="0" err="1" smtClean="0">
                    <a:ln w="18415" cmpd="sng">
                      <a:noFill/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PhilCemen</a:t>
                </a:r>
                <a:endParaRPr kumimoji="0" lang="en-US" sz="1400" i="0" u="none" strike="noStrike" normalizeH="0" baseline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400" i="0" u="none" strike="noStrike" normalizeH="0" baseline="0" dirty="0" smtClean="0">
                    <a:ln w="18415" cmpd="sng">
                      <a:noFill/>
                      <a:prstDash val="solid"/>
                    </a:ln>
                    <a:solidFill>
                      <a:srgbClr val="FFFF99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10,000 </a:t>
                </a:r>
                <a:r>
                  <a:rPr kumimoji="0" lang="en-US" sz="1100" i="0" u="none" strike="noStrike" normalizeH="0" baseline="0" dirty="0" smtClean="0">
                    <a:ln w="18415" cmpd="sng">
                      <a:noFill/>
                      <a:prstDash val="solid"/>
                    </a:ln>
                    <a:solidFill>
                      <a:srgbClr val="FFFF99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Mt CO</a:t>
                </a:r>
                <a:r>
                  <a:rPr kumimoji="0" lang="en-US" sz="1100" i="0" u="none" strike="noStrike" normalizeH="0" baseline="-25000" dirty="0" smtClean="0">
                    <a:ln w="18415" cmpd="sng">
                      <a:noFill/>
                      <a:prstDash val="solid"/>
                    </a:ln>
                    <a:solidFill>
                      <a:srgbClr val="FFFF99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2</a:t>
                </a:r>
                <a:r>
                  <a:rPr lang="en-US" sz="1100" dirty="0" smtClean="0">
                    <a:ln w="18415" cmpd="sng">
                      <a:noFill/>
                      <a:prstDash val="solid"/>
                    </a:ln>
                    <a:solidFill>
                      <a:srgbClr val="FFFF99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e/yr</a:t>
                </a:r>
                <a:endParaRPr lang="en-US" sz="1100" dirty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_s1033"/>
              <p:cNvSpPr>
                <a:spLocks noChangeArrowheads="1"/>
              </p:cNvSpPr>
              <p:nvPr/>
            </p:nvSpPr>
            <p:spPr bwMode="auto">
              <a:xfrm>
                <a:off x="2160" y="2678"/>
                <a:ext cx="1440" cy="1388"/>
              </a:xfrm>
              <a:prstGeom prst="roundRect">
                <a:avLst>
                  <a:gd name="adj" fmla="val 16667"/>
                </a:avLst>
              </a:prstGeom>
              <a:solidFill>
                <a:srgbClr val="00ACA2"/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dirty="0" err="1" smtClean="0">
                    <a:ln w="18415" cmpd="sng">
                      <a:noFill/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Cementeros</a:t>
                </a:r>
                <a:endParaRPr lang="en-US" sz="14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  <a:p>
                <a:pPr algn="ctr"/>
                <a:r>
                  <a:rPr lang="en-US" sz="1400" dirty="0" smtClean="0">
                    <a:ln w="18415" cmpd="sng">
                      <a:noFill/>
                      <a:prstDash val="solid"/>
                    </a:ln>
                    <a:solidFill>
                      <a:srgbClr val="FFFF99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5,000 </a:t>
                </a:r>
                <a:r>
                  <a:rPr lang="en-US" sz="1100" dirty="0" smtClean="0">
                    <a:ln w="18415" cmpd="sng">
                      <a:noFill/>
                      <a:prstDash val="solid"/>
                    </a:ln>
                    <a:solidFill>
                      <a:srgbClr val="FFFF99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Mt CO</a:t>
                </a:r>
                <a:r>
                  <a:rPr lang="en-US" sz="1100" baseline="-25000" dirty="0" smtClean="0">
                    <a:ln w="18415" cmpd="sng">
                      <a:noFill/>
                      <a:prstDash val="solid"/>
                    </a:ln>
                    <a:solidFill>
                      <a:srgbClr val="FFFF99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2</a:t>
                </a:r>
                <a:r>
                  <a:rPr lang="en-US" sz="1100" dirty="0" smtClean="0">
                    <a:ln w="18415" cmpd="sng">
                      <a:noFill/>
                      <a:prstDash val="solid"/>
                    </a:ln>
                    <a:solidFill>
                      <a:srgbClr val="FFFF99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e/yr</a:t>
                </a:r>
                <a:endParaRPr lang="en-US" sz="1100" dirty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  <a:p>
                <a:pPr algn="ctr" eaLnBrk="1" hangingPunct="1"/>
                <a:endParaRPr lang="en-US" sz="1400" dirty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_s1034"/>
              <p:cNvSpPr>
                <a:spLocks noChangeArrowheads="1"/>
              </p:cNvSpPr>
              <p:nvPr/>
            </p:nvSpPr>
            <p:spPr bwMode="auto">
              <a:xfrm>
                <a:off x="3840" y="2678"/>
                <a:ext cx="1440" cy="1388"/>
              </a:xfrm>
              <a:prstGeom prst="roundRect">
                <a:avLst>
                  <a:gd name="adj" fmla="val 16667"/>
                </a:avLst>
              </a:prstGeom>
              <a:solidFill>
                <a:srgbClr val="00ACA2"/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sz="1400" dirty="0" smtClean="0">
                    <a:ln w="18415" cmpd="sng">
                      <a:noFill/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National Cement Co.</a:t>
                </a:r>
              </a:p>
              <a:p>
                <a:pPr lvl="0" algn="ctr"/>
                <a:r>
                  <a:rPr lang="en-US" sz="1400" dirty="0" smtClean="0">
                    <a:ln w="18415" cmpd="sng">
                      <a:noFill/>
                      <a:prstDash val="solid"/>
                    </a:ln>
                    <a:solidFill>
                      <a:srgbClr val="FFFF99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1,000 </a:t>
                </a:r>
                <a:r>
                  <a:rPr lang="en-US" sz="1100" dirty="0" smtClean="0">
                    <a:ln w="18415" cmpd="sng">
                      <a:noFill/>
                      <a:prstDash val="solid"/>
                    </a:ln>
                    <a:solidFill>
                      <a:srgbClr val="FFFF99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Mt CO</a:t>
                </a:r>
                <a:r>
                  <a:rPr lang="en-US" sz="1100" baseline="-25000" dirty="0" smtClean="0">
                    <a:ln w="18415" cmpd="sng">
                      <a:noFill/>
                      <a:prstDash val="solid"/>
                    </a:ln>
                    <a:solidFill>
                      <a:srgbClr val="FFFF99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2</a:t>
                </a:r>
                <a:r>
                  <a:rPr lang="en-US" sz="1100" dirty="0" smtClean="0">
                    <a:ln w="18415" cmpd="sng">
                      <a:noFill/>
                      <a:prstDash val="solid"/>
                    </a:ln>
                    <a:solidFill>
                      <a:srgbClr val="FFFF99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e/yr</a:t>
                </a:r>
                <a:endParaRPr lang="en-US" sz="1100" dirty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254125" y="4793335"/>
              <a:ext cx="1166813" cy="1236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342063" y="4836304"/>
              <a:ext cx="1173727" cy="1193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_s1033"/>
            <p:cNvSpPr>
              <a:spLocks noChangeArrowheads="1"/>
            </p:cNvSpPr>
            <p:nvPr/>
          </p:nvSpPr>
          <p:spPr bwMode="auto">
            <a:xfrm>
              <a:off x="3429000" y="4836304"/>
              <a:ext cx="1905000" cy="1259695"/>
            </a:xfrm>
            <a:prstGeom prst="roundRect">
              <a:avLst>
                <a:gd name="adj" fmla="val 16667"/>
              </a:avLst>
            </a:prstGeom>
            <a:solidFill>
              <a:srgbClr val="73C167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pt-BR" sz="12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50% of Cementeros is owned by another organization</a:t>
              </a:r>
            </a:p>
            <a:p>
              <a:pPr algn="ctr" eaLnBrk="1" hangingPunct="1"/>
              <a:r>
                <a:rPr lang="pt-BR" sz="12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that controls all of Cementeros’ operations?</a:t>
              </a:r>
            </a:p>
            <a:p>
              <a:pPr algn="ctr" eaLnBrk="1" hangingPunct="1"/>
              <a:r>
                <a:rPr lang="pt-BR" sz="120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ahoma" pitchFamily="34" charset="0"/>
                  <a:cs typeface="Tahoma" pitchFamily="34" charset="0"/>
                </a:rPr>
                <a:t>(Global Cement, Inc. has financial control over Cementeros)</a:t>
              </a:r>
              <a:endPara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9" name="_s1033"/>
          <p:cNvSpPr>
            <a:spLocks noChangeArrowheads="1"/>
          </p:cNvSpPr>
          <p:nvPr/>
        </p:nvSpPr>
        <p:spPr bwMode="auto">
          <a:xfrm>
            <a:off x="838200" y="5105400"/>
            <a:ext cx="1925053" cy="1045924"/>
          </a:xfrm>
          <a:prstGeom prst="roundRect">
            <a:avLst>
              <a:gd name="adj" fmla="val 16667"/>
            </a:avLst>
          </a:prstGeom>
          <a:solidFill>
            <a:srgbClr val="73C167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BR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Global Cement has</a:t>
            </a:r>
          </a:p>
          <a:p>
            <a:pPr algn="ctr" eaLnBrk="1" hangingPunct="1"/>
            <a:r>
              <a:rPr lang="pt-BR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100% equity share,</a:t>
            </a:r>
          </a:p>
          <a:p>
            <a:pPr algn="ctr" eaLnBrk="1" hangingPunct="1"/>
            <a:r>
              <a:rPr lang="pt-BR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financial control and</a:t>
            </a:r>
          </a:p>
          <a:p>
            <a:pPr algn="ctr" eaLnBrk="1" hangingPunct="1"/>
            <a:r>
              <a:rPr lang="pt-BR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operational control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_s1033"/>
          <p:cNvSpPr>
            <a:spLocks noChangeArrowheads="1"/>
          </p:cNvSpPr>
          <p:nvPr/>
        </p:nvSpPr>
        <p:spPr bwMode="auto">
          <a:xfrm>
            <a:off x="5943600" y="5105400"/>
            <a:ext cx="1925053" cy="1045924"/>
          </a:xfrm>
          <a:prstGeom prst="roundRect">
            <a:avLst>
              <a:gd name="adj" fmla="val 16667"/>
            </a:avLst>
          </a:prstGeom>
          <a:solidFill>
            <a:srgbClr val="73C167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BR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Global Cement has</a:t>
            </a:r>
          </a:p>
          <a:p>
            <a:pPr algn="ctr" eaLnBrk="1" hangingPunct="1"/>
            <a:r>
              <a:rPr lang="pt-BR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100% equity share,</a:t>
            </a:r>
          </a:p>
          <a:p>
            <a:pPr algn="ctr" eaLnBrk="1" hangingPunct="1"/>
            <a:r>
              <a:rPr lang="pt-BR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financial control and</a:t>
            </a:r>
          </a:p>
          <a:p>
            <a:pPr algn="ctr" eaLnBrk="1" hangingPunct="1"/>
            <a:r>
              <a:rPr lang="pt-BR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operational control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Consult the Corporate Standard to account for emissions from</a:t>
            </a:r>
          </a:p>
          <a:p>
            <a:pPr lvl="1"/>
            <a:endParaRPr lang="en-US" dirty="0" smtClean="0"/>
          </a:p>
          <a:p>
            <a:pPr marL="285750" lvl="1">
              <a:buFont typeface="Arial" pitchFamily="34" charset="0"/>
              <a:buChar char="•"/>
            </a:pPr>
            <a:r>
              <a:rPr lang="en-US" dirty="0" smtClean="0"/>
              <a:t>Leased assets</a:t>
            </a:r>
          </a:p>
          <a:p>
            <a:pPr marL="285750" lvl="1">
              <a:buFont typeface="Arial" pitchFamily="34" charset="0"/>
              <a:buChar char="•"/>
            </a:pPr>
            <a:endParaRPr lang="en-US" dirty="0" smtClean="0"/>
          </a:p>
          <a:p>
            <a:pPr marL="285750" lvl="1">
              <a:buFont typeface="Arial" pitchFamily="34" charset="0"/>
              <a:buChar char="•"/>
            </a:pPr>
            <a:r>
              <a:rPr lang="en-US" dirty="0" smtClean="0"/>
              <a:t>More complex operating structures: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Group companies/subsidiaries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Associated/affiliated companies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Non-incorporated joint ventures / partnerships / operations w/ joint financial control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Fixed asset investments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Franchises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Accounting Categories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208431" y="2367597"/>
            <a:ext cx="8318881" cy="410940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Apply selected approach across entire company</a:t>
            </a:r>
          </a:p>
          <a:p>
            <a:endParaRPr lang="en-US" sz="2000" dirty="0" smtClean="0"/>
          </a:p>
          <a:p>
            <a:r>
              <a:rPr lang="en-US" sz="2000" dirty="0" smtClean="0"/>
              <a:t>Joint owners should coordinate consolidation approach</a:t>
            </a:r>
          </a:p>
          <a:p>
            <a:pPr lvl="1"/>
            <a:r>
              <a:rPr lang="en-US" dirty="0" smtClean="0"/>
              <a:t>Using different consolidation approaches can lead to double- or under-counting emissions</a:t>
            </a:r>
          </a:p>
          <a:p>
            <a:endParaRPr lang="en-US" sz="2000" dirty="0" smtClean="0"/>
          </a:p>
          <a:p>
            <a:r>
              <a:rPr lang="en-US" sz="2000" dirty="0" smtClean="0"/>
              <a:t>Joint venture companies can draw up contracts to specify emissions ownership</a:t>
            </a:r>
          </a:p>
          <a:p>
            <a:endParaRPr lang="en-US" sz="2000" dirty="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Organizational boundaries and double-counting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208431" y="1605597"/>
            <a:ext cx="8318881" cy="4642803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What to consider when choosing consolidation approach:</a:t>
            </a:r>
          </a:p>
          <a:p>
            <a:endParaRPr lang="en-US" sz="2200" dirty="0" smtClean="0"/>
          </a:p>
          <a:p>
            <a:pPr lvl="1">
              <a:spcAft>
                <a:spcPts val="600"/>
              </a:spcAft>
            </a:pPr>
            <a:r>
              <a:rPr lang="en-US" sz="2200" dirty="0" smtClean="0"/>
              <a:t>Commercial reality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Influence over emissions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Program and regulatory requirements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Liability and risk management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Financial accounting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Management information and performance tracking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Administrative costs and data access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Completeness of reporting</a:t>
            </a:r>
          </a:p>
          <a:p>
            <a:endParaRPr lang="en-US" sz="2200" dirty="0" smtClean="0"/>
          </a:p>
          <a:p>
            <a:endParaRPr lang="en-US" sz="2200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Selecting a consolidation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208431" y="1757997"/>
            <a:ext cx="8318881" cy="4642803"/>
          </a:xfrm>
        </p:spPr>
        <p:txBody>
          <a:bodyPr>
            <a:noAutofit/>
          </a:bodyPr>
          <a:lstStyle/>
          <a:p>
            <a:r>
              <a:rPr lang="en-US" sz="2000" dirty="0" smtClean="0"/>
              <a:t>Organizational boundaries determine which parts of the company are included in the inventory, and at what percentage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Organizational boundaries can be based on equity share and/or control consolidation approach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Total emissions accounted can vary significantly depending on consolidation approach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Companies can use both approaches to get a more thorough assessment of their emissions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Further Reading</a:t>
            </a:r>
          </a:p>
        </p:txBody>
      </p:sp>
      <p:pic>
        <p:nvPicPr>
          <p:cNvPr id="25605" name="Picture 4" descr="Corporate Standard cover (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2767013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3870325" y="3008313"/>
            <a:ext cx="413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200400" y="1977747"/>
            <a:ext cx="53340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i="1" spc="-150" dirty="0">
                <a:solidFill>
                  <a:srgbClr val="58700A"/>
                </a:solidFill>
                <a:latin typeface="Tahoma" pitchFamily="34" charset="0"/>
                <a:cs typeface="Tahoma" pitchFamily="34" charset="0"/>
              </a:rPr>
              <a:t>The Greenhouse Gas Protocol: A Corporate Accounting &amp; Reporting </a:t>
            </a:r>
            <a:r>
              <a:rPr lang="en-US" i="1" spc="-150" dirty="0" smtClean="0">
                <a:solidFill>
                  <a:srgbClr val="58700A"/>
                </a:solidFill>
                <a:latin typeface="Tahoma" pitchFamily="34" charset="0"/>
                <a:cs typeface="Tahoma" pitchFamily="34" charset="0"/>
              </a:rPr>
              <a:t>Standard</a:t>
            </a:r>
          </a:p>
          <a:p>
            <a:pPr lvl="1"/>
            <a:r>
              <a:rPr lang="en-US" sz="1400" dirty="0" smtClean="0">
                <a:latin typeface="Tahoma" pitchFamily="34" charset="0"/>
                <a:cs typeface="Tahoma" pitchFamily="34" charset="0"/>
              </a:rPr>
              <a:t>Chapter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3: Setting Organizational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Boundaries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2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2"/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i="1" spc="-150" dirty="0">
                <a:solidFill>
                  <a:srgbClr val="58700A"/>
                </a:solidFill>
                <a:latin typeface="Tahoma" pitchFamily="34" charset="0"/>
                <a:cs typeface="Tahoma" pitchFamily="34" charset="0"/>
              </a:rPr>
              <a:t>Hot Climate, Cool Commerce: A Service Sector Guide to Greenhouse Gas </a:t>
            </a:r>
            <a:r>
              <a:rPr lang="en-US" i="1" spc="-150" dirty="0" smtClean="0">
                <a:solidFill>
                  <a:srgbClr val="58700A"/>
                </a:solidFill>
                <a:latin typeface="Tahoma" pitchFamily="34" charset="0"/>
                <a:cs typeface="Tahoma" pitchFamily="34" charset="0"/>
              </a:rPr>
              <a:t>Management</a:t>
            </a:r>
          </a:p>
          <a:p>
            <a:pPr lvl="1"/>
            <a:r>
              <a:rPr lang="en-US" sz="1400" dirty="0" smtClean="0">
                <a:latin typeface="Tahoma" pitchFamily="34" charset="0"/>
                <a:cs typeface="Tahoma" pitchFamily="34" charset="0"/>
              </a:rPr>
              <a:t>Part I, Step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2: Establishing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Boundaries</a:t>
            </a:r>
            <a:endParaRPr lang="en-US" i="1" dirty="0" smtClean="0">
              <a:latin typeface="Tahoma" pitchFamily="34" charset="0"/>
              <a:cs typeface="Tahoma" pitchFamily="34" charset="0"/>
            </a:endParaRPr>
          </a:p>
          <a:p>
            <a:pPr lvl="2"/>
            <a:endParaRPr lang="en-US" i="1" dirty="0" smtClean="0">
              <a:latin typeface="Tahoma" pitchFamily="34" charset="0"/>
              <a:cs typeface="Tahoma" pitchFamily="34" charset="0"/>
            </a:endParaRPr>
          </a:p>
          <a:p>
            <a:pPr lvl="2"/>
            <a:endParaRPr lang="en-US" i="1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i="1" spc="-150" dirty="0">
                <a:solidFill>
                  <a:srgbClr val="58700A"/>
                </a:solidFill>
                <a:latin typeface="Tahoma" pitchFamily="34" charset="0"/>
                <a:cs typeface="Tahoma" pitchFamily="34" charset="0"/>
              </a:rPr>
              <a:t>ISO </a:t>
            </a:r>
            <a:r>
              <a:rPr lang="en-US" i="1" spc="-150" dirty="0" smtClean="0">
                <a:solidFill>
                  <a:srgbClr val="58700A"/>
                </a:solidFill>
                <a:latin typeface="Tahoma" pitchFamily="34" charset="0"/>
                <a:cs typeface="Tahoma" pitchFamily="34" charset="0"/>
              </a:rPr>
              <a:t>14064-1</a:t>
            </a:r>
          </a:p>
          <a:p>
            <a:pPr lvl="1"/>
            <a:r>
              <a:rPr lang="en-US" sz="1400" dirty="0" smtClean="0">
                <a:latin typeface="Tahoma" pitchFamily="34" charset="0"/>
                <a:cs typeface="Tahoma" pitchFamily="34" charset="0"/>
              </a:rPr>
              <a:t>Section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4.1: Organizational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Boundaries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381000" y="5662580"/>
            <a:ext cx="8458561" cy="585820"/>
          </a:xfrm>
        </p:spPr>
        <p:txBody>
          <a:bodyPr/>
          <a:lstStyle/>
          <a:p>
            <a:r>
              <a:rPr lang="pt-BR" spc="300" dirty="0" smtClean="0">
                <a:solidFill>
                  <a:srgbClr val="6A6B6D"/>
                </a:solidFill>
                <a:latin typeface="Helvetica Neue Light"/>
              </a:rPr>
              <a:t>Lesson 3</a:t>
            </a:r>
          </a:p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0314" y="5010500"/>
            <a:ext cx="8458560" cy="704500"/>
          </a:xfrm>
        </p:spPr>
        <p:txBody>
          <a:bodyPr/>
          <a:lstStyle/>
          <a:p>
            <a:r>
              <a:rPr lang="en-US" dirty="0" smtClean="0"/>
              <a:t>Organizational Boundaries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981200"/>
            <a:ext cx="3657600" cy="290308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208431" y="1940560"/>
            <a:ext cx="8318881" cy="400304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In this lesson, you will learn: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How to determine which of your company’s operations to include in your inventory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Two approaches to determine a company’s organizational boundaries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Why an entity might choose one approach over another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6516" y="1071880"/>
            <a:ext cx="8458562" cy="528320"/>
          </a:xfrm>
        </p:spPr>
        <p:txBody>
          <a:bodyPr/>
          <a:lstStyle/>
          <a:p>
            <a:pPr eaLnBrk="1" hangingPunct="1"/>
            <a:r>
              <a:rPr lang="en-US" dirty="0" smtClean="0"/>
              <a:t>Learning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208431" y="1371600"/>
            <a:ext cx="8318881" cy="464280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u="sng" dirty="0" smtClean="0"/>
              <a:t>Boundaries</a:t>
            </a:r>
            <a:r>
              <a:rPr lang="en-US" dirty="0" smtClean="0"/>
              <a:t>: Imaginary lines encompassing the emissions to include in a company’s GHG inventory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 dirty="0" smtClean="0"/>
              <a:t>Organizational boundaries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Determine which company operations to include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u="sng" dirty="0" smtClean="0"/>
              <a:t>Operational boundaries</a:t>
            </a:r>
          </a:p>
          <a:p>
            <a:pPr lvl="2"/>
            <a:r>
              <a:rPr lang="en-US" dirty="0" smtClean="0"/>
              <a:t>Determine which emissions sources to include</a:t>
            </a:r>
          </a:p>
          <a:p>
            <a:pPr lvl="2"/>
            <a:r>
              <a:rPr lang="en-US" dirty="0" smtClean="0"/>
              <a:t>Determine how to categorize emissions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“Boundaries” in a GHG inventory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4419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GHGs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0" y="443424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GHGs</a:t>
            </a:r>
            <a:endParaRPr lang="en-US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6600" y="4419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GHGs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0" y="41910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Scope 3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0400" y="421880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Scope 1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9400" y="44312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GHGs</a:t>
            </a:r>
            <a:endParaRPr lang="en-US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9400" y="4218801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Scope 1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3340" y="4953000"/>
            <a:ext cx="957660" cy="93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724400"/>
            <a:ext cx="698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372631"/>
            <a:ext cx="946514" cy="49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953000"/>
            <a:ext cx="990600" cy="104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ounded Rectangle 30"/>
          <p:cNvSpPr/>
          <p:nvPr/>
        </p:nvSpPr>
        <p:spPr>
          <a:xfrm>
            <a:off x="2438400" y="4114800"/>
            <a:ext cx="5867400" cy="1828800"/>
          </a:xfrm>
          <a:prstGeom prst="roundRect">
            <a:avLst/>
          </a:prstGeom>
          <a:noFill/>
          <a:ln w="76200">
            <a:solidFill>
              <a:srgbClr val="00AC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029200" y="41910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Scope 1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208431" y="1940560"/>
            <a:ext cx="8318881" cy="4003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/>
              <a:t>Why are organizational boundaries important?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Complex business structures</a:t>
            </a:r>
          </a:p>
          <a:p>
            <a:pPr lvl="1"/>
            <a:r>
              <a:rPr lang="en-US" sz="2000" dirty="0" smtClean="0"/>
              <a:t>Subsidiaries</a:t>
            </a:r>
          </a:p>
          <a:p>
            <a:pPr lvl="1"/>
            <a:r>
              <a:rPr lang="en-US" sz="2000" dirty="0" smtClean="0"/>
              <a:t>Joint ventures</a:t>
            </a:r>
          </a:p>
          <a:p>
            <a:pPr lvl="1"/>
            <a:r>
              <a:rPr lang="en-US" sz="2000" dirty="0" smtClean="0"/>
              <a:t>Franchises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To measure emissions consistently throughout company</a:t>
            </a:r>
          </a:p>
          <a:p>
            <a:endParaRPr lang="en-US" sz="2000" dirty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6516" y="1071880"/>
            <a:ext cx="8458562" cy="528320"/>
          </a:xfrm>
        </p:spPr>
        <p:txBody>
          <a:bodyPr/>
          <a:lstStyle/>
          <a:p>
            <a:r>
              <a:rPr lang="en-US" dirty="0" smtClean="0"/>
              <a:t>Organizational Boundaries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9412" y="990600"/>
            <a:ext cx="81549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latin typeface="Tahoma" pitchFamily="34" charset="0"/>
                <a:cs typeface="Tahoma" pitchFamily="34" charset="0"/>
              </a:rPr>
              <a:t>Example: What are Global Cement’s emissions?</a:t>
            </a:r>
            <a:endParaRPr lang="pt-BR" sz="22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2" name="Organization Chart 4"/>
          <p:cNvGrpSpPr>
            <a:grpSpLocks noChangeAspect="1"/>
          </p:cNvGrpSpPr>
          <p:nvPr/>
        </p:nvGrpSpPr>
        <p:grpSpPr bwMode="auto">
          <a:xfrm>
            <a:off x="762000" y="3124142"/>
            <a:ext cx="7239000" cy="2971887"/>
            <a:chOff x="480" y="1741"/>
            <a:chExt cx="4800" cy="2325"/>
          </a:xfrm>
        </p:grpSpPr>
        <p:cxnSp>
          <p:nvCxnSpPr>
            <p:cNvPr id="23" name="_s1028"/>
            <p:cNvCxnSpPr>
              <a:cxnSpLocks noChangeShapeType="1"/>
              <a:stCxn id="29" idx="0"/>
              <a:endCxn id="26" idx="2"/>
            </p:cNvCxnSpPr>
            <p:nvPr/>
          </p:nvCxnSpPr>
          <p:spPr bwMode="auto">
            <a:xfrm rot="16200000" flipV="1">
              <a:off x="3458" y="1576"/>
              <a:ext cx="525" cy="168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4" name="_s1029"/>
            <p:cNvCxnSpPr>
              <a:cxnSpLocks noChangeShapeType="1"/>
              <a:stCxn id="28" idx="0"/>
              <a:endCxn id="26" idx="2"/>
            </p:cNvCxnSpPr>
            <p:nvPr/>
          </p:nvCxnSpPr>
          <p:spPr bwMode="auto">
            <a:xfrm rot="5400000" flipH="1" flipV="1">
              <a:off x="2618" y="2416"/>
              <a:ext cx="525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_s1030"/>
            <p:cNvCxnSpPr>
              <a:cxnSpLocks noChangeShapeType="1"/>
              <a:stCxn id="27" idx="0"/>
              <a:endCxn id="26" idx="2"/>
            </p:cNvCxnSpPr>
            <p:nvPr/>
          </p:nvCxnSpPr>
          <p:spPr bwMode="auto">
            <a:xfrm rot="5400000" flipH="1" flipV="1">
              <a:off x="1778" y="1576"/>
              <a:ext cx="525" cy="168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6" name="_s1031"/>
            <p:cNvSpPr>
              <a:spLocks noChangeArrowheads="1"/>
            </p:cNvSpPr>
            <p:nvPr/>
          </p:nvSpPr>
          <p:spPr bwMode="auto">
            <a:xfrm>
              <a:off x="1920" y="1741"/>
              <a:ext cx="1920" cy="412"/>
            </a:xfrm>
            <a:prstGeom prst="roundRect">
              <a:avLst>
                <a:gd name="adj" fmla="val 16667"/>
              </a:avLst>
            </a:prstGeom>
            <a:solidFill>
              <a:srgbClr val="00ACA2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Global Cement, Inc.</a:t>
              </a:r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</p:txBody>
        </p:sp>
        <p:sp>
          <p:nvSpPr>
            <p:cNvPr id="27" name="_s1032"/>
            <p:cNvSpPr>
              <a:spLocks noChangeArrowheads="1"/>
            </p:cNvSpPr>
            <p:nvPr/>
          </p:nvSpPr>
          <p:spPr bwMode="auto">
            <a:xfrm>
              <a:off x="480" y="2678"/>
              <a:ext cx="1440" cy="1388"/>
            </a:xfrm>
            <a:prstGeom prst="roundRect">
              <a:avLst>
                <a:gd name="adj" fmla="val 16667"/>
              </a:avLst>
            </a:prstGeom>
            <a:solidFill>
              <a:srgbClr val="00ACA2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normalizeH="0" baseline="0" dirty="0" err="1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PhilCemen</a:t>
              </a:r>
              <a:endParaRPr kumimoji="0" lang="en-US" sz="1400" i="0" u="none" strike="noStrike" normalizeH="0" baseline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400" i="0" u="none" strike="noStrike" normalizeH="0" baseline="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10,000 </a:t>
              </a:r>
              <a:r>
                <a:rPr kumimoji="0" lang="en-US" sz="1100" i="0" u="none" strike="noStrike" normalizeH="0" baseline="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Mt CO</a:t>
              </a:r>
              <a:r>
                <a:rPr kumimoji="0" lang="en-US" sz="1100" i="0" u="none" strike="noStrike" normalizeH="0" baseline="-250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2</a:t>
              </a:r>
              <a:r>
                <a:rPr lang="en-US" sz="11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e/yr</a:t>
              </a:r>
              <a:endParaRPr kumimoji="0" lang="en-US" sz="1100" i="0" u="none" strike="noStrike" normalizeH="0" baseline="0" dirty="0" smtClean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endParaRPr>
            </a:p>
          </p:txBody>
        </p:sp>
        <p:sp>
          <p:nvSpPr>
            <p:cNvPr id="28" name="_s1033"/>
            <p:cNvSpPr>
              <a:spLocks noChangeArrowheads="1"/>
            </p:cNvSpPr>
            <p:nvPr/>
          </p:nvSpPr>
          <p:spPr bwMode="auto">
            <a:xfrm>
              <a:off x="2160" y="2678"/>
              <a:ext cx="1440" cy="1388"/>
            </a:xfrm>
            <a:prstGeom prst="roundRect">
              <a:avLst>
                <a:gd name="adj" fmla="val 16667"/>
              </a:avLst>
            </a:prstGeom>
            <a:solidFill>
              <a:srgbClr val="00ACA2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 dirty="0" err="1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Cementeros</a:t>
              </a:r>
              <a:endParaRPr lang="en-US" sz="1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  <a:p>
              <a:pPr algn="ctr"/>
              <a:r>
                <a:rPr lang="en-US" sz="14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5,000 </a:t>
              </a:r>
              <a:r>
                <a:rPr lang="en-US" sz="1100" dirty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Mt </a:t>
              </a:r>
              <a:r>
                <a:rPr lang="en-US" sz="11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CO</a:t>
              </a:r>
              <a:r>
                <a:rPr lang="en-US" sz="1100" baseline="-250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2</a:t>
              </a:r>
              <a:r>
                <a:rPr lang="en-US" sz="11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e/yr</a:t>
              </a:r>
              <a:endParaRPr lang="en-US" sz="1400" dirty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</p:txBody>
        </p:sp>
        <p:sp>
          <p:nvSpPr>
            <p:cNvPr id="29" name="_s1034"/>
            <p:cNvSpPr>
              <a:spLocks noChangeArrowheads="1"/>
            </p:cNvSpPr>
            <p:nvPr/>
          </p:nvSpPr>
          <p:spPr bwMode="auto">
            <a:xfrm>
              <a:off x="3840" y="2678"/>
              <a:ext cx="1440" cy="1388"/>
            </a:xfrm>
            <a:prstGeom prst="roundRect">
              <a:avLst>
                <a:gd name="adj" fmla="val 16667"/>
              </a:avLst>
            </a:prstGeom>
            <a:solidFill>
              <a:srgbClr val="00ACA2"/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National Cement Co.</a:t>
              </a:r>
              <a:endParaRPr lang="en-US" sz="14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  <a:p>
              <a:pPr lvl="0" algn="ctr"/>
              <a:r>
                <a:rPr lang="en-US" sz="14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1,000 </a:t>
              </a:r>
              <a:r>
                <a:rPr lang="en-US" sz="11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Mt </a:t>
              </a:r>
              <a:r>
                <a:rPr lang="en-US" sz="11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CO</a:t>
              </a:r>
              <a:r>
                <a:rPr lang="en-US" sz="1100" baseline="-250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2</a:t>
              </a:r>
              <a:r>
                <a:rPr lang="en-US" sz="11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e/yr</a:t>
              </a:r>
              <a:endParaRPr lang="en-US" sz="1100" dirty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</p:txBody>
        </p:sp>
      </p:grp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1242" y="4937900"/>
            <a:ext cx="920958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77000" y="4937760"/>
            <a:ext cx="920959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840" y="4937760"/>
            <a:ext cx="920960" cy="100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36"/>
          <p:cNvSpPr>
            <a:spLocks noGrp="1"/>
          </p:cNvSpPr>
          <p:nvPr>
            <p:ph idx="1"/>
          </p:nvPr>
        </p:nvSpPr>
        <p:spPr>
          <a:xfrm>
            <a:off x="208431" y="1371600"/>
            <a:ext cx="8318881" cy="464280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What are Global Cement ‘s emissions?</a:t>
            </a:r>
            <a:endParaRPr lang="en-US" dirty="0"/>
          </a:p>
        </p:txBody>
      </p:sp>
      <p:sp>
        <p:nvSpPr>
          <p:cNvPr id="36" name="Title 35"/>
          <p:cNvSpPr>
            <a:spLocks noGrp="1"/>
          </p:cNvSpPr>
          <p:nvPr>
            <p:ph type="ctrTitle"/>
          </p:nvPr>
        </p:nvSpPr>
        <p:spPr>
          <a:xfrm>
            <a:off x="256516" y="873760"/>
            <a:ext cx="8458562" cy="528320"/>
          </a:xfrm>
        </p:spPr>
        <p:txBody>
          <a:bodyPr/>
          <a:lstStyle/>
          <a:p>
            <a:r>
              <a:rPr lang="en-US" dirty="0" smtClean="0"/>
              <a:t>Example:  But what if…?</a:t>
            </a:r>
            <a:endParaRPr lang="en-US" dirty="0"/>
          </a:p>
        </p:txBody>
      </p:sp>
      <p:grpSp>
        <p:nvGrpSpPr>
          <p:cNvPr id="22" name="Organization Chart 4"/>
          <p:cNvGrpSpPr>
            <a:grpSpLocks noChangeAspect="1"/>
          </p:cNvGrpSpPr>
          <p:nvPr/>
        </p:nvGrpSpPr>
        <p:grpSpPr bwMode="auto">
          <a:xfrm>
            <a:off x="762000" y="3124141"/>
            <a:ext cx="7239000" cy="2973164"/>
            <a:chOff x="480" y="1741"/>
            <a:chExt cx="4800" cy="2326"/>
          </a:xfrm>
          <a:solidFill>
            <a:srgbClr val="00ACA2"/>
          </a:solidFill>
        </p:grpSpPr>
        <p:cxnSp>
          <p:nvCxnSpPr>
            <p:cNvPr id="23" name="_s1028"/>
            <p:cNvCxnSpPr>
              <a:cxnSpLocks noChangeShapeType="1"/>
              <a:stCxn id="30" idx="0"/>
              <a:endCxn id="27" idx="2"/>
            </p:cNvCxnSpPr>
            <p:nvPr/>
          </p:nvCxnSpPr>
          <p:spPr bwMode="auto">
            <a:xfrm rot="16200000" flipV="1">
              <a:off x="3458" y="1576"/>
              <a:ext cx="525" cy="1680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4" name="_s1029"/>
            <p:cNvCxnSpPr>
              <a:cxnSpLocks noChangeShapeType="1"/>
              <a:stCxn id="29" idx="0"/>
              <a:endCxn id="27" idx="2"/>
            </p:cNvCxnSpPr>
            <p:nvPr/>
          </p:nvCxnSpPr>
          <p:spPr bwMode="auto">
            <a:xfrm flipV="1">
              <a:off x="2880" y="2153"/>
              <a:ext cx="0" cy="526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_s1030"/>
            <p:cNvCxnSpPr>
              <a:cxnSpLocks noChangeShapeType="1"/>
              <a:stCxn id="28" idx="0"/>
              <a:endCxn id="27" idx="2"/>
            </p:cNvCxnSpPr>
            <p:nvPr/>
          </p:nvCxnSpPr>
          <p:spPr bwMode="auto">
            <a:xfrm rot="5400000" flipH="1" flipV="1">
              <a:off x="1778" y="1576"/>
              <a:ext cx="525" cy="1680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7" name="_s1031"/>
            <p:cNvSpPr>
              <a:spLocks noChangeArrowheads="1"/>
            </p:cNvSpPr>
            <p:nvPr/>
          </p:nvSpPr>
          <p:spPr bwMode="auto">
            <a:xfrm>
              <a:off x="1920" y="1741"/>
              <a:ext cx="1920" cy="412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Global Cement, Inc.</a:t>
              </a:r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</p:txBody>
        </p:sp>
        <p:sp>
          <p:nvSpPr>
            <p:cNvPr id="28" name="_s1032"/>
            <p:cNvSpPr>
              <a:spLocks noChangeArrowheads="1"/>
            </p:cNvSpPr>
            <p:nvPr/>
          </p:nvSpPr>
          <p:spPr bwMode="auto">
            <a:xfrm>
              <a:off x="480" y="2678"/>
              <a:ext cx="1440" cy="1388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400" i="0" u="none" strike="noStrike" normalizeH="0" baseline="0" dirty="0" err="1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PhilCemen</a:t>
              </a:r>
              <a:endParaRPr kumimoji="0" lang="en-US" sz="1400" i="0" u="none" strike="noStrike" normalizeH="0" baseline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400" i="0" u="none" strike="noStrike" normalizeH="0" baseline="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10,000 </a:t>
              </a:r>
              <a:r>
                <a:rPr kumimoji="0" lang="en-US" sz="1100" i="0" u="none" strike="noStrike" normalizeH="0" baseline="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Mt CO</a:t>
              </a:r>
              <a:r>
                <a:rPr kumimoji="0" lang="en-US" sz="1100" i="0" u="none" strike="noStrike" normalizeH="0" baseline="-250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2</a:t>
              </a:r>
              <a:r>
                <a:rPr lang="en-US" sz="11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e/yr</a:t>
              </a:r>
              <a:endParaRPr kumimoji="0" lang="en-US" sz="1100" i="0" u="none" strike="noStrike" normalizeH="0" baseline="0" dirty="0" smtClean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endParaRPr>
            </a:p>
          </p:txBody>
        </p:sp>
        <p:sp>
          <p:nvSpPr>
            <p:cNvPr id="29" name="_s1033"/>
            <p:cNvSpPr>
              <a:spLocks noChangeArrowheads="1"/>
            </p:cNvSpPr>
            <p:nvPr/>
          </p:nvSpPr>
          <p:spPr bwMode="auto">
            <a:xfrm>
              <a:off x="2160" y="2679"/>
              <a:ext cx="1440" cy="1388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err="1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Cementeros</a:t>
              </a:r>
              <a:endParaRPr lang="en-US" sz="1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  <a:p>
              <a:pPr algn="ctr"/>
              <a:r>
                <a:rPr lang="en-US" sz="14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5,000 </a:t>
              </a:r>
              <a:r>
                <a:rPr lang="en-US" sz="11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Mt </a:t>
              </a:r>
              <a:r>
                <a:rPr lang="en-US" sz="11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CO</a:t>
              </a:r>
              <a:r>
                <a:rPr lang="en-US" sz="1100" baseline="-250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2</a:t>
              </a:r>
              <a:r>
                <a:rPr lang="en-US" sz="11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e/yr</a:t>
              </a:r>
              <a:endParaRPr lang="en-US" sz="1100" dirty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endParaRPr>
            </a:p>
          </p:txBody>
        </p:sp>
        <p:sp>
          <p:nvSpPr>
            <p:cNvPr id="30" name="_s1034"/>
            <p:cNvSpPr>
              <a:spLocks noChangeArrowheads="1"/>
            </p:cNvSpPr>
            <p:nvPr/>
          </p:nvSpPr>
          <p:spPr bwMode="auto">
            <a:xfrm>
              <a:off x="3840" y="2678"/>
              <a:ext cx="1440" cy="1388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4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National Cement Co.</a:t>
              </a:r>
            </a:p>
            <a:p>
              <a:pPr lvl="0" algn="ctr"/>
              <a:r>
                <a:rPr lang="en-US" sz="14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1,000 </a:t>
              </a:r>
              <a:r>
                <a:rPr lang="en-US" sz="11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Mt </a:t>
              </a:r>
              <a:r>
                <a:rPr lang="en-US" sz="11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CO</a:t>
              </a:r>
              <a:r>
                <a:rPr lang="en-US" sz="1100" baseline="-250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2</a:t>
              </a:r>
              <a:r>
                <a:rPr lang="en-US" sz="11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e/yr</a:t>
              </a:r>
              <a:endParaRPr lang="en-US" sz="1100" dirty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</p:txBody>
        </p:sp>
      </p:grp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457200" y="1942494"/>
            <a:ext cx="2058988" cy="1562706"/>
          </a:xfrm>
          <a:prstGeom prst="rect">
            <a:avLst/>
          </a:prstGeom>
          <a:solidFill>
            <a:srgbClr val="73C167"/>
          </a:solidFill>
          <a:ln w="9525">
            <a:noFill/>
            <a:round/>
            <a:headEnd/>
            <a:tailEnd/>
          </a:ln>
          <a:effectLst>
            <a:outerShdw blurRad="152400" dist="50800" dir="5400000" sx="101000" sy="101000" algn="ctr">
              <a:srgbClr val="000000"/>
            </a:outerShdw>
          </a:effectLst>
          <a:scene3d>
            <a:camera prst="orthographicFront">
              <a:rot lat="0" lon="0" rev="60000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16,000 </a:t>
            </a:r>
            <a:r>
              <a:rPr lang="en-US" sz="1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Mt 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CO</a:t>
            </a:r>
            <a:r>
              <a:rPr lang="en-US" sz="1200" baseline="-25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2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e/yr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?</a:t>
            </a:r>
            <a:endParaRPr lang="en-US" sz="160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elvetica Neue Light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13,500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 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Mt CO</a:t>
            </a:r>
            <a:r>
              <a:rPr lang="en-US" sz="1200" baseline="-25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2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e/yr 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?</a:t>
            </a:r>
            <a:endParaRPr lang="en-US" sz="160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elvetica Neue Light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11,000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 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Mt CO</a:t>
            </a:r>
            <a:r>
              <a:rPr lang="en-US" sz="1200" baseline="-25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2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e/yr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?</a:t>
            </a:r>
            <a:endParaRPr lang="en-US" sz="20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elvetica Neue Light"/>
              <a:cs typeface="Arial" pitchFamily="34" charset="0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3416" y="4925568"/>
            <a:ext cx="938784" cy="101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77000" y="4925568"/>
            <a:ext cx="938784" cy="101803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_s1033"/>
          <p:cNvSpPr>
            <a:spLocks noChangeArrowheads="1"/>
          </p:cNvSpPr>
          <p:nvPr/>
        </p:nvSpPr>
        <p:spPr bwMode="auto">
          <a:xfrm>
            <a:off x="3429000" y="5053108"/>
            <a:ext cx="1905000" cy="928591"/>
          </a:xfrm>
          <a:prstGeom prst="roundRect">
            <a:avLst>
              <a:gd name="adj" fmla="val 16667"/>
            </a:avLst>
          </a:prstGeom>
          <a:solidFill>
            <a:srgbClr val="73C167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BR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50% of Cementeros is owned by another organization?</a:t>
            </a:r>
            <a:endParaRPr 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08431" y="1371600"/>
            <a:ext cx="8318881" cy="464280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What are Global Cement’s emissions?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Example: And what if…?</a:t>
            </a:r>
            <a:endParaRPr lang="en-US" dirty="0"/>
          </a:p>
        </p:txBody>
      </p:sp>
      <p:grpSp>
        <p:nvGrpSpPr>
          <p:cNvPr id="27" name="Organization Chart 4"/>
          <p:cNvGrpSpPr>
            <a:grpSpLocks noChangeAspect="1"/>
          </p:cNvGrpSpPr>
          <p:nvPr/>
        </p:nvGrpSpPr>
        <p:grpSpPr bwMode="auto">
          <a:xfrm>
            <a:off x="762000" y="3124142"/>
            <a:ext cx="7239000" cy="2971887"/>
            <a:chOff x="480" y="1741"/>
            <a:chExt cx="4800" cy="2325"/>
          </a:xfrm>
          <a:solidFill>
            <a:srgbClr val="00ACA2"/>
          </a:solidFill>
        </p:grpSpPr>
        <p:cxnSp>
          <p:nvCxnSpPr>
            <p:cNvPr id="28" name="_s1028"/>
            <p:cNvCxnSpPr>
              <a:cxnSpLocks noChangeShapeType="1"/>
              <a:stCxn id="34" idx="0"/>
              <a:endCxn id="31" idx="2"/>
            </p:cNvCxnSpPr>
            <p:nvPr/>
          </p:nvCxnSpPr>
          <p:spPr bwMode="auto">
            <a:xfrm rot="16200000" flipV="1">
              <a:off x="3458" y="1576"/>
              <a:ext cx="525" cy="1680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9" name="_s1029"/>
            <p:cNvCxnSpPr>
              <a:cxnSpLocks noChangeShapeType="1"/>
              <a:stCxn id="33" idx="0"/>
              <a:endCxn id="31" idx="2"/>
            </p:cNvCxnSpPr>
            <p:nvPr/>
          </p:nvCxnSpPr>
          <p:spPr bwMode="auto">
            <a:xfrm rot="5400000" flipH="1" flipV="1">
              <a:off x="2618" y="2416"/>
              <a:ext cx="525" cy="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" name="_s1030"/>
            <p:cNvCxnSpPr>
              <a:cxnSpLocks noChangeShapeType="1"/>
              <a:stCxn id="32" idx="0"/>
              <a:endCxn id="31" idx="2"/>
            </p:cNvCxnSpPr>
            <p:nvPr/>
          </p:nvCxnSpPr>
          <p:spPr bwMode="auto">
            <a:xfrm rot="5400000" flipH="1" flipV="1">
              <a:off x="1778" y="1576"/>
              <a:ext cx="525" cy="1680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31" name="_s1031"/>
            <p:cNvSpPr>
              <a:spLocks noChangeArrowheads="1"/>
            </p:cNvSpPr>
            <p:nvPr/>
          </p:nvSpPr>
          <p:spPr bwMode="auto">
            <a:xfrm>
              <a:off x="1920" y="1741"/>
              <a:ext cx="1920" cy="412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Global Cement, Inc.</a:t>
              </a:r>
              <a:endParaRPr lang="en-US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</p:txBody>
        </p:sp>
        <p:sp>
          <p:nvSpPr>
            <p:cNvPr id="32" name="_s1032"/>
            <p:cNvSpPr>
              <a:spLocks noChangeArrowheads="1"/>
            </p:cNvSpPr>
            <p:nvPr/>
          </p:nvSpPr>
          <p:spPr bwMode="auto">
            <a:xfrm>
              <a:off x="480" y="2678"/>
              <a:ext cx="1440" cy="1388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400" i="0" u="none" strike="noStrike" normalizeH="0" baseline="0" dirty="0" err="1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PhilCemen</a:t>
              </a:r>
              <a:endParaRPr kumimoji="0" lang="en-US" sz="1400" i="0" u="none" strike="noStrike" normalizeH="0" baseline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400" i="0" u="none" strike="noStrike" normalizeH="0" baseline="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10,000 </a:t>
              </a:r>
              <a:r>
                <a:rPr kumimoji="0" lang="en-US" sz="1100" i="0" u="none" strike="noStrike" normalizeH="0" baseline="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Mt CO</a:t>
              </a:r>
              <a:r>
                <a:rPr kumimoji="0" lang="en-US" sz="1100" i="0" u="none" strike="noStrike" normalizeH="0" baseline="-250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2</a:t>
              </a:r>
              <a:r>
                <a:rPr lang="en-US" sz="11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e/yr</a:t>
              </a:r>
              <a:endParaRPr kumimoji="0" lang="en-US" sz="1100" i="0" u="none" strike="noStrike" normalizeH="0" baseline="0" dirty="0" smtClean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endParaRPr>
            </a:p>
          </p:txBody>
        </p:sp>
        <p:sp>
          <p:nvSpPr>
            <p:cNvPr id="33" name="_s1033"/>
            <p:cNvSpPr>
              <a:spLocks noChangeArrowheads="1"/>
            </p:cNvSpPr>
            <p:nvPr/>
          </p:nvSpPr>
          <p:spPr bwMode="auto">
            <a:xfrm>
              <a:off x="2160" y="2678"/>
              <a:ext cx="1440" cy="1388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err="1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Cementeros</a:t>
              </a:r>
              <a:endParaRPr lang="en-US" sz="1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  <a:p>
              <a:pPr algn="ctr"/>
              <a:r>
                <a:rPr lang="en-US" sz="14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5,000 </a:t>
              </a:r>
              <a:r>
                <a:rPr lang="en-US" sz="11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Mt </a:t>
              </a:r>
              <a:r>
                <a:rPr lang="en-US" sz="11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CO</a:t>
              </a:r>
              <a:r>
                <a:rPr lang="en-US" sz="1100" baseline="-250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2</a:t>
              </a:r>
              <a:r>
                <a:rPr lang="en-US" sz="11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e/yr</a:t>
              </a:r>
              <a:endParaRPr lang="en-US" sz="1100" dirty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endParaRPr>
            </a:p>
            <a:p>
              <a:pPr algn="ctr" eaLnBrk="1" hangingPunct="1"/>
              <a:endParaRPr lang="en-US" sz="1400" dirty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</p:txBody>
        </p:sp>
        <p:sp>
          <p:nvSpPr>
            <p:cNvPr id="34" name="_s1034"/>
            <p:cNvSpPr>
              <a:spLocks noChangeArrowheads="1"/>
            </p:cNvSpPr>
            <p:nvPr/>
          </p:nvSpPr>
          <p:spPr bwMode="auto">
            <a:xfrm>
              <a:off x="3840" y="2678"/>
              <a:ext cx="1440" cy="1388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4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National Cement Co.</a:t>
              </a:r>
            </a:p>
            <a:p>
              <a:pPr lvl="0" algn="ctr"/>
              <a:r>
                <a:rPr lang="en-US" sz="14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1,000 </a:t>
              </a:r>
              <a:r>
                <a:rPr lang="en-US" sz="11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Mt </a:t>
              </a:r>
              <a:r>
                <a:rPr lang="en-US" sz="11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CO</a:t>
              </a:r>
              <a:r>
                <a:rPr lang="en-US" sz="1100" baseline="-250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2</a:t>
              </a:r>
              <a:r>
                <a:rPr lang="en-US" sz="1100" dirty="0" smtClean="0">
                  <a:ln w="18415" cmpd="sng">
                    <a:noFill/>
                    <a:prstDash val="solid"/>
                  </a:ln>
                  <a:solidFill>
                    <a:srgbClr val="FFFF9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</a:rPr>
                <a:t>e/yr</a:t>
              </a:r>
              <a:endParaRPr lang="en-US" sz="1100" dirty="0">
                <a:ln w="18415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endParaRPr>
            </a:p>
          </p:txBody>
        </p:sp>
      </p:grp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71600" y="4953000"/>
            <a:ext cx="938784" cy="101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66987" y="4953000"/>
            <a:ext cx="938784" cy="101803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_s1033"/>
          <p:cNvSpPr>
            <a:spLocks noChangeArrowheads="1"/>
          </p:cNvSpPr>
          <p:nvPr/>
        </p:nvSpPr>
        <p:spPr bwMode="auto">
          <a:xfrm>
            <a:off x="3429000" y="4914901"/>
            <a:ext cx="1905000" cy="1181099"/>
          </a:xfrm>
          <a:prstGeom prst="roundRect">
            <a:avLst>
              <a:gd name="adj" fmla="val 16667"/>
            </a:avLst>
          </a:prstGeom>
          <a:solidFill>
            <a:srgbClr val="73C167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50% of </a:t>
            </a:r>
            <a:r>
              <a:rPr lang="en-US" sz="11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Cementeros</a:t>
            </a:r>
            <a:r>
              <a:rPr lang="en-US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 is owned by another organization</a:t>
            </a:r>
          </a:p>
          <a:p>
            <a:pPr algn="ctr"/>
            <a:r>
              <a:rPr lang="en-US" sz="11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that  controls all of </a:t>
            </a:r>
            <a:r>
              <a:rPr lang="en-US" sz="1100" u="sng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Cementeros</a:t>
            </a:r>
            <a:r>
              <a:rPr lang="en-US" sz="1100" u="sng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’ operations?</a:t>
            </a:r>
            <a:endParaRPr lang="en-US" sz="1400" u="sng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/>
              <a:cs typeface="Arial" pitchFamily="34" charset="0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457200" y="1942494"/>
            <a:ext cx="2058988" cy="1562706"/>
          </a:xfrm>
          <a:prstGeom prst="rect">
            <a:avLst/>
          </a:prstGeom>
          <a:solidFill>
            <a:srgbClr val="73C167"/>
          </a:solidFill>
          <a:ln w="9525">
            <a:noFill/>
            <a:round/>
            <a:headEnd/>
            <a:tailEnd/>
          </a:ln>
          <a:effectLst>
            <a:outerShdw blurRad="152400" dist="50800" dir="5400000" sx="101000" sy="101000" algn="ctr">
              <a:srgbClr val="000000"/>
            </a:outerShdw>
          </a:effectLst>
          <a:scene3d>
            <a:camera prst="orthographicFront">
              <a:rot lat="0" lon="0" rev="60000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16,000 </a:t>
            </a:r>
            <a:r>
              <a:rPr lang="en-US" sz="1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Mt 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CO</a:t>
            </a:r>
            <a:r>
              <a:rPr lang="en-US" sz="1200" baseline="-25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2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e/yr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?</a:t>
            </a:r>
            <a:endParaRPr lang="en-US" sz="160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elvetica Neue Light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13,500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 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Mt CO</a:t>
            </a:r>
            <a:r>
              <a:rPr lang="en-US" sz="1200" baseline="-25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2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e/yr 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?</a:t>
            </a:r>
            <a:endParaRPr lang="en-US" sz="160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elvetica Neue Light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11,000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 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Mt CO</a:t>
            </a:r>
            <a:r>
              <a:rPr lang="en-US" sz="1200" baseline="-25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2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e/yr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Arial" pitchFamily="34" charset="0"/>
              </a:rPr>
              <a:t>?</a:t>
            </a:r>
            <a:endParaRPr lang="en-US" sz="20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elvetica Neue Ligh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380"/>
      </a:hlink>
      <a:folHlink>
        <a:srgbClr val="0093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F9699F1D82E8489539652D1D3605E0" ma:contentTypeVersion="14" ma:contentTypeDescription="Create a new document." ma:contentTypeScope="" ma:versionID="7f9de84e41ab407733e1146335bf5678">
  <xsd:schema xmlns:xsd="http://www.w3.org/2001/XMLSchema" xmlns:xs="http://www.w3.org/2001/XMLSchema" xmlns:p="http://schemas.microsoft.com/office/2006/metadata/properties" xmlns:ns1="http://schemas.microsoft.com/sharepoint/v3" xmlns:ns2="0f2b0006-c2ac-4c37-974f-93953e9e2787" xmlns:ns3="f1a64cc1-e1f5-4dc9-b425-36e48be156d1" targetNamespace="http://schemas.microsoft.com/office/2006/metadata/properties" ma:root="true" ma:fieldsID="fd0de4771770fc8b85fe80b92f9339eb" ns1:_="" ns2:_="" ns3:_="">
    <xsd:import namespace="http://schemas.microsoft.com/sharepoint/v3"/>
    <xsd:import namespace="0f2b0006-c2ac-4c37-974f-93953e9e2787"/>
    <xsd:import namespace="f1a64cc1-e1f5-4dc9-b425-36e48be156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b0006-c2ac-4c37-974f-93953e9e27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64cc1-e1f5-4dc9-b425-36e48be156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2D6E7CB-5E50-4DA3-B839-B127D98FF0AC}"/>
</file>

<file path=customXml/itemProps2.xml><?xml version="1.0" encoding="utf-8"?>
<ds:datastoreItem xmlns:ds="http://schemas.openxmlformats.org/officeDocument/2006/customXml" ds:itemID="{9A115187-45DB-4EB8-9D5B-D9CF46DF6E02}"/>
</file>

<file path=customXml/itemProps3.xml><?xml version="1.0" encoding="utf-8"?>
<ds:datastoreItem xmlns:ds="http://schemas.openxmlformats.org/officeDocument/2006/customXml" ds:itemID="{B61B98D4-888E-448A-B678-7E3CCC16CB33}"/>
</file>

<file path=docProps/app.xml><?xml version="1.0" encoding="utf-8"?>
<Properties xmlns="http://schemas.openxmlformats.org/officeDocument/2006/extended-properties" xmlns:vt="http://schemas.openxmlformats.org/officeDocument/2006/docPropsVTypes">
  <TotalTime>3064</TotalTime>
  <Words>1538</Words>
  <Application>Microsoft Office PowerPoint</Application>
  <PresentationFormat>On-screen Show (4:3)</PresentationFormat>
  <Paragraphs>418</Paragraphs>
  <Slides>26</Slides>
  <Notes>26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Helvetica</vt:lpstr>
      <vt:lpstr>Helvetica Neue Light</vt:lpstr>
      <vt:lpstr>Tahoma</vt:lpstr>
      <vt:lpstr>Wingdings</vt:lpstr>
      <vt:lpstr>1_Office Theme</vt:lpstr>
      <vt:lpstr>A Corporate Accounting and Reporting Standard</vt:lpstr>
      <vt:lpstr>Lesson  Modules</vt:lpstr>
      <vt:lpstr>Organizational Boundaries</vt:lpstr>
      <vt:lpstr>Learning Objectives</vt:lpstr>
      <vt:lpstr>“Boundaries” in a GHG inventory</vt:lpstr>
      <vt:lpstr>Organizational Boundaries</vt:lpstr>
      <vt:lpstr>PowerPoint Presentation</vt:lpstr>
      <vt:lpstr>Example:  But what if…?</vt:lpstr>
      <vt:lpstr>Example: And what if…?</vt:lpstr>
      <vt:lpstr>Example: Global Cement</vt:lpstr>
      <vt:lpstr>Organizational boundaries determine...</vt:lpstr>
      <vt:lpstr>Consolidation approach</vt:lpstr>
      <vt:lpstr>1) Equity Share approach</vt:lpstr>
      <vt:lpstr>2) Control approach</vt:lpstr>
      <vt:lpstr>2a) Financial Control</vt:lpstr>
      <vt:lpstr>2b) Operational Control</vt:lpstr>
      <vt:lpstr>Summary of consolidation approaches</vt:lpstr>
      <vt:lpstr>Example: Equity Share</vt:lpstr>
      <vt:lpstr>Example: Financial Control</vt:lpstr>
      <vt:lpstr>Example: Operational Control</vt:lpstr>
      <vt:lpstr>What are Global Cement’s emissions?</vt:lpstr>
      <vt:lpstr>Accounting Categories</vt:lpstr>
      <vt:lpstr>Organizational boundaries and double-counting</vt:lpstr>
      <vt:lpstr>Selecting a consolidation approach</vt:lpstr>
      <vt:lpstr>Summary</vt:lpstr>
      <vt:lpstr>Further Reading</vt:lpstr>
    </vt:vector>
  </TitlesOfParts>
  <Company>WORLD RESOURCES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bulldog</dc:creator>
  <cp:lastModifiedBy>Stephen Russell</cp:lastModifiedBy>
  <cp:revision>124</cp:revision>
  <cp:lastPrinted>2015-03-30T20:18:27Z</cp:lastPrinted>
  <dcterms:created xsi:type="dcterms:W3CDTF">2009-11-05T23:36:25Z</dcterms:created>
  <dcterms:modified xsi:type="dcterms:W3CDTF">2015-10-14T16:56:04Z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0x010100D1F9699F1D82E8489539652D1D3605E0</vt:lpwstr>
  </property>
  <property fmtid="{D5CDD505-2E9C-101B-9397-08002B2CF9AE}" pid="3" name="Order">
    <vt:r8>33200</vt:r8>
  </property>
  <property fmtid="{D5CDD505-2E9C-101B-9397-08002B2CF9AE}" pid="4" name="_CopySource">
    <vt:lpwstr>https://onewri-my.sharepoint.com/personal/yelena_akopian_wri_org/Documents/For Kai/Corporate Standard/Day 1/03_Organizational Boundaries(clean).pptx</vt:lpwstr>
  </property>
  <property fmtid="{D5CDD505-2E9C-101B-9397-08002B2CF9AE}" pid="5" name="_SourceUrl">
    <vt:lpwstr/>
  </property>
  <property fmtid="{D5CDD505-2E9C-101B-9397-08002B2CF9AE}" pid="6" name="_SharedFileIndex">
    <vt:lpwstr/>
  </property>
</Properties>
</file>