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24"/>
  </p:notesMasterIdLst>
  <p:handoutMasterIdLst>
    <p:handoutMasterId r:id="rId25"/>
  </p:handoutMasterIdLst>
  <p:sldIdLst>
    <p:sldId id="299" r:id="rId2"/>
    <p:sldId id="258" r:id="rId3"/>
    <p:sldId id="257" r:id="rId4"/>
    <p:sldId id="300" r:id="rId5"/>
    <p:sldId id="341" r:id="rId6"/>
    <p:sldId id="322" r:id="rId7"/>
    <p:sldId id="326" r:id="rId8"/>
    <p:sldId id="324" r:id="rId9"/>
    <p:sldId id="325" r:id="rId10"/>
    <p:sldId id="327" r:id="rId11"/>
    <p:sldId id="331" r:id="rId12"/>
    <p:sldId id="333" r:id="rId13"/>
    <p:sldId id="328" r:id="rId14"/>
    <p:sldId id="329" r:id="rId15"/>
    <p:sldId id="330" r:id="rId16"/>
    <p:sldId id="332" r:id="rId17"/>
    <p:sldId id="338" r:id="rId18"/>
    <p:sldId id="339" r:id="rId19"/>
    <p:sldId id="340" r:id="rId20"/>
    <p:sldId id="336" r:id="rId21"/>
    <p:sldId id="337" r:id="rId22"/>
    <p:sldId id="302" r:id="rId23"/>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lldog" initials="b" lastIdx="1" clrIdx="0"/>
  <p:cmAuthor id="1" name="minthin" initials="m" lastIdx="8"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CA2"/>
    <a:srgbClr val="73C167"/>
    <a:srgbClr val="FFFF66"/>
    <a:srgbClr val="00C4BB"/>
    <a:srgbClr val="4E7300"/>
    <a:srgbClr val="E38303"/>
    <a:srgbClr val="D37308"/>
    <a:srgbClr val="F7C257"/>
    <a:srgbClr val="FF9924"/>
    <a:srgbClr val="E3A4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51" autoAdjust="0"/>
    <p:restoredTop sz="71243" autoAdjust="0"/>
  </p:normalViewPr>
  <p:slideViewPr>
    <p:cSldViewPr>
      <p:cViewPr varScale="1">
        <p:scale>
          <a:sx n="116" d="100"/>
          <a:sy n="116" d="100"/>
        </p:scale>
        <p:origin x="156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108" y="-10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5" tIns="46968" rIns="93935" bIns="46968" rtlCol="0"/>
          <a:lstStyle>
            <a:lvl1pPr algn="l">
              <a:defRPr sz="1300"/>
            </a:lvl1pPr>
          </a:lstStyle>
          <a:p>
            <a:endParaRPr lang="en-US"/>
          </a:p>
        </p:txBody>
      </p:sp>
      <p:sp>
        <p:nvSpPr>
          <p:cNvPr id="3" name="Date Placeholder 2"/>
          <p:cNvSpPr>
            <a:spLocks noGrp="1"/>
          </p:cNvSpPr>
          <p:nvPr>
            <p:ph type="dt" sz="quarter" idx="1"/>
          </p:nvPr>
        </p:nvSpPr>
        <p:spPr>
          <a:xfrm>
            <a:off x="4008704" y="0"/>
            <a:ext cx="3066733" cy="468154"/>
          </a:xfrm>
          <a:prstGeom prst="rect">
            <a:avLst/>
          </a:prstGeom>
        </p:spPr>
        <p:txBody>
          <a:bodyPr vert="horz" lIns="93935" tIns="46968" rIns="93935" bIns="46968" rtlCol="0"/>
          <a:lstStyle>
            <a:lvl1pPr algn="r">
              <a:defRPr sz="1300"/>
            </a:lvl1pPr>
          </a:lstStyle>
          <a:p>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5" tIns="46968" rIns="93935" bIns="46968" rtlCol="0" anchor="b"/>
          <a:lstStyle>
            <a:lvl1pPr algn="l">
              <a:defRPr sz="1300"/>
            </a:lvl1pPr>
          </a:lstStyle>
          <a:p>
            <a:endParaRPr lang="en-US"/>
          </a:p>
        </p:txBody>
      </p:sp>
      <p:sp>
        <p:nvSpPr>
          <p:cNvPr id="5" name="Slide Number Placeholder 4"/>
          <p:cNvSpPr>
            <a:spLocks noGrp="1"/>
          </p:cNvSpPr>
          <p:nvPr>
            <p:ph type="sldNum" sz="quarter" idx="3"/>
          </p:nvPr>
        </p:nvSpPr>
        <p:spPr>
          <a:xfrm>
            <a:off x="4008704" y="8893296"/>
            <a:ext cx="3066733" cy="468154"/>
          </a:xfrm>
          <a:prstGeom prst="rect">
            <a:avLst/>
          </a:prstGeom>
        </p:spPr>
        <p:txBody>
          <a:bodyPr vert="horz" lIns="93935" tIns="46968" rIns="93935" bIns="46968" rtlCol="0" anchor="b"/>
          <a:lstStyle>
            <a:lvl1pPr algn="r">
              <a:defRPr sz="1300"/>
            </a:lvl1pPr>
          </a:lstStyle>
          <a:p>
            <a:fld id="{3526A6BF-91DE-42A2-B4B9-4F4630D0BD90}" type="slidenum">
              <a:rPr lang="en-US" smtClean="0"/>
              <a:t>‹#›</a:t>
            </a:fld>
            <a:endParaRPr lang="en-US"/>
          </a:p>
        </p:txBody>
      </p:sp>
    </p:spTree>
    <p:extLst>
      <p:ext uri="{BB962C8B-B14F-4D97-AF65-F5344CB8AC3E}">
        <p14:creationId xmlns:p14="http://schemas.microsoft.com/office/powerpoint/2010/main" val="27961006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5" tIns="46968" rIns="93935" bIns="46968" rtlCol="0"/>
          <a:lstStyle>
            <a:lvl1pPr algn="l">
              <a:defRPr sz="1300"/>
            </a:lvl1pPr>
          </a:lstStyle>
          <a:p>
            <a:endParaRPr lang="en-US"/>
          </a:p>
        </p:txBody>
      </p:sp>
      <p:sp>
        <p:nvSpPr>
          <p:cNvPr id="3" name="Date Placeholder 2"/>
          <p:cNvSpPr>
            <a:spLocks noGrp="1"/>
          </p:cNvSpPr>
          <p:nvPr>
            <p:ph type="dt" idx="1"/>
          </p:nvPr>
        </p:nvSpPr>
        <p:spPr>
          <a:xfrm>
            <a:off x="4008704" y="0"/>
            <a:ext cx="3066733" cy="468154"/>
          </a:xfrm>
          <a:prstGeom prst="rect">
            <a:avLst/>
          </a:prstGeom>
        </p:spPr>
        <p:txBody>
          <a:bodyPr vert="horz" lIns="93935" tIns="46968" rIns="93935" bIns="46968" rtlCol="0"/>
          <a:lstStyle>
            <a:lvl1pPr algn="r">
              <a:defRPr sz="1300"/>
            </a:lvl1pPr>
          </a:lstStyle>
          <a:p>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35" tIns="46968" rIns="93935"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5" tIns="46968" rIns="93935"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5" tIns="46968" rIns="93935" bIns="46968" rtlCol="0" anchor="b"/>
          <a:lstStyle>
            <a:lvl1pPr algn="l">
              <a:defRPr sz="1300"/>
            </a:lvl1pPr>
          </a:lstStyle>
          <a:p>
            <a:endParaRPr lang="en-US"/>
          </a:p>
        </p:txBody>
      </p:sp>
      <p:sp>
        <p:nvSpPr>
          <p:cNvPr id="7" name="Slide Number Placeholder 6"/>
          <p:cNvSpPr>
            <a:spLocks noGrp="1"/>
          </p:cNvSpPr>
          <p:nvPr>
            <p:ph type="sldNum" sz="quarter" idx="5"/>
          </p:nvPr>
        </p:nvSpPr>
        <p:spPr>
          <a:xfrm>
            <a:off x="4008704" y="8893296"/>
            <a:ext cx="3066733" cy="468154"/>
          </a:xfrm>
          <a:prstGeom prst="rect">
            <a:avLst/>
          </a:prstGeom>
        </p:spPr>
        <p:txBody>
          <a:bodyPr vert="horz" lIns="93935" tIns="46968" rIns="93935" bIns="46968" rtlCol="0" anchor="b"/>
          <a:lstStyle>
            <a:lvl1pPr algn="r">
              <a:defRPr sz="1300"/>
            </a:lvl1pPr>
          </a:lstStyle>
          <a:p>
            <a:fld id="{96F78FC6-AD1A-4891-B052-1F9E7FD3A2AD}" type="slidenum">
              <a:rPr lang="en-US" smtClean="0"/>
              <a:pPr/>
              <a:t>‹#›</a:t>
            </a:fld>
            <a:endParaRPr lang="en-US"/>
          </a:p>
        </p:txBody>
      </p:sp>
    </p:spTree>
    <p:extLst>
      <p:ext uri="{BB962C8B-B14F-4D97-AF65-F5344CB8AC3E}">
        <p14:creationId xmlns:p14="http://schemas.microsoft.com/office/powerpoint/2010/main" val="411404796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54">
              <a:defRPr/>
            </a:pPr>
            <a:r>
              <a:rPr lang="en-US" sz="1300" dirty="0">
                <a:solidFill>
                  <a:schemeClr val="bg1"/>
                </a:solidFill>
                <a:latin typeface="Helvetica Neue Light"/>
              </a:rPr>
              <a:t>A Corporate Accounting and Reporting Standard</a:t>
            </a:r>
            <a:endParaRPr lang="pt-BR" sz="1300" dirty="0">
              <a:solidFill>
                <a:schemeClr val="bg1"/>
              </a:solidFill>
              <a:latin typeface="Helvetica Neue Light"/>
            </a:endParaRPr>
          </a:p>
          <a:p>
            <a:endParaRPr lang="en-US" dirty="0"/>
          </a:p>
        </p:txBody>
      </p:sp>
      <p:sp>
        <p:nvSpPr>
          <p:cNvPr id="4" name="Slide Number Placeholder 3"/>
          <p:cNvSpPr>
            <a:spLocks noGrp="1"/>
          </p:cNvSpPr>
          <p:nvPr>
            <p:ph type="sldNum" sz="quarter" idx="10"/>
          </p:nvPr>
        </p:nvSpPr>
        <p:spPr/>
        <p:txBody>
          <a:bodyPr/>
          <a:lstStyle/>
          <a:p>
            <a:fld id="{96F78FC6-AD1A-4891-B052-1F9E7FD3A2AD}"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971993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get back to the issue of recalculating base year inventories for changes in org structures. Here, structural change is defined as………</a:t>
            </a:r>
          </a:p>
          <a:p>
            <a:endParaRPr lang="en-US" dirty="0" smtClean="0"/>
          </a:p>
          <a:p>
            <a:r>
              <a:rPr lang="en-US" dirty="0" smtClean="0"/>
              <a:t>And different type's of structural changes exist. One is </a:t>
            </a:r>
            <a:r>
              <a:rPr lang="en-US" dirty="0">
                <a:latin typeface="Tahoma" pitchFamily="34" charset="0"/>
                <a:ea typeface="Tahoma" pitchFamily="34" charset="0"/>
                <a:cs typeface="Tahoma" pitchFamily="34" charset="0"/>
              </a:rPr>
              <a:t>the purchase/divestment of operations that existed in base year. Another is outsourcing or in-sourcing of emitting activities. And we’ll have some examples of these changes in a minute. Both these types of structural changes will trigger base </a:t>
            </a:r>
            <a:r>
              <a:rPr lang="en-US" dirty="0" err="1">
                <a:latin typeface="Tahoma" pitchFamily="34" charset="0"/>
                <a:ea typeface="Tahoma" pitchFamily="34" charset="0"/>
                <a:cs typeface="Tahoma" pitchFamily="34" charset="0"/>
              </a:rPr>
              <a:t>yr</a:t>
            </a:r>
            <a:r>
              <a:rPr lang="en-US" dirty="0">
                <a:latin typeface="Tahoma" pitchFamily="34" charset="0"/>
                <a:ea typeface="Tahoma" pitchFamily="34" charset="0"/>
                <a:cs typeface="Tahoma" pitchFamily="34" charset="0"/>
              </a:rPr>
              <a:t> recalculations, assuming the change meets the significance threshold. The one exception to be mindful of is out-sourcing or in-sourcing – if the out-sourced or in-sourced activities were previously included in a different scope within an inventory, there is no need to recalculate the inventory. So, for example, if an activity was previously reported in scope 3, but was subsequently in-sourced and moved to scopes 1 or 2, there would be no need to recalculate the base </a:t>
            </a:r>
            <a:r>
              <a:rPr lang="en-US" dirty="0" err="1">
                <a:latin typeface="Tahoma" pitchFamily="34" charset="0"/>
                <a:ea typeface="Tahoma" pitchFamily="34" charset="0"/>
                <a:cs typeface="Tahoma" pitchFamily="34" charset="0"/>
              </a:rPr>
              <a:t>yr</a:t>
            </a:r>
            <a:r>
              <a:rPr lang="en-US" dirty="0">
                <a:latin typeface="Tahoma" pitchFamily="34" charset="0"/>
                <a:ea typeface="Tahoma" pitchFamily="34" charset="0"/>
                <a:cs typeface="Tahoma" pitchFamily="34" charset="0"/>
              </a:rPr>
              <a:t> inventory because the emissions were already reported by the company. </a:t>
            </a:r>
          </a:p>
          <a:p>
            <a:endParaRPr lang="en-US" dirty="0">
              <a:latin typeface="Tahoma" pitchFamily="34" charset="0"/>
              <a:ea typeface="Tahoma" pitchFamily="34" charset="0"/>
              <a:cs typeface="Tahoma" pitchFamily="34" charset="0"/>
            </a:endParaRPr>
          </a:p>
          <a:p>
            <a:r>
              <a:rPr lang="en-US" dirty="0">
                <a:latin typeface="Tahoma" pitchFamily="34" charset="0"/>
                <a:ea typeface="Tahoma" pitchFamily="34" charset="0"/>
                <a:cs typeface="Tahoma" pitchFamily="34" charset="0"/>
              </a:rPr>
              <a:t>Another general point is that w</a:t>
            </a:r>
            <a:r>
              <a:rPr lang="en-US" dirty="0"/>
              <a:t>hile a single structural change might not have a sig impact on the base period, the cumulative impact of multiple changes might be significant. So, when assessing the need to recalculate base </a:t>
            </a:r>
            <a:r>
              <a:rPr lang="en-US" dirty="0" err="1"/>
              <a:t>yr</a:t>
            </a:r>
            <a:r>
              <a:rPr lang="en-US" dirty="0"/>
              <a:t> inventories, it is really necessary to consider the cumulative impact of multiple changes. </a:t>
            </a:r>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96F78FC6-AD1A-4891-B052-1F9E7FD3A2AD}" type="slidenum">
              <a:rPr lang="en-US" smtClean="0"/>
              <a:pPr/>
              <a:t>10</a:t>
            </a:fld>
            <a:endParaRPr lang="en-US"/>
          </a:p>
        </p:txBody>
      </p:sp>
    </p:spTree>
    <p:extLst>
      <p:ext uri="{BB962C8B-B14F-4D97-AF65-F5344CB8AC3E}">
        <p14:creationId xmlns:p14="http://schemas.microsoft.com/office/powerpoint/2010/main" val="469341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Here is a basic example of</a:t>
            </a:r>
            <a:r>
              <a:rPr lang="en-US" baseline="0" dirty="0" smtClean="0"/>
              <a:t> recalculating base </a:t>
            </a:r>
            <a:r>
              <a:rPr lang="en-US" baseline="0" dirty="0" err="1" smtClean="0"/>
              <a:t>yr</a:t>
            </a:r>
            <a:r>
              <a:rPr lang="en-US" baseline="0" dirty="0" smtClean="0"/>
              <a:t> inventories for structural changes. </a:t>
            </a:r>
          </a:p>
          <a:p>
            <a:endParaRPr lang="en-US" baseline="0" dirty="0" smtClean="0"/>
          </a:p>
          <a:p>
            <a:r>
              <a:rPr lang="en-US" baseline="0" dirty="0" smtClean="0"/>
              <a:t>In the first general case, if Company A acquires B, Company A would include the emissions of Company B in both its current inventory and base </a:t>
            </a:r>
            <a:r>
              <a:rPr lang="en-US" baseline="0" dirty="0" err="1" smtClean="0"/>
              <a:t>yr</a:t>
            </a:r>
            <a:r>
              <a:rPr lang="en-US" baseline="0" dirty="0" smtClean="0"/>
              <a:t> inventory. This is assuming that company B, of, course, existed in Company A’s base year.</a:t>
            </a:r>
          </a:p>
          <a:p>
            <a:endParaRPr lang="en-US" baseline="0" dirty="0" smtClean="0"/>
          </a:p>
          <a:p>
            <a:r>
              <a:rPr lang="en-US" baseline="0" dirty="0" smtClean="0"/>
              <a:t>Conversely, If Company A divests Company B, then it should exclude the emissions of Company B from both its current inventory and base </a:t>
            </a:r>
            <a:r>
              <a:rPr lang="en-US" baseline="0" dirty="0" err="1" smtClean="0"/>
              <a:t>yr</a:t>
            </a:r>
            <a:r>
              <a:rPr lang="en-US" baseline="0" dirty="0" smtClean="0"/>
              <a:t> inventory. Again, this is assuming that Company B existed during Company A’s base year.</a:t>
            </a:r>
          </a:p>
          <a:p>
            <a:endParaRPr lang="en-US" baseline="0" dirty="0" smtClean="0"/>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96F78FC6-AD1A-4891-B052-1F9E7FD3A2AD}" type="slidenum">
              <a:rPr lang="en-US" smtClean="0"/>
              <a:pPr/>
              <a:t>11</a:t>
            </a:fld>
            <a:endParaRPr lang="en-US"/>
          </a:p>
        </p:txBody>
      </p:sp>
    </p:spTree>
    <p:extLst>
      <p:ext uri="{BB962C8B-B14F-4D97-AF65-F5344CB8AC3E}">
        <p14:creationId xmlns:p14="http://schemas.microsoft.com/office/powerpoint/2010/main" val="1835508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make clear,</a:t>
            </a:r>
            <a:r>
              <a:rPr lang="en-US" baseline="0" dirty="0" smtClean="0"/>
              <a:t> I thought it would be useful to list on a single slide the various instances when org changes never trigger recalculations of the base </a:t>
            </a:r>
            <a:r>
              <a:rPr lang="en-US" baseline="0" dirty="0" err="1" smtClean="0"/>
              <a:t>yr</a:t>
            </a:r>
            <a:r>
              <a:rPr lang="en-US" baseline="0" dirty="0" smtClean="0"/>
              <a:t> inventory. </a:t>
            </a:r>
          </a:p>
          <a:p>
            <a:endParaRPr lang="en-US" baseline="0" dirty="0" smtClean="0"/>
          </a:p>
          <a:p>
            <a:r>
              <a:rPr lang="en-US" baseline="0" dirty="0" smtClean="0"/>
              <a:t>We’ve gone through two of these already – we’ve already seen that recalculations are not necessary when (1) and (2).,,,,,,,,</a:t>
            </a:r>
          </a:p>
          <a:p>
            <a:endParaRPr lang="en-US" baseline="0" dirty="0" smtClean="0"/>
          </a:p>
          <a:p>
            <a:r>
              <a:rPr lang="en-US" baseline="0" dirty="0" smtClean="0"/>
              <a:t>But you should also note that recalculations are not necessary when a company has only experienced organic growth or decline, rather than a structural change. And by organic growth I mean increases or decreases in production output or closures/opening of operating units that are owned by the reporting company. So, for example, if a company simply grows by adding on more manufacturing capacity, perhaps by building a new plant, that growth does not constitute a structural change and should never trigger recalculations of the base year inventory. </a:t>
            </a:r>
          </a:p>
          <a:p>
            <a:endParaRPr lang="en-US" baseline="0" dirty="0" smtClean="0"/>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96F78FC6-AD1A-4891-B052-1F9E7FD3A2AD}" type="slidenum">
              <a:rPr lang="en-US" smtClean="0"/>
              <a:pPr/>
              <a:t>12</a:t>
            </a:fld>
            <a:endParaRPr lang="en-US"/>
          </a:p>
        </p:txBody>
      </p:sp>
    </p:spTree>
    <p:extLst>
      <p:ext uri="{BB962C8B-B14F-4D97-AF65-F5344CB8AC3E}">
        <p14:creationId xmlns:p14="http://schemas.microsoft.com/office/powerpoint/2010/main" val="584026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defRPr/>
            </a:pPr>
            <a:r>
              <a:rPr lang="en-US" dirty="0" smtClean="0"/>
              <a:t>So, let’s just have a couple of graphical examples to illustrate how base year calculations work in practice. It’s often easier to visualize recalculations</a:t>
            </a:r>
            <a:r>
              <a:rPr lang="en-US" baseline="0" dirty="0" smtClean="0"/>
              <a:t> this way. </a:t>
            </a:r>
          </a:p>
          <a:p>
            <a:pPr defTabSz="888614">
              <a:defRPr/>
            </a:pPr>
            <a:endParaRPr lang="en-US" dirty="0" smtClean="0"/>
          </a:p>
          <a:p>
            <a:r>
              <a:rPr lang="en-US" dirty="0" smtClean="0"/>
              <a:t>This example shows how recalculations would work if</a:t>
            </a:r>
            <a:r>
              <a:rPr lang="en-US" baseline="0" dirty="0" smtClean="0"/>
              <a:t> a company acquired a new operating unit. </a:t>
            </a:r>
            <a:endParaRPr lang="en-US" dirty="0" smtClean="0"/>
          </a:p>
          <a:p>
            <a:endParaRPr lang="en-US" dirty="0" smtClean="0"/>
          </a:p>
          <a:p>
            <a:pPr marL="166615" indent="-166615">
              <a:buFontTx/>
              <a:buChar char="-"/>
            </a:pPr>
            <a:r>
              <a:rPr lang="en-US" dirty="0" smtClean="0"/>
              <a:t>Company emits 50 tons in its</a:t>
            </a:r>
            <a:r>
              <a:rPr lang="en-US" baseline="0" dirty="0" smtClean="0"/>
              <a:t> base year</a:t>
            </a:r>
          </a:p>
          <a:p>
            <a:pPr marL="166615" indent="-166615">
              <a:buFontTx/>
              <a:buChar char="-"/>
            </a:pPr>
            <a:r>
              <a:rPr lang="en-US" baseline="0" dirty="0" smtClean="0"/>
              <a:t>Experiences an increase in production in </a:t>
            </a:r>
            <a:r>
              <a:rPr lang="en-US" baseline="0" dirty="0" err="1" smtClean="0"/>
              <a:t>yr</a:t>
            </a:r>
            <a:r>
              <a:rPr lang="en-US" baseline="0" dirty="0" smtClean="0"/>
              <a:t> 2 and emits 60 tons (this does not trigger base year recalculation)</a:t>
            </a:r>
          </a:p>
          <a:p>
            <a:pPr marL="166615" indent="-166615">
              <a:buFontTx/>
              <a:buChar char="-"/>
            </a:pPr>
            <a:r>
              <a:rPr lang="en-US" baseline="0" dirty="0" smtClean="0"/>
              <a:t>Again emits 60 tons in </a:t>
            </a:r>
            <a:r>
              <a:rPr lang="en-US" baseline="0" dirty="0" err="1" smtClean="0"/>
              <a:t>yr</a:t>
            </a:r>
            <a:r>
              <a:rPr lang="en-US" baseline="0" dirty="0" smtClean="0"/>
              <a:t> 3 but also acquired a unit at the beginning of the year that emitted an additional 20 tons</a:t>
            </a:r>
          </a:p>
          <a:p>
            <a:pPr marL="166615" indent="-166615">
              <a:buFontTx/>
              <a:buChar char="-"/>
            </a:pPr>
            <a:endParaRPr lang="en-US" baseline="0" dirty="0" smtClean="0"/>
          </a:p>
          <a:p>
            <a:pPr marL="166615" indent="-166615">
              <a:buFontTx/>
              <a:buChar char="-"/>
            </a:pPr>
            <a:r>
              <a:rPr lang="en-US" baseline="0" dirty="0" smtClean="0"/>
              <a:t>When developing its inventory for the current (third) year, the company just adds on the 20 tons of emissions from the acquired unit to its 60 emissions.</a:t>
            </a:r>
          </a:p>
          <a:p>
            <a:pPr marL="166615" indent="-166615">
              <a:buFontTx/>
              <a:buChar char="-"/>
            </a:pPr>
            <a:r>
              <a:rPr lang="en-US" baseline="0" dirty="0" smtClean="0"/>
              <a:t>But for its base </a:t>
            </a:r>
            <a:r>
              <a:rPr lang="en-US" baseline="0" dirty="0" err="1" smtClean="0"/>
              <a:t>yr</a:t>
            </a:r>
            <a:r>
              <a:rPr lang="en-US" baseline="0" dirty="0" smtClean="0"/>
              <a:t> inventory, because the emissions from the acquired unit are considered significant, the company has to recalculate its base </a:t>
            </a:r>
            <a:r>
              <a:rPr lang="en-US" baseline="0" dirty="0" err="1" smtClean="0"/>
              <a:t>yr</a:t>
            </a:r>
            <a:r>
              <a:rPr lang="en-US" baseline="0" dirty="0" smtClean="0"/>
              <a:t> emissions and it does this by adding the 15 tons of emissions the unit emitted in year 1 to its base year. </a:t>
            </a:r>
          </a:p>
          <a:p>
            <a:pPr marL="166615" indent="-166615">
              <a:buFontTx/>
              <a:buChar char="-"/>
            </a:pPr>
            <a:r>
              <a:rPr lang="en-US" baseline="0" dirty="0" smtClean="0"/>
              <a:t>It could also recalculate the inventory for the second year, but that is optional. </a:t>
            </a:r>
            <a:endParaRPr lang="en-US" dirty="0" smtClean="0"/>
          </a:p>
          <a:p>
            <a:endParaRPr lang="en-US" dirty="0" smtClean="0"/>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96F78FC6-AD1A-4891-B052-1F9E7FD3A2AD}" type="slidenum">
              <a:rPr lang="en-US" smtClean="0"/>
              <a:pPr/>
              <a:t>13</a:t>
            </a:fld>
            <a:endParaRPr lang="en-US"/>
          </a:p>
        </p:txBody>
      </p:sp>
    </p:spTree>
    <p:extLst>
      <p:ext uri="{BB962C8B-B14F-4D97-AF65-F5344CB8AC3E}">
        <p14:creationId xmlns:p14="http://schemas.microsoft.com/office/powerpoint/2010/main" val="2494306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defRPr/>
            </a:pPr>
            <a:r>
              <a:rPr lang="en-US" dirty="0" smtClean="0"/>
              <a:t>Conversely, This slide just shows how recalculations would work if</a:t>
            </a:r>
            <a:r>
              <a:rPr lang="en-US" baseline="0" dirty="0" smtClean="0"/>
              <a:t> a company divested itself of an operating unit. </a:t>
            </a:r>
          </a:p>
          <a:p>
            <a:pPr defTabSz="888614">
              <a:defRPr/>
            </a:pPr>
            <a:endParaRPr lang="en-US" baseline="0" dirty="0" smtClean="0"/>
          </a:p>
          <a:p>
            <a:pPr defTabSz="888614">
              <a:defRPr/>
            </a:pPr>
            <a:r>
              <a:rPr lang="en-US" baseline="0" dirty="0" smtClean="0"/>
              <a:t>Here the company is initially comprised of 3 units. Unit C at the top emits 25 tons in the base </a:t>
            </a:r>
            <a:r>
              <a:rPr lang="en-US" baseline="0" dirty="0" err="1" smtClean="0"/>
              <a:t>yr</a:t>
            </a:r>
            <a:r>
              <a:rPr lang="en-US" baseline="0" dirty="0" smtClean="0"/>
              <a:t> and 30 tons in </a:t>
            </a:r>
            <a:r>
              <a:rPr lang="en-US" baseline="0" dirty="0" err="1" smtClean="0"/>
              <a:t>yr</a:t>
            </a:r>
            <a:r>
              <a:rPr lang="en-US" baseline="0" dirty="0" smtClean="0"/>
              <a:t> 2. In </a:t>
            </a:r>
            <a:r>
              <a:rPr lang="en-US" baseline="0" dirty="0" err="1" smtClean="0"/>
              <a:t>yr</a:t>
            </a:r>
            <a:r>
              <a:rPr lang="en-US" baseline="0" dirty="0" smtClean="0"/>
              <a:t> 3 the company divests unit c, so it would remove the unit C’s emissions from its base year and (optionally) the intervening inventory for year 2. </a:t>
            </a:r>
            <a:endParaRPr lang="en-US" dirty="0" smtClean="0"/>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96F78FC6-AD1A-4891-B052-1F9E7FD3A2AD}" type="slidenum">
              <a:rPr lang="en-US" smtClean="0"/>
              <a:pPr/>
              <a:t>14</a:t>
            </a:fld>
            <a:endParaRPr lang="en-US"/>
          </a:p>
        </p:txBody>
      </p:sp>
    </p:spTree>
    <p:extLst>
      <p:ext uri="{BB962C8B-B14F-4D97-AF65-F5344CB8AC3E}">
        <p14:creationId xmlns:p14="http://schemas.microsoft.com/office/powerpoint/2010/main" val="610598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finally, here a company has acquired a facility that did not exist in its base year. So, the unit emitted nothing in year 1. The unit did exist in </a:t>
            </a:r>
            <a:r>
              <a:rPr lang="en-US" baseline="0" dirty="0" err="1" smtClean="0"/>
              <a:t>yr</a:t>
            </a:r>
            <a:r>
              <a:rPr lang="en-US" baseline="0" dirty="0" smtClean="0"/>
              <a:t> 2, however, and it emitted 15 tons in </a:t>
            </a:r>
            <a:r>
              <a:rPr lang="en-US" baseline="0" dirty="0" err="1" smtClean="0"/>
              <a:t>yr</a:t>
            </a:r>
            <a:r>
              <a:rPr lang="en-US" baseline="0" dirty="0" smtClean="0"/>
              <a:t> 2, and 20 tons in </a:t>
            </a:r>
            <a:r>
              <a:rPr lang="en-US" baseline="0" dirty="0" err="1" smtClean="0"/>
              <a:t>yr</a:t>
            </a:r>
            <a:r>
              <a:rPr lang="en-US" baseline="0" dirty="0" smtClean="0"/>
              <a:t> 3. In this case, the company does not recalculate its base </a:t>
            </a:r>
            <a:r>
              <a:rPr lang="en-US" baseline="0" dirty="0" err="1" smtClean="0"/>
              <a:t>yr</a:t>
            </a:r>
            <a:r>
              <a:rPr lang="en-US" baseline="0" dirty="0" smtClean="0"/>
              <a:t> inventory, although it could recalculate its inventory for </a:t>
            </a:r>
            <a:r>
              <a:rPr lang="en-US" baseline="0" dirty="0" err="1" smtClean="0"/>
              <a:t>yr</a:t>
            </a:r>
            <a:r>
              <a:rPr lang="en-US" baseline="0" dirty="0" smtClean="0"/>
              <a:t> 2 if it wanted to. </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96F78FC6-AD1A-4891-B052-1F9E7FD3A2AD}" type="slidenum">
              <a:rPr lang="en-US" smtClean="0"/>
              <a:pPr/>
              <a:t>15</a:t>
            </a:fld>
            <a:endParaRPr lang="en-US"/>
          </a:p>
        </p:txBody>
      </p:sp>
    </p:spTree>
    <p:extLst>
      <p:ext uri="{BB962C8B-B14F-4D97-AF65-F5344CB8AC3E}">
        <p14:creationId xmlns:p14="http://schemas.microsoft.com/office/powerpoint/2010/main" val="1259422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go any further, I just wanted to spend a slide on best</a:t>
            </a:r>
            <a:r>
              <a:rPr lang="en-US" baseline="0" dirty="0" smtClean="0"/>
              <a:t> practices for recalculating emissions based on when within the reporting cycle the org change actually occurs. </a:t>
            </a:r>
          </a:p>
          <a:p>
            <a:endParaRPr lang="en-US" baseline="0" dirty="0" smtClean="0"/>
          </a:p>
          <a:p>
            <a:r>
              <a:rPr lang="en-US" baseline="0" dirty="0" smtClean="0"/>
              <a:t>And, In general, if structural changes occur in the middle of the reporting cycle, then best practice is to </a:t>
            </a:r>
            <a:r>
              <a:rPr lang="en-US" baseline="0" dirty="0" err="1" smtClean="0"/>
              <a:t>reclaulate</a:t>
            </a:r>
            <a:r>
              <a:rPr lang="en-US" baseline="0" dirty="0" smtClean="0"/>
              <a:t> for the entire year. And this “all year” option is generally recommended because it gives the same result as calculating for the remainder of the year and making adjustments, and it is also less complicated, because it will avoid having to make recalculations for subsequent years. </a:t>
            </a:r>
          </a:p>
          <a:p>
            <a:endParaRPr lang="en-US" baseline="0" dirty="0" smtClean="0"/>
          </a:p>
          <a:p>
            <a:r>
              <a:rPr lang="en-US" baseline="0" dirty="0" smtClean="0"/>
              <a:t>[…. Otherwise, in </a:t>
            </a:r>
            <a:r>
              <a:rPr lang="en-US" baseline="0" dirty="0" err="1" smtClean="0"/>
              <a:t>futuire</a:t>
            </a:r>
            <a:r>
              <a:rPr lang="en-US" baseline="0" dirty="0" smtClean="0"/>
              <a:t> </a:t>
            </a:r>
            <a:r>
              <a:rPr lang="en-US" baseline="0" dirty="0" err="1" smtClean="0"/>
              <a:t>yras</a:t>
            </a:r>
            <a:r>
              <a:rPr lang="en-US" baseline="0" dirty="0" smtClean="0"/>
              <a:t>, a company would be comparing the full </a:t>
            </a:r>
            <a:r>
              <a:rPr lang="en-US" baseline="0" dirty="0" err="1" smtClean="0"/>
              <a:t>yr</a:t>
            </a:r>
            <a:r>
              <a:rPr lang="en-US" baseline="0" dirty="0" smtClean="0"/>
              <a:t> performance of the </a:t>
            </a:r>
            <a:r>
              <a:rPr lang="en-US" baseline="0" dirty="0" err="1" smtClean="0"/>
              <a:t>uniot</a:t>
            </a:r>
            <a:r>
              <a:rPr lang="en-US" baseline="0" dirty="0" smtClean="0"/>
              <a:t> to a base </a:t>
            </a:r>
            <a:r>
              <a:rPr lang="en-US" baseline="0" dirty="0" err="1" smtClean="0"/>
              <a:t>yr</a:t>
            </a:r>
            <a:r>
              <a:rPr lang="en-US" baseline="0" dirty="0" smtClean="0"/>
              <a:t>, where the unit was only effectively operational for half the year]</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96F78FC6-AD1A-4891-B052-1F9E7FD3A2AD}" type="slidenum">
              <a:rPr lang="en-US" smtClean="0"/>
              <a:pPr/>
              <a:t>16</a:t>
            </a:fld>
            <a:endParaRPr lang="en-US"/>
          </a:p>
        </p:txBody>
      </p:sp>
    </p:spTree>
    <p:extLst>
      <p:ext uri="{BB962C8B-B14F-4D97-AF65-F5344CB8AC3E}">
        <p14:creationId xmlns:p14="http://schemas.microsoft.com/office/powerpoint/2010/main" val="1251522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r>
              <a:rPr lang="en-US" dirty="0" smtClean="0"/>
              <a:t>OK. Lets have some more examples to illustrate when recalculations are and are not needed. </a:t>
            </a:r>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96F78FC6-AD1A-4891-B052-1F9E7FD3A2AD}" type="slidenum">
              <a:rPr lang="en-US" smtClean="0"/>
              <a:pPr/>
              <a:t>17</a:t>
            </a:fld>
            <a:endParaRPr lang="en-US"/>
          </a:p>
        </p:txBody>
      </p:sp>
    </p:spTree>
    <p:extLst>
      <p:ext uri="{BB962C8B-B14F-4D97-AF65-F5344CB8AC3E}">
        <p14:creationId xmlns:p14="http://schemas.microsoft.com/office/powerpoint/2010/main" val="76840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96F78FC6-AD1A-4891-B052-1F9E7FD3A2AD}" type="slidenum">
              <a:rPr lang="en-US" smtClean="0"/>
              <a:pPr/>
              <a:t>18</a:t>
            </a:fld>
            <a:endParaRPr lang="en-US"/>
          </a:p>
        </p:txBody>
      </p:sp>
    </p:spTree>
    <p:extLst>
      <p:ext uri="{BB962C8B-B14F-4D97-AF65-F5344CB8AC3E}">
        <p14:creationId xmlns:p14="http://schemas.microsoft.com/office/powerpoint/2010/main" val="3149278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96F78FC6-AD1A-4891-B052-1F9E7FD3A2AD}" type="slidenum">
              <a:rPr lang="en-US" smtClean="0"/>
              <a:pPr/>
              <a:t>19</a:t>
            </a:fld>
            <a:endParaRPr lang="en-US"/>
          </a:p>
        </p:txBody>
      </p:sp>
    </p:spTree>
    <p:extLst>
      <p:ext uri="{BB962C8B-B14F-4D97-AF65-F5344CB8AC3E}">
        <p14:creationId xmlns:p14="http://schemas.microsoft.com/office/powerpoint/2010/main" val="2999637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OK,</a:t>
            </a:r>
            <a:r>
              <a:rPr lang="pt-BR" baseline="0" dirty="0" smtClean="0"/>
              <a:t> there are three main accounting steps in designing an invcentory. We~ve already covered 2 of these – setting operational and organizational boudnaries. </a:t>
            </a:r>
          </a:p>
          <a:p>
            <a:endParaRPr lang="pt-BR" baseline="0" dirty="0" smtClean="0"/>
          </a:p>
          <a:p>
            <a:r>
              <a:rPr lang="pt-BR" baseline="0" dirty="0" smtClean="0"/>
              <a:t>The third step and the focus of this presentation is setting base years and using those base years to track progress over time . </a:t>
            </a:r>
            <a:endParaRPr lang="en-US" dirty="0" smtClean="0"/>
          </a:p>
          <a:p>
            <a:endParaRPr lang="en-US" dirty="0"/>
          </a:p>
        </p:txBody>
      </p:sp>
      <p:sp>
        <p:nvSpPr>
          <p:cNvPr id="4" name="Slide Number Placeholder 3"/>
          <p:cNvSpPr>
            <a:spLocks noGrp="1"/>
          </p:cNvSpPr>
          <p:nvPr>
            <p:ph type="sldNum" sz="quarter" idx="10"/>
          </p:nvPr>
        </p:nvSpPr>
        <p:spPr/>
        <p:txBody>
          <a:bodyPr/>
          <a:lstStyle/>
          <a:p>
            <a:fld id="{96F78FC6-AD1A-4891-B052-1F9E7FD3A2AD}" type="slidenum">
              <a:rPr lang="en-US" smtClean="0"/>
              <a:pPr/>
              <a:t>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3744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review some other situations quickly</a:t>
            </a:r>
            <a:r>
              <a:rPr lang="en-US" baseline="0" dirty="0" smtClean="0"/>
              <a:t> and see if they result in recalculations.</a:t>
            </a:r>
          </a:p>
          <a:p>
            <a:r>
              <a:rPr lang="en-US" baseline="0" dirty="0" smtClean="0"/>
              <a:t>…..</a:t>
            </a:r>
          </a:p>
          <a:p>
            <a:endParaRPr lang="en-US" baseline="0" dirty="0" smtClean="0"/>
          </a:p>
          <a:p>
            <a:r>
              <a:rPr lang="en-US" dirty="0" smtClean="0"/>
              <a:t>Situation 2: Here recalculations are not needed because the emissions from outsources</a:t>
            </a:r>
            <a:r>
              <a:rPr lang="en-US" baseline="0" dirty="0" smtClean="0"/>
              <a:t> steam production are scope 2 and so will have to still be reported within the inventory. </a:t>
            </a:r>
          </a:p>
          <a:p>
            <a:endParaRPr lang="en-US" baseline="0" dirty="0" smtClean="0"/>
          </a:p>
          <a:p>
            <a:r>
              <a:rPr lang="en-US" baseline="0" dirty="0" smtClean="0"/>
              <a:t>…..</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96F78FC6-AD1A-4891-B052-1F9E7FD3A2AD}" type="slidenum">
              <a:rPr lang="en-US" smtClean="0"/>
              <a:pPr/>
              <a:t>20</a:t>
            </a:fld>
            <a:endParaRPr lang="en-US"/>
          </a:p>
        </p:txBody>
      </p:sp>
    </p:spTree>
    <p:extLst>
      <p:ext uri="{BB962C8B-B14F-4D97-AF65-F5344CB8AC3E}">
        <p14:creationId xmlns:p14="http://schemas.microsoft.com/office/powerpoint/2010/main" val="1096269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summary, the base year is the year …..</a:t>
            </a:r>
          </a:p>
          <a:p>
            <a:endParaRPr lang="en-US" dirty="0" smtClean="0"/>
          </a:p>
          <a:p>
            <a:r>
              <a:rPr lang="en-US" dirty="0" smtClean="0"/>
              <a:t>Companies</a:t>
            </a:r>
            <a:r>
              <a:rPr lang="en-US" baseline="0" dirty="0" smtClean="0"/>
              <a:t> need to define a recalculation policy, which essentially means they need to define a sig threshold to determine when recalculations are needed</a:t>
            </a:r>
          </a:p>
          <a:p>
            <a:endParaRPr lang="en-US" baseline="0" dirty="0" smtClean="0"/>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96F78FC6-AD1A-4891-B052-1F9E7FD3A2AD}" type="slidenum">
              <a:rPr lang="en-US" smtClean="0"/>
              <a:pPr/>
              <a:t>21</a:t>
            </a:fld>
            <a:endParaRPr lang="en-US"/>
          </a:p>
        </p:txBody>
      </p:sp>
    </p:spTree>
    <p:extLst>
      <p:ext uri="{BB962C8B-B14F-4D97-AF65-F5344CB8AC3E}">
        <p14:creationId xmlns:p14="http://schemas.microsoft.com/office/powerpoint/2010/main" val="3700719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78FC6-AD1A-4891-B052-1F9E7FD3A2AD}" type="slidenum">
              <a:rPr lang="en-US" smtClean="0"/>
              <a:pPr/>
              <a:t>22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45047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78FC6-AD1A-4891-B052-1F9E7FD3A2AD}" type="slidenum">
              <a:rPr lang="en-US" smtClean="0"/>
              <a:pPr/>
              <a:t>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967655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78FC6-AD1A-4891-B052-1F9E7FD3A2AD}" type="slidenum">
              <a:rPr lang="en-US" smtClean="0"/>
              <a:pPr/>
              <a:t>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492378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what is a base year? The base year is </a:t>
            </a:r>
            <a:r>
              <a:rPr lang="en-US" dirty="0" smtClean="0"/>
              <a:t>the year in history against which an organization’s emissions are tracked over time. The Corp </a:t>
            </a:r>
            <a:r>
              <a:rPr lang="en-US" dirty="0" err="1" smtClean="0"/>
              <a:t>Std</a:t>
            </a:r>
            <a:r>
              <a:rPr lang="en-US" dirty="0" smtClean="0"/>
              <a:t> requires companies to set base years</a:t>
            </a:r>
            <a:r>
              <a:rPr lang="en-US" baseline="0" dirty="0" smtClean="0"/>
              <a:t> </a:t>
            </a:r>
            <a:r>
              <a:rPr lang="en-US" dirty="0" smtClean="0"/>
              <a:t>as they are so important for inventory design for several reasons:</a:t>
            </a:r>
            <a:r>
              <a:rPr lang="en-US" baseline="0" dirty="0" smtClean="0"/>
              <a:t> </a:t>
            </a:r>
            <a:endParaRPr lang="en-US" dirty="0" smtClean="0"/>
          </a:p>
          <a:p>
            <a:pPr>
              <a:buFontTx/>
              <a:buChar char="-"/>
            </a:pPr>
            <a:r>
              <a:rPr lang="en-US" dirty="0" smtClean="0"/>
              <a:t>They help companies track progress towards reduction targets</a:t>
            </a:r>
          </a:p>
          <a:p>
            <a:pPr>
              <a:buFontTx/>
              <a:buChar char="-"/>
            </a:pPr>
            <a:r>
              <a:rPr lang="en-US" dirty="0" smtClean="0"/>
              <a:t> They help put the effects of changes in inventory practices into context. </a:t>
            </a:r>
          </a:p>
          <a:p>
            <a:pPr>
              <a:buFontTx/>
              <a:buNone/>
            </a:pPr>
            <a:r>
              <a:rPr lang="en-US" dirty="0" smtClean="0"/>
              <a:t>And</a:t>
            </a:r>
            <a:r>
              <a:rPr lang="en-US" baseline="0" dirty="0" smtClean="0"/>
              <a:t> we’ll cover both these applications later in this lesson. </a:t>
            </a:r>
            <a:endParaRPr lang="en-US" dirty="0" smtClean="0"/>
          </a:p>
        </p:txBody>
      </p:sp>
      <p:sp>
        <p:nvSpPr>
          <p:cNvPr id="4" name="Slide Number Placeholder 3"/>
          <p:cNvSpPr>
            <a:spLocks noGrp="1"/>
          </p:cNvSpPr>
          <p:nvPr>
            <p:ph type="sldNum" sz="quarter" idx="10"/>
          </p:nvPr>
        </p:nvSpPr>
        <p:spPr/>
        <p:txBody>
          <a:bodyPr/>
          <a:lstStyle/>
          <a:p>
            <a:fld id="{B54261A0-B8EA-45FA-BD59-C61EA0254F1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744523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would recommend that a company select</a:t>
            </a:r>
            <a:r>
              <a:rPr lang="en-US" baseline="0" dirty="0" smtClean="0"/>
              <a:t> as the base year the earliest year for which verifiable data are available for the required scope – that is for scopes 1 and 2. </a:t>
            </a:r>
          </a:p>
          <a:p>
            <a:endParaRPr lang="en-US" baseline="0" dirty="0" smtClean="0"/>
          </a:p>
          <a:p>
            <a:r>
              <a:rPr lang="en-US" baseline="0" dirty="0" smtClean="0"/>
              <a:t>So, in this example, the company has only scope 2 data for 2005 and 2006 and so would not select either of these years as the base yr. Scope 1 and 2 data are instead available for 2007 and so this year could be the base yr. </a:t>
            </a:r>
          </a:p>
          <a:p>
            <a:endParaRPr lang="en-US" dirty="0" smtClean="0"/>
          </a:p>
          <a:p>
            <a:r>
              <a:rPr lang="en-US" dirty="0" smtClean="0"/>
              <a:t>In addition to requiring</a:t>
            </a:r>
            <a:r>
              <a:rPr lang="en-US" baseline="0" dirty="0" smtClean="0"/>
              <a:t> that companies set base years, the Corp </a:t>
            </a:r>
            <a:r>
              <a:rPr lang="en-US" baseline="0" dirty="0" err="1" smtClean="0"/>
              <a:t>Std</a:t>
            </a:r>
            <a:r>
              <a:rPr lang="en-US" baseline="0" dirty="0" smtClean="0"/>
              <a:t> also requires companies to explain why that particular </a:t>
            </a:r>
            <a:r>
              <a:rPr lang="en-US" baseline="0" dirty="0" err="1" smtClean="0"/>
              <a:t>yr</a:t>
            </a:r>
            <a:r>
              <a:rPr lang="en-US" baseline="0" dirty="0" smtClean="0"/>
              <a:t> was chosen.</a:t>
            </a:r>
          </a:p>
          <a:p>
            <a:endParaRPr lang="en-US" baseline="0" dirty="0" smtClean="0"/>
          </a:p>
          <a:p>
            <a:r>
              <a:rPr lang="en-US" dirty="0" smtClean="0"/>
              <a:t>Also, a fundamental consideration in selecting a base year is that it be representative of a </a:t>
            </a:r>
            <a:r>
              <a:rPr lang="en-US" dirty="0" err="1" smtClean="0"/>
              <a:t>companys</a:t>
            </a:r>
            <a:r>
              <a:rPr lang="en-US" dirty="0" smtClean="0"/>
              <a:t> emissions profile. Otherwise, if the chosen base year were </a:t>
            </a:r>
            <a:r>
              <a:rPr lang="en-US" baseline="0" dirty="0" smtClean="0"/>
              <a:t>not representative, then it will not allow for meaningful comparisons of performance over time and would basically be useless. So, if emissions do </a:t>
            </a:r>
            <a:r>
              <a:rPr lang="en-US" baseline="0" dirty="0" err="1" smtClean="0"/>
              <a:t>flcutuate</a:t>
            </a:r>
            <a:r>
              <a:rPr lang="en-US" baseline="0" dirty="0" smtClean="0"/>
              <a:t> dramatically over time, the Corp </a:t>
            </a:r>
            <a:r>
              <a:rPr lang="en-US" baseline="0" dirty="0" err="1" smtClean="0"/>
              <a:t>Std</a:t>
            </a:r>
            <a:r>
              <a:rPr lang="en-US" baseline="0" dirty="0" smtClean="0"/>
              <a:t> also recommends that companies consider averaging emissions over a series of consecutive years to derive an average base year profile. And the important </a:t>
            </a:r>
            <a:r>
              <a:rPr lang="en-US" baseline="0" dirty="0" err="1" smtClean="0"/>
              <a:t>pt</a:t>
            </a:r>
            <a:r>
              <a:rPr lang="en-US" baseline="0" dirty="0" smtClean="0"/>
              <a:t> here is that the </a:t>
            </a:r>
            <a:r>
              <a:rPr lang="en-US" baseline="0" dirty="0" err="1" smtClean="0"/>
              <a:t>yrs</a:t>
            </a:r>
            <a:r>
              <a:rPr lang="en-US" baseline="0" dirty="0" smtClean="0"/>
              <a:t> should be consecutive – an averaged base </a:t>
            </a:r>
            <a:r>
              <a:rPr lang="en-US" baseline="0" dirty="0" err="1" smtClean="0"/>
              <a:t>yr</a:t>
            </a:r>
            <a:r>
              <a:rPr lang="en-US" baseline="0" dirty="0" smtClean="0"/>
              <a:t> shouldn’t be based on a set of non-consecutive years. </a:t>
            </a:r>
            <a:endParaRPr lang="en-US" dirty="0"/>
          </a:p>
        </p:txBody>
      </p:sp>
      <p:sp>
        <p:nvSpPr>
          <p:cNvPr id="4" name="Slide Number Placeholder 3"/>
          <p:cNvSpPr>
            <a:spLocks noGrp="1"/>
          </p:cNvSpPr>
          <p:nvPr>
            <p:ph type="sldNum" sz="quarter" idx="10"/>
          </p:nvPr>
        </p:nvSpPr>
        <p:spPr/>
        <p:txBody>
          <a:bodyPr/>
          <a:lstStyle/>
          <a:p>
            <a:fld id="{96F78FC6-AD1A-4891-B052-1F9E7FD3A2AD}" type="slidenum">
              <a:rPr lang="en-US" smtClean="0"/>
              <a:pPr/>
              <a:t>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88791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r>
              <a:rPr lang="en-US" dirty="0" smtClean="0"/>
              <a:t>Once a base year has been selected and an inventory has been developed for that base year, it is important to understand when that inventory needs to be </a:t>
            </a:r>
            <a:r>
              <a:rPr lang="en-US" baseline="0" dirty="0" smtClean="0"/>
              <a:t>recalculated to ensure consistent inventory data and boundaries over time and to ensure that base periods remain useful as a basis for tracking performance. </a:t>
            </a:r>
          </a:p>
          <a:p>
            <a:endParaRPr lang="en-US" dirty="0" smtClean="0"/>
          </a:p>
          <a:p>
            <a:r>
              <a:rPr lang="en-US" dirty="0" smtClean="0"/>
              <a:t>The Corp </a:t>
            </a:r>
            <a:r>
              <a:rPr lang="en-US" dirty="0" err="1" smtClean="0"/>
              <a:t>Std</a:t>
            </a:r>
            <a:r>
              <a:rPr lang="en-US" dirty="0" smtClean="0"/>
              <a:t> requires companies to do a number of things in this regard:</a:t>
            </a:r>
          </a:p>
          <a:p>
            <a:endParaRPr lang="en-US" dirty="0" smtClean="0"/>
          </a:p>
          <a:p>
            <a:r>
              <a:rPr lang="en-US" dirty="0"/>
              <a:t>- Retroactively recalculate base year emissions to reflect company changes that could compromise consistency and relevance of emissions data…over time. </a:t>
            </a:r>
          </a:p>
          <a:p>
            <a:r>
              <a:rPr lang="en-US" dirty="0"/>
              <a:t>- Develop a base year emissions recalculation policy and apply it in a consistent manner… over time. This policy would essentially state when changes are significant enough to trigger recalculations, and more about that in a second. .</a:t>
            </a:r>
          </a:p>
          <a:p>
            <a:r>
              <a:rPr lang="en-US" dirty="0"/>
              <a:t>- Companies would need to report in their inventories when and why they have recalculated their base period data. </a:t>
            </a:r>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96F78FC6-AD1A-4891-B052-1F9E7FD3A2AD}" type="slidenum">
              <a:rPr lang="en-US" smtClean="0"/>
              <a:pPr/>
              <a:t>7</a:t>
            </a:fld>
            <a:endParaRPr lang="en-US"/>
          </a:p>
        </p:txBody>
      </p:sp>
    </p:spTree>
    <p:extLst>
      <p:ext uri="{BB962C8B-B14F-4D97-AF65-F5344CB8AC3E}">
        <p14:creationId xmlns:p14="http://schemas.microsoft.com/office/powerpoint/2010/main" val="2333137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factors</a:t>
            </a:r>
            <a:r>
              <a:rPr lang="en-US" baseline="0" dirty="0" smtClean="0"/>
              <a:t> would cause recalculation? Well, in the Corp Standard the main reasons base years have to recalculated are when:</a:t>
            </a:r>
          </a:p>
          <a:p>
            <a:endParaRPr lang="en-US" baseline="0" dirty="0" smtClean="0"/>
          </a:p>
          <a:p>
            <a:r>
              <a:rPr lang="en-US" baseline="0" dirty="0" smtClean="0"/>
              <a:t>…</a:t>
            </a:r>
          </a:p>
          <a:p>
            <a:r>
              <a:rPr lang="en-US" baseline="0" dirty="0" smtClean="0"/>
              <a:t>…</a:t>
            </a:r>
          </a:p>
          <a:p>
            <a:r>
              <a:rPr lang="en-US" baseline="0" dirty="0" smtClean="0"/>
              <a:t>…</a:t>
            </a:r>
          </a:p>
          <a:p>
            <a:endParaRPr lang="en-US" baseline="0" dirty="0" smtClean="0"/>
          </a:p>
          <a:p>
            <a:r>
              <a:rPr lang="en-US" baseline="0" dirty="0" smtClean="0"/>
              <a:t>Conceptually, changes in org structures can be more difficult to understand that changes in calculation methods or the discovery of errors, so what I want to do is spend a few slides explaining how org changes affect base year inventories. But I’ll do that after first explaining what the term significance means – as you can see, significance is a common term that is fundamental to all 3 of these requirements, so what does it mean exactly? </a:t>
            </a:r>
          </a:p>
          <a:p>
            <a:endParaRPr lang="en-US" baseline="0" dirty="0" smtClean="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96F78FC6-AD1A-4891-B052-1F9E7FD3A2AD}" type="slidenum">
              <a:rPr lang="en-US" smtClean="0"/>
              <a:pPr/>
              <a:t>8</a:t>
            </a:fld>
            <a:endParaRPr lang="en-US"/>
          </a:p>
        </p:txBody>
      </p:sp>
    </p:spTree>
    <p:extLst>
      <p:ext uri="{BB962C8B-B14F-4D97-AF65-F5344CB8AC3E}">
        <p14:creationId xmlns:p14="http://schemas.microsoft.com/office/powerpoint/2010/main" val="1176960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determine whether a change is significant it is evaluated against a significance threshold. So, for instance, a threshold level of sig might be 5%, such that if a change in inventory boundaries or methodology results in a change in the base year inventory that is equal to or more than 5% of the total emissions reported in that inventory, then that change is considered </a:t>
            </a:r>
            <a:r>
              <a:rPr lang="en-US" baseline="0" dirty="0" err="1" smtClean="0"/>
              <a:t>signfiicant</a:t>
            </a:r>
            <a:r>
              <a:rPr lang="en-US" baseline="0" dirty="0" smtClean="0"/>
              <a:t>. </a:t>
            </a:r>
          </a:p>
          <a:p>
            <a:endParaRPr lang="en-US" baseline="0" dirty="0" smtClean="0"/>
          </a:p>
          <a:p>
            <a:r>
              <a:rPr lang="en-US" baseline="0" dirty="0" smtClean="0"/>
              <a:t>The </a:t>
            </a:r>
            <a:r>
              <a:rPr lang="en-US" baseline="0" dirty="0" err="1" smtClean="0"/>
              <a:t>Copr</a:t>
            </a:r>
            <a:r>
              <a:rPr lang="en-US" baseline="0" dirty="0" smtClean="0"/>
              <a:t> </a:t>
            </a:r>
            <a:r>
              <a:rPr lang="en-US" baseline="0" dirty="0" err="1" smtClean="0"/>
              <a:t>Std</a:t>
            </a:r>
            <a:r>
              <a:rPr lang="en-US" baseline="0" dirty="0" smtClean="0"/>
              <a:t> doesn’t actually require or recommend a specific sig threshold. However, many GHG programs would do so - (e.g., Brazil program: 5%). </a:t>
            </a:r>
          </a:p>
          <a:p>
            <a:endParaRPr lang="en-US" baseline="0" dirty="0" smtClean="0"/>
          </a:p>
          <a:p>
            <a:pPr defTabSz="888614">
              <a:defRPr/>
            </a:pPr>
            <a:r>
              <a:rPr lang="en-US" baseline="0" dirty="0" smtClean="0"/>
              <a:t>Instead, what we find, is that the Corp </a:t>
            </a:r>
            <a:r>
              <a:rPr lang="en-US" baseline="0" dirty="0" err="1" smtClean="0"/>
              <a:t>Std</a:t>
            </a:r>
            <a:r>
              <a:rPr lang="en-US" baseline="0" dirty="0" smtClean="0"/>
              <a:t> simply requires each company to define its own threshold and apply that threshold consistently across time. </a:t>
            </a:r>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96F78FC6-AD1A-4891-B052-1F9E7FD3A2AD}" type="slidenum">
              <a:rPr lang="en-US" smtClean="0"/>
              <a:pPr/>
              <a:t>9</a:t>
            </a:fld>
            <a:endParaRPr lang="en-US"/>
          </a:p>
        </p:txBody>
      </p:sp>
    </p:spTree>
    <p:extLst>
      <p:ext uri="{BB962C8B-B14F-4D97-AF65-F5344CB8AC3E}">
        <p14:creationId xmlns:p14="http://schemas.microsoft.com/office/powerpoint/2010/main" val="839150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320313" y="4744722"/>
            <a:ext cx="8458561" cy="585820"/>
          </a:xfrm>
          <a:noFill/>
          <a:ln>
            <a:noFill/>
          </a:ln>
        </p:spPr>
        <p:txBody>
          <a:bodyPr>
            <a:normAutofit/>
          </a:bodyPr>
          <a:lstStyle>
            <a:lvl1pPr marL="0" indent="0" algn="l">
              <a:buNone/>
              <a:defRPr sz="1800" baseline="0">
                <a:solidFill>
                  <a:schemeClr val="tx1">
                    <a:lumMod val="65000"/>
                    <a:lumOff val="35000"/>
                  </a:schemeClr>
                </a:solidFill>
                <a:latin typeface="Tahoma"/>
                <a:cs typeface="Taho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 title</a:t>
            </a:r>
            <a:endParaRPr lang="en-US" dirty="0"/>
          </a:p>
        </p:txBody>
      </p:sp>
      <p:sp>
        <p:nvSpPr>
          <p:cNvPr id="11" name="Title Placeholder 1"/>
          <p:cNvSpPr>
            <a:spLocks noGrp="1"/>
          </p:cNvSpPr>
          <p:nvPr>
            <p:ph type="title"/>
          </p:nvPr>
        </p:nvSpPr>
        <p:spPr>
          <a:xfrm>
            <a:off x="320314" y="4040221"/>
            <a:ext cx="8458560" cy="704500"/>
          </a:xfrm>
          <a:prstGeom prst="rect">
            <a:avLst/>
          </a:prstGeom>
        </p:spPr>
        <p:txBody>
          <a:bodyPr vert="horz" lIns="91440" tIns="45720" rIns="91440" bIns="45720" rtlCol="0" anchor="ctr">
            <a:normAutofit/>
          </a:bodyPr>
          <a:lstStyle>
            <a:lvl1pPr algn="l">
              <a:defRPr sz="2600">
                <a:solidFill>
                  <a:srgbClr val="229E8F"/>
                </a:solidFill>
              </a:defRPr>
            </a:lvl1pPr>
          </a:lstStyle>
          <a:p>
            <a:r>
              <a:rPr lang="en-GB" dirty="0" smtClean="0"/>
              <a:t>Click to edit Master title style</a:t>
            </a:r>
            <a:endParaRPr lang="en-US" dirty="0"/>
          </a:p>
        </p:txBody>
      </p:sp>
      <p:pic>
        <p:nvPicPr>
          <p:cNvPr id="5" name="Picture 4"/>
          <p:cNvPicPr>
            <a:picLocks noChangeAspect="1"/>
          </p:cNvPicPr>
          <p:nvPr userDrawn="1"/>
        </p:nvPicPr>
        <p:blipFill rotWithShape="1">
          <a:blip r:embed="rId2" cstate="print"/>
          <a:srcRect t="20279" r="19946"/>
          <a:stretch/>
        </p:blipFill>
        <p:spPr>
          <a:xfrm>
            <a:off x="5495788" y="0"/>
            <a:ext cx="3648211" cy="3592286"/>
          </a:xfrm>
          <a:prstGeom prst="rect">
            <a:avLst/>
          </a:prstGeom>
        </p:spPr>
      </p:pic>
    </p:spTree>
    <p:extLst>
      <p:ext uri="{BB962C8B-B14F-4D97-AF65-F5344CB8AC3E}">
        <p14:creationId xmlns:p14="http://schemas.microsoft.com/office/powerpoint/2010/main" val="27079268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431" y="1483360"/>
            <a:ext cx="8318881" cy="4642803"/>
          </a:xfrm>
        </p:spPr>
        <p:txBody>
          <a:bodyPr>
            <a:normAutofit/>
          </a:bodyPr>
          <a:lstStyle>
            <a:lvl1pPr>
              <a:buClr>
                <a:srgbClr val="229E8F"/>
              </a:buClr>
              <a:defRPr sz="1800">
                <a:solidFill>
                  <a:srgbClr val="595959"/>
                </a:solidFill>
                <a:latin typeface="Tahoma"/>
                <a:cs typeface="Tahoma"/>
              </a:defRPr>
            </a:lvl1pPr>
            <a:lvl2pPr>
              <a:buClr>
                <a:srgbClr val="229E8F"/>
              </a:buClr>
              <a:defRPr sz="1800">
                <a:solidFill>
                  <a:srgbClr val="595959"/>
                </a:solidFill>
                <a:latin typeface="Tahoma"/>
                <a:cs typeface="Tahoma"/>
              </a:defRPr>
            </a:lvl2pPr>
            <a:lvl3pPr>
              <a:buClr>
                <a:srgbClr val="229E8F"/>
              </a:buClr>
              <a:defRPr sz="1800">
                <a:solidFill>
                  <a:srgbClr val="595959"/>
                </a:solidFill>
                <a:latin typeface="Tahoma"/>
                <a:cs typeface="Tahoma"/>
              </a:defRPr>
            </a:lvl3pPr>
            <a:lvl4pPr>
              <a:buClr>
                <a:srgbClr val="229E8F"/>
              </a:buClr>
              <a:defRPr sz="1800">
                <a:solidFill>
                  <a:srgbClr val="595959"/>
                </a:solidFill>
                <a:latin typeface="Tahoma"/>
                <a:cs typeface="Tahoma"/>
              </a:defRPr>
            </a:lvl4pPr>
            <a:lvl5pPr>
              <a:buClr>
                <a:srgbClr val="229E8F"/>
              </a:buClr>
              <a:defRPr sz="1800">
                <a:solidFill>
                  <a:srgbClr val="595959"/>
                </a:solidFill>
                <a:latin typeface="Tahoma"/>
                <a:cs typeface="Tahom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itle 1"/>
          <p:cNvSpPr>
            <a:spLocks noGrp="1"/>
          </p:cNvSpPr>
          <p:nvPr>
            <p:ph type="ctrTitle"/>
          </p:nvPr>
        </p:nvSpPr>
        <p:spPr>
          <a:xfrm>
            <a:off x="256516" y="873760"/>
            <a:ext cx="8458562" cy="528320"/>
          </a:xfrm>
          <a:noFill/>
          <a:ln>
            <a:noFill/>
          </a:ln>
        </p:spPr>
        <p:txBody>
          <a:bodyPr>
            <a:normAutofit/>
          </a:bodyPr>
          <a:lstStyle>
            <a:lvl1pPr algn="l">
              <a:defRPr sz="2200" b="1" i="0">
                <a:solidFill>
                  <a:schemeClr val="tx1">
                    <a:lumMod val="65000"/>
                    <a:lumOff val="35000"/>
                  </a:schemeClr>
                </a:solidFill>
                <a:latin typeface="Tahoma"/>
                <a:cs typeface="Tahoma"/>
              </a:defRPr>
            </a:lvl1pPr>
          </a:lstStyle>
          <a:p>
            <a:r>
              <a:rPr lang="en-GB" dirty="0" smtClean="0"/>
              <a:t>Click to edit Master title style</a:t>
            </a:r>
            <a:endParaRPr lang="en-US" dirty="0"/>
          </a:p>
        </p:txBody>
      </p:sp>
      <p:sp>
        <p:nvSpPr>
          <p:cNvPr id="4" name="Rectangle 3"/>
          <p:cNvSpPr/>
          <p:nvPr userDrawn="1"/>
        </p:nvSpPr>
        <p:spPr>
          <a:xfrm>
            <a:off x="8670840" y="0"/>
            <a:ext cx="473159" cy="6858000"/>
          </a:xfrm>
          <a:prstGeom prst="rect">
            <a:avLst/>
          </a:prstGeom>
          <a:solidFill>
            <a:srgbClr val="00AC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latin typeface="Arial" pitchFamily="34" charset="0"/>
              <a:cs typeface="Arial" pitchFamily="34" charset="0"/>
            </a:endParaRPr>
          </a:p>
        </p:txBody>
      </p:sp>
      <p:sp>
        <p:nvSpPr>
          <p:cNvPr id="12" name="Rounded Rectangle 11"/>
          <p:cNvSpPr/>
          <p:nvPr userDrawn="1"/>
        </p:nvSpPr>
        <p:spPr>
          <a:xfrm rot="5400000">
            <a:off x="8475196" y="30905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marL="0" algn="ctr" defTabSz="914400" rtl="0" eaLnBrk="1" latinLnBrk="0" hangingPunct="1"/>
            <a:r>
              <a:rPr lang="pt-BR" sz="800" kern="1200" dirty="0" smtClean="0">
                <a:solidFill>
                  <a:schemeClr val="tx1"/>
                </a:solidFill>
                <a:latin typeface="Tahoma" pitchFamily="34" charset="0"/>
                <a:ea typeface="+mn-ea"/>
                <a:cs typeface="Tahoma" pitchFamily="34" charset="0"/>
              </a:rPr>
              <a:t>Introduction</a:t>
            </a:r>
            <a:endParaRPr lang="pt-BR" sz="800" kern="1200" dirty="0">
              <a:solidFill>
                <a:schemeClr val="tx1"/>
              </a:solidFill>
              <a:latin typeface="Tahoma" pitchFamily="34" charset="0"/>
              <a:ea typeface="+mn-ea"/>
              <a:cs typeface="Tahoma" pitchFamily="34" charset="0"/>
            </a:endParaRPr>
          </a:p>
        </p:txBody>
      </p:sp>
      <p:sp>
        <p:nvSpPr>
          <p:cNvPr id="13" name="Rounded Rectangle 12"/>
          <p:cNvSpPr/>
          <p:nvPr userDrawn="1"/>
        </p:nvSpPr>
        <p:spPr>
          <a:xfrm rot="5400000">
            <a:off x="8475196" y="11777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marL="0" algn="ctr" defTabSz="914400" rtl="0" eaLnBrk="1" latinLnBrk="0" hangingPunct="1"/>
            <a:r>
              <a:rPr lang="pt-BR" sz="800" kern="1200" dirty="0" smtClean="0">
                <a:solidFill>
                  <a:sysClr val="windowText" lastClr="000000"/>
                </a:solidFill>
                <a:latin typeface="Tahoma" pitchFamily="34" charset="0"/>
                <a:ea typeface="+mn-ea"/>
                <a:cs typeface="Tahoma" pitchFamily="34" charset="0"/>
              </a:rPr>
              <a:t>Principles</a:t>
            </a:r>
            <a:endParaRPr lang="pt-BR" sz="800" kern="1200" dirty="0">
              <a:solidFill>
                <a:sysClr val="windowText" lastClr="000000"/>
              </a:solidFill>
              <a:latin typeface="Tahoma" pitchFamily="34" charset="0"/>
              <a:ea typeface="+mn-ea"/>
              <a:cs typeface="Tahoma" pitchFamily="34" charset="0"/>
            </a:endParaRPr>
          </a:p>
        </p:txBody>
      </p:sp>
      <p:sp>
        <p:nvSpPr>
          <p:cNvPr id="5" name="Rounded Rectangle 4"/>
          <p:cNvSpPr/>
          <p:nvPr userDrawn="1"/>
        </p:nvSpPr>
        <p:spPr>
          <a:xfrm rot="5400000">
            <a:off x="8475196" y="20159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Organizational Boundaries</a:t>
            </a:r>
            <a:endParaRPr lang="pt-BR" sz="800" dirty="0">
              <a:solidFill>
                <a:schemeClr val="tx1"/>
              </a:solidFill>
              <a:latin typeface="Tahoma" pitchFamily="34" charset="0"/>
              <a:cs typeface="Tahoma" pitchFamily="34" charset="0"/>
            </a:endParaRPr>
          </a:p>
        </p:txBody>
      </p:sp>
      <p:sp>
        <p:nvSpPr>
          <p:cNvPr id="6" name="Rounded Rectangle 5"/>
          <p:cNvSpPr/>
          <p:nvPr userDrawn="1"/>
        </p:nvSpPr>
        <p:spPr>
          <a:xfrm rot="5400000">
            <a:off x="8475196" y="28541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Operational Boundaries</a:t>
            </a:r>
            <a:endParaRPr lang="pt-BR" sz="800" dirty="0">
              <a:solidFill>
                <a:schemeClr val="tx1"/>
              </a:solidFill>
              <a:latin typeface="Tahoma" pitchFamily="34" charset="0"/>
              <a:cs typeface="Tahoma" pitchFamily="34" charset="0"/>
            </a:endParaRPr>
          </a:p>
        </p:txBody>
      </p:sp>
      <p:sp>
        <p:nvSpPr>
          <p:cNvPr id="8" name="Rounded Rectangle 7"/>
          <p:cNvSpPr/>
          <p:nvPr userDrawn="1"/>
        </p:nvSpPr>
        <p:spPr>
          <a:xfrm rot="5400000">
            <a:off x="8475196" y="450005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Calculating Emissions</a:t>
            </a:r>
            <a:endParaRPr lang="pt-BR" sz="800" dirty="0">
              <a:solidFill>
                <a:schemeClr val="tx1"/>
              </a:solidFill>
              <a:latin typeface="Tahoma" pitchFamily="34" charset="0"/>
              <a:cs typeface="Tahoma" pitchFamily="34" charset="0"/>
            </a:endParaRPr>
          </a:p>
        </p:txBody>
      </p:sp>
      <p:sp>
        <p:nvSpPr>
          <p:cNvPr id="9" name="Rounded Rectangle 8"/>
          <p:cNvSpPr/>
          <p:nvPr userDrawn="1"/>
        </p:nvSpPr>
        <p:spPr>
          <a:xfrm rot="5400000">
            <a:off x="8475196" y="53687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Reporting</a:t>
            </a:r>
            <a:endParaRPr lang="pt-BR" sz="800" dirty="0">
              <a:solidFill>
                <a:schemeClr val="tx1"/>
              </a:solidFill>
              <a:latin typeface="Tahoma" pitchFamily="34" charset="0"/>
              <a:cs typeface="Tahoma" pitchFamily="34" charset="0"/>
            </a:endParaRPr>
          </a:p>
        </p:txBody>
      </p:sp>
      <p:sp>
        <p:nvSpPr>
          <p:cNvPr id="11" name="Rounded Rectangle 10"/>
          <p:cNvSpPr/>
          <p:nvPr userDrawn="1"/>
        </p:nvSpPr>
        <p:spPr>
          <a:xfrm rot="5400000">
            <a:off x="8475196" y="62069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Review</a:t>
            </a:r>
            <a:endParaRPr lang="pt-BR" sz="800" dirty="0">
              <a:solidFill>
                <a:schemeClr val="tx1"/>
              </a:solidFill>
              <a:latin typeface="Tahoma" pitchFamily="34" charset="0"/>
              <a:cs typeface="Tahoma" pitchFamily="34" charset="0"/>
            </a:endParaRPr>
          </a:p>
        </p:txBody>
      </p:sp>
      <p:sp>
        <p:nvSpPr>
          <p:cNvPr id="14" name="Rectangle 13"/>
          <p:cNvSpPr/>
          <p:nvPr userDrawn="1"/>
        </p:nvSpPr>
        <p:spPr>
          <a:xfrm flipH="1">
            <a:off x="8714583" y="9900"/>
            <a:ext cx="45719" cy="6858000"/>
          </a:xfrm>
          <a:prstGeom prst="rect">
            <a:avLst/>
          </a:prstGeom>
          <a:solidFill>
            <a:srgbClr val="00ACA2"/>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latin typeface="Tahoma" pitchFamily="34" charset="0"/>
              <a:cs typeface="Tahoma" pitchFamily="34" charset="0"/>
            </a:endParaRPr>
          </a:p>
        </p:txBody>
      </p:sp>
      <p:sp>
        <p:nvSpPr>
          <p:cNvPr id="7" name="Rounded Rectangle 6"/>
          <p:cNvSpPr/>
          <p:nvPr userDrawn="1"/>
        </p:nvSpPr>
        <p:spPr>
          <a:xfrm rot="5400000">
            <a:off x="8475196" y="3692335"/>
            <a:ext cx="868680" cy="365760"/>
          </a:xfrm>
          <a:prstGeom prst="roundRect">
            <a:avLst/>
          </a:prstGeom>
          <a:solidFill>
            <a:srgbClr val="00ACA2"/>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err="1" smtClean="0">
                <a:solidFill>
                  <a:schemeClr val="bg1"/>
                </a:solidFill>
                <a:latin typeface="Tahoma" pitchFamily="34" charset="0"/>
                <a:cs typeface="Tahoma" pitchFamily="34" charset="0"/>
              </a:rPr>
              <a:t>Tracking</a:t>
            </a:r>
            <a:endParaRPr lang="pt-BR" sz="800" dirty="0" smtClean="0">
              <a:solidFill>
                <a:schemeClr val="bg1"/>
              </a:solidFill>
              <a:latin typeface="Tahoma" pitchFamily="34" charset="0"/>
              <a:cs typeface="Tahoma" pitchFamily="34" charset="0"/>
            </a:endParaRPr>
          </a:p>
          <a:p>
            <a:pPr algn="ctr"/>
            <a:r>
              <a:rPr lang="pt-BR" sz="800" dirty="0" smtClean="0">
                <a:solidFill>
                  <a:schemeClr val="bg1"/>
                </a:solidFill>
                <a:latin typeface="Tahoma" pitchFamily="34" charset="0"/>
                <a:cs typeface="Tahoma" pitchFamily="34" charset="0"/>
              </a:rPr>
              <a:t>over time</a:t>
            </a:r>
            <a:endParaRPr lang="pt-BR" sz="800"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3468592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GHG_Logo_Portrait_CMYK.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7543" y="1188720"/>
            <a:ext cx="3081061" cy="2923540"/>
          </a:xfrm>
          <a:prstGeom prst="rect">
            <a:avLst/>
          </a:prstGeom>
        </p:spPr>
      </p:pic>
      <p:sp>
        <p:nvSpPr>
          <p:cNvPr id="2" name="Title 1"/>
          <p:cNvSpPr>
            <a:spLocks noGrp="1"/>
          </p:cNvSpPr>
          <p:nvPr>
            <p:ph type="ctrTitle" hasCustomPrompt="1"/>
          </p:nvPr>
        </p:nvSpPr>
        <p:spPr>
          <a:xfrm>
            <a:off x="320313" y="4724400"/>
            <a:ext cx="8458561" cy="669367"/>
          </a:xfrm>
          <a:noFill/>
          <a:ln>
            <a:noFill/>
          </a:ln>
        </p:spPr>
        <p:txBody>
          <a:bodyPr>
            <a:normAutofit/>
          </a:bodyPr>
          <a:lstStyle>
            <a:lvl1pPr algn="ctr">
              <a:defRPr sz="2800" b="1" i="0">
                <a:solidFill>
                  <a:schemeClr val="tx1">
                    <a:lumMod val="65000"/>
                    <a:lumOff val="35000"/>
                  </a:schemeClr>
                </a:solidFill>
                <a:latin typeface="Tahoma"/>
                <a:cs typeface="Tahoma"/>
              </a:defRPr>
            </a:lvl1pPr>
          </a:lstStyle>
          <a:p>
            <a:r>
              <a:rPr lang="en-US" sz="2400" dirty="0" smtClean="0"/>
              <a:t>A Corporate Accounting and Reporting Standard</a:t>
            </a:r>
            <a:endParaRPr lang="en-US" dirty="0"/>
          </a:p>
        </p:txBody>
      </p:sp>
      <p:sp>
        <p:nvSpPr>
          <p:cNvPr id="3" name="Subtitle 2"/>
          <p:cNvSpPr>
            <a:spLocks noGrp="1"/>
          </p:cNvSpPr>
          <p:nvPr>
            <p:ph type="subTitle" idx="1" hasCustomPrompt="1"/>
          </p:nvPr>
        </p:nvSpPr>
        <p:spPr>
          <a:xfrm>
            <a:off x="320314" y="5393767"/>
            <a:ext cx="8458560" cy="549833"/>
          </a:xfrm>
          <a:noFill/>
          <a:ln>
            <a:noFill/>
          </a:ln>
        </p:spPr>
        <p:txBody>
          <a:bodyPr>
            <a:normAutofit/>
          </a:bodyPr>
          <a:lstStyle>
            <a:lvl1pPr marL="0" indent="0" algn="ctr">
              <a:buNone/>
              <a:defRPr sz="2000" baseline="0">
                <a:solidFill>
                  <a:schemeClr val="tx1">
                    <a:lumMod val="65000"/>
                    <a:lumOff val="35000"/>
                  </a:schemeClr>
                </a:solidFill>
                <a:latin typeface="Tahoma"/>
                <a:cs typeface="Taho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z="2400" dirty="0" smtClean="0">
                <a:solidFill>
                  <a:srgbClr val="6A6B6D"/>
                </a:solidFill>
                <a:latin typeface="Tahoma" pitchFamily="34" charset="0"/>
                <a:cs typeface="Tahoma" pitchFamily="34" charset="0"/>
              </a:rPr>
              <a:t>Training Curriculum</a:t>
            </a:r>
          </a:p>
        </p:txBody>
      </p:sp>
      <p:pic>
        <p:nvPicPr>
          <p:cNvPr id="6" name="Picture 5" descr="GHG_Logo_Landscape_CMYK-01.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313" y="283320"/>
            <a:ext cx="1666240" cy="412952"/>
          </a:xfrm>
          <a:prstGeom prst="rect">
            <a:avLst/>
          </a:prstGeom>
        </p:spPr>
      </p:pic>
    </p:spTree>
    <p:extLst>
      <p:ext uri="{BB962C8B-B14F-4D97-AF65-F5344CB8AC3E}">
        <p14:creationId xmlns:p14="http://schemas.microsoft.com/office/powerpoint/2010/main" val="6369231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8670840" y="0"/>
            <a:ext cx="473159" cy="6858000"/>
          </a:xfrm>
          <a:prstGeom prst="rect">
            <a:avLst/>
          </a:prstGeom>
          <a:solidFill>
            <a:srgbClr val="00AC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latin typeface="Arial" pitchFamily="34" charset="0"/>
              <a:cs typeface="Arial" pitchFamily="34" charset="0"/>
            </a:endParaRPr>
          </a:p>
        </p:txBody>
      </p:sp>
      <p:sp>
        <p:nvSpPr>
          <p:cNvPr id="12" name="Rounded Rectangle 11"/>
          <p:cNvSpPr/>
          <p:nvPr userDrawn="1"/>
        </p:nvSpPr>
        <p:spPr>
          <a:xfrm rot="5400000">
            <a:off x="8475196" y="30905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marL="0" algn="ctr" defTabSz="914400" rtl="0" eaLnBrk="1" latinLnBrk="0" hangingPunct="1"/>
            <a:r>
              <a:rPr lang="pt-BR" sz="800" kern="1200" dirty="0" smtClean="0">
                <a:solidFill>
                  <a:schemeClr val="tx1"/>
                </a:solidFill>
                <a:latin typeface="Tahoma" pitchFamily="34" charset="0"/>
                <a:ea typeface="+mn-ea"/>
                <a:cs typeface="Tahoma" pitchFamily="34" charset="0"/>
              </a:rPr>
              <a:t>Introduction</a:t>
            </a:r>
            <a:endParaRPr lang="pt-BR" sz="800" kern="1200" dirty="0">
              <a:solidFill>
                <a:schemeClr val="tx1"/>
              </a:solidFill>
              <a:latin typeface="Tahoma" pitchFamily="34" charset="0"/>
              <a:ea typeface="+mn-ea"/>
              <a:cs typeface="Tahoma" pitchFamily="34" charset="0"/>
            </a:endParaRPr>
          </a:p>
        </p:txBody>
      </p:sp>
      <p:sp>
        <p:nvSpPr>
          <p:cNvPr id="13" name="Rounded Rectangle 12"/>
          <p:cNvSpPr/>
          <p:nvPr userDrawn="1"/>
        </p:nvSpPr>
        <p:spPr>
          <a:xfrm rot="5400000">
            <a:off x="8475196" y="11777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marL="0" algn="ctr" defTabSz="914400" rtl="0" eaLnBrk="1" latinLnBrk="0" hangingPunct="1"/>
            <a:r>
              <a:rPr lang="pt-BR" sz="800" kern="1200" dirty="0" smtClean="0">
                <a:solidFill>
                  <a:sysClr val="windowText" lastClr="000000"/>
                </a:solidFill>
                <a:latin typeface="Tahoma" pitchFamily="34" charset="0"/>
                <a:ea typeface="+mn-ea"/>
                <a:cs typeface="Tahoma" pitchFamily="34" charset="0"/>
              </a:rPr>
              <a:t>Principles</a:t>
            </a:r>
            <a:endParaRPr lang="pt-BR" sz="800" kern="1200" dirty="0">
              <a:solidFill>
                <a:sysClr val="windowText" lastClr="000000"/>
              </a:solidFill>
              <a:latin typeface="Tahoma" pitchFamily="34" charset="0"/>
              <a:ea typeface="+mn-ea"/>
              <a:cs typeface="Tahoma" pitchFamily="34" charset="0"/>
            </a:endParaRPr>
          </a:p>
        </p:txBody>
      </p:sp>
      <p:sp>
        <p:nvSpPr>
          <p:cNvPr id="5" name="Rounded Rectangle 4"/>
          <p:cNvSpPr/>
          <p:nvPr userDrawn="1"/>
        </p:nvSpPr>
        <p:spPr>
          <a:xfrm rot="5400000">
            <a:off x="8475196" y="20159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Organizational Boundaries</a:t>
            </a:r>
            <a:endParaRPr lang="pt-BR" sz="800" dirty="0">
              <a:solidFill>
                <a:schemeClr val="tx1"/>
              </a:solidFill>
              <a:latin typeface="Tahoma" pitchFamily="34" charset="0"/>
              <a:cs typeface="Tahoma" pitchFamily="34" charset="0"/>
            </a:endParaRPr>
          </a:p>
        </p:txBody>
      </p:sp>
      <p:sp>
        <p:nvSpPr>
          <p:cNvPr id="6" name="Rounded Rectangle 5"/>
          <p:cNvSpPr/>
          <p:nvPr userDrawn="1"/>
        </p:nvSpPr>
        <p:spPr>
          <a:xfrm rot="5400000">
            <a:off x="8475196" y="28541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Operational Boundaries</a:t>
            </a:r>
            <a:endParaRPr lang="pt-BR" sz="800" dirty="0">
              <a:solidFill>
                <a:schemeClr val="tx1"/>
              </a:solidFill>
              <a:latin typeface="Tahoma" pitchFamily="34" charset="0"/>
              <a:cs typeface="Tahoma" pitchFamily="34" charset="0"/>
            </a:endParaRPr>
          </a:p>
        </p:txBody>
      </p:sp>
      <p:sp>
        <p:nvSpPr>
          <p:cNvPr id="7" name="Rounded Rectangle 6"/>
          <p:cNvSpPr/>
          <p:nvPr userDrawn="1"/>
        </p:nvSpPr>
        <p:spPr>
          <a:xfrm rot="5400000">
            <a:off x="8475196" y="36923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err="1" smtClean="0">
                <a:solidFill>
                  <a:schemeClr val="tx1"/>
                </a:solidFill>
                <a:latin typeface="Tahoma" pitchFamily="34" charset="0"/>
                <a:cs typeface="Tahoma" pitchFamily="34" charset="0"/>
              </a:rPr>
              <a:t>Tracking</a:t>
            </a:r>
            <a:endParaRPr lang="pt-BR" sz="800" dirty="0" smtClean="0">
              <a:solidFill>
                <a:schemeClr val="tx1"/>
              </a:solidFill>
              <a:latin typeface="Tahoma" pitchFamily="34" charset="0"/>
              <a:cs typeface="Tahoma" pitchFamily="34" charset="0"/>
            </a:endParaRPr>
          </a:p>
          <a:p>
            <a:pPr algn="ctr"/>
            <a:r>
              <a:rPr lang="pt-BR" sz="800" dirty="0" smtClean="0">
                <a:solidFill>
                  <a:schemeClr val="tx1"/>
                </a:solidFill>
                <a:latin typeface="Tahoma" pitchFamily="34" charset="0"/>
                <a:cs typeface="Tahoma" pitchFamily="34" charset="0"/>
              </a:rPr>
              <a:t>over time</a:t>
            </a:r>
            <a:endParaRPr lang="pt-BR" sz="800" dirty="0">
              <a:solidFill>
                <a:schemeClr val="tx1"/>
              </a:solidFill>
              <a:latin typeface="Tahoma" pitchFamily="34" charset="0"/>
              <a:cs typeface="Tahoma" pitchFamily="34" charset="0"/>
            </a:endParaRPr>
          </a:p>
        </p:txBody>
      </p:sp>
      <p:sp>
        <p:nvSpPr>
          <p:cNvPr id="8" name="Rounded Rectangle 7"/>
          <p:cNvSpPr/>
          <p:nvPr userDrawn="1"/>
        </p:nvSpPr>
        <p:spPr>
          <a:xfrm rot="5400000">
            <a:off x="8475196" y="450005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Calculating Emissions</a:t>
            </a:r>
            <a:endParaRPr lang="pt-BR" sz="800" dirty="0">
              <a:solidFill>
                <a:schemeClr val="tx1"/>
              </a:solidFill>
              <a:latin typeface="Tahoma" pitchFamily="34" charset="0"/>
              <a:cs typeface="Tahoma" pitchFamily="34" charset="0"/>
            </a:endParaRPr>
          </a:p>
        </p:txBody>
      </p:sp>
      <p:sp>
        <p:nvSpPr>
          <p:cNvPr id="9" name="Rounded Rectangle 8"/>
          <p:cNvSpPr/>
          <p:nvPr userDrawn="1"/>
        </p:nvSpPr>
        <p:spPr>
          <a:xfrm rot="5400000">
            <a:off x="8475196" y="53687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Reporting</a:t>
            </a:r>
            <a:endParaRPr lang="pt-BR" sz="800" dirty="0">
              <a:solidFill>
                <a:schemeClr val="tx1"/>
              </a:solidFill>
              <a:latin typeface="Tahoma" pitchFamily="34" charset="0"/>
              <a:cs typeface="Tahoma" pitchFamily="34" charset="0"/>
            </a:endParaRPr>
          </a:p>
        </p:txBody>
      </p:sp>
      <p:sp>
        <p:nvSpPr>
          <p:cNvPr id="11" name="Rounded Rectangle 10"/>
          <p:cNvSpPr/>
          <p:nvPr userDrawn="1"/>
        </p:nvSpPr>
        <p:spPr>
          <a:xfrm rot="5400000">
            <a:off x="8475196" y="62069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Review</a:t>
            </a:r>
            <a:endParaRPr lang="pt-BR" sz="800" dirty="0">
              <a:solidFill>
                <a:schemeClr val="tx1"/>
              </a:solidFill>
              <a:latin typeface="Tahoma" pitchFamily="34" charset="0"/>
              <a:cs typeface="Tahoma" pitchFamily="34" charset="0"/>
            </a:endParaRPr>
          </a:p>
        </p:txBody>
      </p:sp>
      <p:sp>
        <p:nvSpPr>
          <p:cNvPr id="14" name="Rectangle 13"/>
          <p:cNvSpPr/>
          <p:nvPr userDrawn="1"/>
        </p:nvSpPr>
        <p:spPr>
          <a:xfrm flipH="1">
            <a:off x="8714583" y="9900"/>
            <a:ext cx="45719" cy="6858000"/>
          </a:xfrm>
          <a:prstGeom prst="rect">
            <a:avLst/>
          </a:prstGeom>
          <a:solidFill>
            <a:srgbClr val="00ACA2"/>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latin typeface="Tahoma" pitchFamily="34" charset="0"/>
              <a:cs typeface="Tahoma" pitchFamily="34" charset="0"/>
            </a:endParaRPr>
          </a:p>
        </p:txBody>
      </p:sp>
      <p:sp>
        <p:nvSpPr>
          <p:cNvPr id="15" name="Rounded Rectangle 14"/>
          <p:cNvSpPr/>
          <p:nvPr userDrawn="1"/>
        </p:nvSpPr>
        <p:spPr bwMode="auto">
          <a:xfrm>
            <a:off x="228600" y="1447800"/>
            <a:ext cx="8153400" cy="533400"/>
          </a:xfrm>
          <a:prstGeom prst="roundRect">
            <a:avLst/>
          </a:prstGeom>
          <a:solidFill>
            <a:srgbClr val="229E8F"/>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2. GHG Accounting and Reporting Principles</a:t>
            </a:r>
          </a:p>
        </p:txBody>
      </p:sp>
      <p:sp>
        <p:nvSpPr>
          <p:cNvPr id="16" name="Rounded Rectangle 15"/>
          <p:cNvSpPr/>
          <p:nvPr userDrawn="1"/>
        </p:nvSpPr>
        <p:spPr bwMode="auto">
          <a:xfrm>
            <a:off x="228600" y="2133600"/>
            <a:ext cx="8153400" cy="533400"/>
          </a:xfrm>
          <a:prstGeom prst="roundRect">
            <a:avLst/>
          </a:prstGeom>
          <a:solidFill>
            <a:srgbClr val="229E8F">
              <a:alpha val="89804"/>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3. Setting Organizational Boundaries</a:t>
            </a:r>
            <a:endParaRPr lang="pt-BR" sz="2200" dirty="0">
              <a:solidFill>
                <a:schemeClr val="bg1"/>
              </a:solidFill>
              <a:latin typeface="Tahoma" pitchFamily="34" charset="0"/>
              <a:cs typeface="Tahoma" pitchFamily="34" charset="0"/>
            </a:endParaRPr>
          </a:p>
        </p:txBody>
      </p:sp>
      <p:sp>
        <p:nvSpPr>
          <p:cNvPr id="17" name="Rounded Rectangle 16"/>
          <p:cNvSpPr/>
          <p:nvPr userDrawn="1"/>
        </p:nvSpPr>
        <p:spPr bwMode="auto">
          <a:xfrm>
            <a:off x="228600" y="2819400"/>
            <a:ext cx="8153400" cy="533400"/>
          </a:xfrm>
          <a:prstGeom prst="roundRect">
            <a:avLst/>
          </a:prstGeom>
          <a:solidFill>
            <a:srgbClr val="229E8F">
              <a:alpha val="81961"/>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4. Setting Operational Boundaries</a:t>
            </a:r>
            <a:endParaRPr lang="pt-BR" sz="2200" dirty="0">
              <a:solidFill>
                <a:schemeClr val="bg1"/>
              </a:solidFill>
              <a:latin typeface="Tahoma" pitchFamily="34" charset="0"/>
              <a:cs typeface="Tahoma" pitchFamily="34" charset="0"/>
            </a:endParaRPr>
          </a:p>
        </p:txBody>
      </p:sp>
      <p:sp>
        <p:nvSpPr>
          <p:cNvPr id="18" name="Rounded Rectangle 17"/>
          <p:cNvSpPr/>
          <p:nvPr userDrawn="1"/>
        </p:nvSpPr>
        <p:spPr bwMode="auto">
          <a:xfrm>
            <a:off x="228600" y="3505200"/>
            <a:ext cx="8153400" cy="533400"/>
          </a:xfrm>
          <a:prstGeom prst="roundRect">
            <a:avLst/>
          </a:prstGeom>
          <a:solidFill>
            <a:srgbClr val="229E8F">
              <a:alpha val="74118"/>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5. Tracking Emissions Over Time</a:t>
            </a:r>
          </a:p>
        </p:txBody>
      </p:sp>
      <p:sp>
        <p:nvSpPr>
          <p:cNvPr id="19" name="Rounded Rectangle 18"/>
          <p:cNvSpPr/>
          <p:nvPr userDrawn="1"/>
        </p:nvSpPr>
        <p:spPr bwMode="auto">
          <a:xfrm>
            <a:off x="228600" y="4191000"/>
            <a:ext cx="8153400" cy="533400"/>
          </a:xfrm>
          <a:prstGeom prst="roundRect">
            <a:avLst/>
          </a:prstGeom>
          <a:solidFill>
            <a:srgbClr val="229E8F">
              <a:alpha val="65882"/>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6. Identifying and Calculating Emissions</a:t>
            </a:r>
          </a:p>
        </p:txBody>
      </p:sp>
      <p:sp>
        <p:nvSpPr>
          <p:cNvPr id="20" name="Rounded Rectangle 19"/>
          <p:cNvSpPr/>
          <p:nvPr userDrawn="1"/>
        </p:nvSpPr>
        <p:spPr bwMode="auto">
          <a:xfrm>
            <a:off x="228600" y="4876800"/>
            <a:ext cx="8153400" cy="533400"/>
          </a:xfrm>
          <a:prstGeom prst="roundRect">
            <a:avLst/>
          </a:prstGeom>
          <a:solidFill>
            <a:srgbClr val="229E8F">
              <a:alpha val="60000"/>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7. Reporting GHG Emissions</a:t>
            </a:r>
            <a:endParaRPr lang="pt-BR" sz="2200" dirty="0">
              <a:solidFill>
                <a:schemeClr val="bg1"/>
              </a:solidFill>
              <a:latin typeface="Tahoma" pitchFamily="34" charset="0"/>
              <a:cs typeface="Tahoma" pitchFamily="34" charset="0"/>
            </a:endParaRPr>
          </a:p>
        </p:txBody>
      </p:sp>
      <p:sp>
        <p:nvSpPr>
          <p:cNvPr id="21" name="Rounded Rectangle 20"/>
          <p:cNvSpPr/>
          <p:nvPr userDrawn="1"/>
        </p:nvSpPr>
        <p:spPr bwMode="auto">
          <a:xfrm>
            <a:off x="228600" y="5562600"/>
            <a:ext cx="8153400" cy="533400"/>
          </a:xfrm>
          <a:prstGeom prst="roundRect">
            <a:avLst/>
          </a:prstGeom>
          <a:solidFill>
            <a:srgbClr val="229E8F">
              <a:alpha val="52157"/>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8. Review</a:t>
            </a:r>
            <a:endParaRPr lang="pt-BR" sz="2200" dirty="0">
              <a:solidFill>
                <a:schemeClr val="bg1"/>
              </a:solidFill>
              <a:latin typeface="Tahoma" pitchFamily="34" charset="0"/>
              <a:cs typeface="Tahoma" pitchFamily="34" charset="0"/>
            </a:endParaRPr>
          </a:p>
        </p:txBody>
      </p:sp>
      <p:pic>
        <p:nvPicPr>
          <p:cNvPr id="22" name="Picture 21"/>
          <p:cNvPicPr>
            <a:picLocks noChangeAspect="1"/>
          </p:cNvPicPr>
          <p:nvPr userDrawn="1"/>
        </p:nvPicPr>
        <p:blipFill>
          <a:blip r:embed="rId2" cstate="print"/>
          <a:stretch>
            <a:fillRect/>
          </a:stretch>
        </p:blipFill>
        <p:spPr>
          <a:xfrm>
            <a:off x="533400" y="5515968"/>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3" name="Picture 22"/>
          <p:cNvPicPr>
            <a:picLocks noChangeAspect="1"/>
          </p:cNvPicPr>
          <p:nvPr userDrawn="1"/>
        </p:nvPicPr>
        <p:blipFill>
          <a:blip r:embed="rId3" cstate="print"/>
          <a:stretch>
            <a:fillRect/>
          </a:stretch>
        </p:blipFill>
        <p:spPr>
          <a:xfrm>
            <a:off x="533400" y="4843816"/>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4" name="Picture 23"/>
          <p:cNvPicPr>
            <a:picLocks noChangeAspect="1"/>
          </p:cNvPicPr>
          <p:nvPr userDrawn="1"/>
        </p:nvPicPr>
        <p:blipFill>
          <a:blip r:embed="rId4" cstate="print"/>
          <a:stretch>
            <a:fillRect/>
          </a:stretch>
        </p:blipFill>
        <p:spPr>
          <a:xfrm>
            <a:off x="533400" y="4160520"/>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5" name="Picture 24"/>
          <p:cNvPicPr>
            <a:picLocks noChangeAspect="1"/>
          </p:cNvPicPr>
          <p:nvPr userDrawn="1"/>
        </p:nvPicPr>
        <p:blipFill>
          <a:blip r:embed="rId5" cstate="print"/>
          <a:stretch>
            <a:fillRect/>
          </a:stretch>
        </p:blipFill>
        <p:spPr>
          <a:xfrm>
            <a:off x="533400" y="3474720"/>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6" name="Picture 25"/>
          <p:cNvPicPr>
            <a:picLocks noChangeAspect="1"/>
          </p:cNvPicPr>
          <p:nvPr userDrawn="1"/>
        </p:nvPicPr>
        <p:blipFill>
          <a:blip r:embed="rId6" cstate="print"/>
          <a:stretch>
            <a:fillRect/>
          </a:stretch>
        </p:blipFill>
        <p:spPr>
          <a:xfrm>
            <a:off x="533400" y="2788920"/>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7" name="Picture 26"/>
          <p:cNvPicPr>
            <a:picLocks noChangeAspect="1"/>
          </p:cNvPicPr>
          <p:nvPr userDrawn="1"/>
        </p:nvPicPr>
        <p:blipFill>
          <a:blip r:embed="rId7" cstate="print"/>
          <a:stretch>
            <a:fillRect/>
          </a:stretch>
        </p:blipFill>
        <p:spPr>
          <a:xfrm>
            <a:off x="533401" y="2103120"/>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8" name="Picture 27"/>
          <p:cNvPicPr>
            <a:picLocks noChangeAspect="1"/>
          </p:cNvPicPr>
          <p:nvPr userDrawn="1"/>
        </p:nvPicPr>
        <p:blipFill>
          <a:blip r:embed="rId8" cstate="print"/>
          <a:stretch>
            <a:fillRect/>
          </a:stretch>
        </p:blipFill>
        <p:spPr>
          <a:xfrm>
            <a:off x="533401" y="1371600"/>
            <a:ext cx="640080" cy="685800"/>
          </a:xfrm>
          <a:prstGeom prst="rect">
            <a:avLst/>
          </a:prstGeom>
          <a:ln w="38100">
            <a:solidFill>
              <a:schemeClr val="bg1"/>
            </a:solidFill>
          </a:ln>
          <a:effectLst>
            <a:outerShdw blurRad="50800" dist="38100" dir="2700000" algn="tl" rotWithShape="0">
              <a:prstClr val="black">
                <a:alpha val="40000"/>
              </a:prstClr>
            </a:outerShdw>
          </a:effectLst>
        </p:spPr>
      </p:pic>
      <p:sp>
        <p:nvSpPr>
          <p:cNvPr id="30" name="Title 1"/>
          <p:cNvSpPr>
            <a:spLocks noGrp="1"/>
          </p:cNvSpPr>
          <p:nvPr>
            <p:ph type="ctrTitle" hasCustomPrompt="1"/>
          </p:nvPr>
        </p:nvSpPr>
        <p:spPr>
          <a:xfrm>
            <a:off x="154169" y="791872"/>
            <a:ext cx="8458562" cy="528320"/>
          </a:xfrm>
        </p:spPr>
        <p:txBody>
          <a:bodyPr>
            <a:normAutofit/>
          </a:bodyPr>
          <a:lstStyle>
            <a:lvl1pPr>
              <a:defRPr sz="2800"/>
            </a:lvl1pPr>
          </a:lstStyle>
          <a:p>
            <a:pPr algn="ctr"/>
            <a:r>
              <a:rPr lang="en-US" sz="2800" dirty="0" smtClean="0"/>
              <a:t>Lesson Modules</a:t>
            </a:r>
            <a:endParaRPr lang="en-US" sz="2400" dirty="0"/>
          </a:p>
        </p:txBody>
      </p:sp>
      <p:pic>
        <p:nvPicPr>
          <p:cNvPr id="32" name="Picture 31" descr="GHG_Logo_Landscape_CMYK-01.jp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20313" y="283320"/>
            <a:ext cx="1666240" cy="412952"/>
          </a:xfrm>
          <a:prstGeom prst="rect">
            <a:avLst/>
          </a:prstGeom>
        </p:spPr>
      </p:pic>
    </p:spTree>
    <p:extLst>
      <p:ext uri="{BB962C8B-B14F-4D97-AF65-F5344CB8AC3E}">
        <p14:creationId xmlns:p14="http://schemas.microsoft.com/office/powerpoint/2010/main" val="34685920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8" name="Straight Connector 7"/>
          <p:cNvCxnSpPr/>
          <p:nvPr userDrawn="1"/>
        </p:nvCxnSpPr>
        <p:spPr>
          <a:xfrm flipV="1">
            <a:off x="317486" y="6263373"/>
            <a:ext cx="8466290" cy="1"/>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532330" y="6320731"/>
            <a:ext cx="3587299"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1" kern="1200" dirty="0" smtClean="0">
                <a:solidFill>
                  <a:srgbClr val="6A6B6D"/>
                </a:solidFill>
                <a:latin typeface="Tahoma"/>
                <a:ea typeface="+mn-ea"/>
                <a:cs typeface="Tahoma"/>
              </a:rPr>
              <a:t>A Corporate Accounting and Reporting Standard</a:t>
            </a:r>
            <a:endParaRPr lang="en-US" sz="1200" b="0" i="1" dirty="0" smtClean="0">
              <a:solidFill>
                <a:srgbClr val="6A6B6D"/>
              </a:solidFill>
              <a:latin typeface="Tahoma"/>
              <a:cs typeface="Tahoma"/>
            </a:endParaRPr>
          </a:p>
        </p:txBody>
      </p:sp>
      <p:pic>
        <p:nvPicPr>
          <p:cNvPr id="7" name="Picture 6" descr="GHG_Logo_Landscape_CMYK-01.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0313" y="283320"/>
            <a:ext cx="1666240" cy="412952"/>
          </a:xfrm>
          <a:prstGeom prst="rect">
            <a:avLst/>
          </a:prstGeom>
        </p:spPr>
      </p:pic>
      <p:pic>
        <p:nvPicPr>
          <p:cNvPr id="11" name="Picture 10" descr="copyright WRI.jpg"/>
          <p:cNvPicPr>
            <a:picLocks noChangeAspect="1"/>
          </p:cNvPicPr>
          <p:nvPr userDrawn="1"/>
        </p:nvPicPr>
        <p:blipFill>
          <a:blip r:embed="rId7" cstate="print">
            <a:clrChange>
              <a:clrFrom>
                <a:srgbClr val="FFFFFF"/>
              </a:clrFrom>
              <a:clrTo>
                <a:srgbClr val="FFFFFF">
                  <a:alpha val="0"/>
                </a:srgbClr>
              </a:clrTo>
            </a:clrChange>
          </a:blip>
          <a:stretch>
            <a:fillRect/>
          </a:stretch>
        </p:blipFill>
        <p:spPr>
          <a:xfrm>
            <a:off x="5557991" y="6310098"/>
            <a:ext cx="2890681" cy="290945"/>
          </a:xfrm>
          <a:prstGeom prst="rect">
            <a:avLst/>
          </a:prstGeom>
        </p:spPr>
      </p:pic>
    </p:spTree>
    <p:extLst>
      <p:ext uri="{BB962C8B-B14F-4D97-AF65-F5344CB8AC3E}">
        <p14:creationId xmlns:p14="http://schemas.microsoft.com/office/powerpoint/2010/main" val="391605057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timing>
    <p:tnLst>
      <p:par>
        <p:cTn id="1" dur="indefinite" restart="never" nodeType="tmRoot"/>
      </p:par>
    </p:tnLst>
  </p:timing>
  <p:txStyles>
    <p:titleStyle>
      <a:lvl1pPr algn="ctr" defTabSz="457200" rtl="0" eaLnBrk="1" latinLnBrk="0" hangingPunct="1">
        <a:spcBef>
          <a:spcPct val="0"/>
        </a:spcBef>
        <a:buNone/>
        <a:defRPr sz="3200" b="1" i="0" kern="1200">
          <a:solidFill>
            <a:srgbClr val="595959"/>
          </a:solidFill>
          <a:latin typeface="Tahoma"/>
          <a:ea typeface="+mj-ea"/>
          <a:cs typeface="Tahoma"/>
        </a:defRPr>
      </a:lvl1pPr>
    </p:titleStyle>
    <p:bodyStyle>
      <a:lvl1pPr marL="342900" indent="-34290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1pPr>
      <a:lvl2pPr marL="742950" indent="-28575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2pPr>
      <a:lvl3pPr marL="1143000" indent="-22860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3pPr>
      <a:lvl4pPr marL="1600200" indent="-22860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4pPr>
      <a:lvl5pPr marL="2057400" indent="-22860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ghgprotocol.org/standards/corporate-standar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normAutofit fontScale="90000"/>
          </a:bodyPr>
          <a:lstStyle/>
          <a:p>
            <a:r>
              <a:rPr lang="en-US" dirty="0" smtClean="0"/>
              <a:t>A Corporate Accounting and Reporting Standard</a:t>
            </a:r>
            <a:endParaRPr lang="en-US" dirty="0"/>
          </a:p>
        </p:txBody>
      </p:sp>
      <p:sp>
        <p:nvSpPr>
          <p:cNvPr id="13" name="Subtitle 12"/>
          <p:cNvSpPr>
            <a:spLocks noGrp="1"/>
          </p:cNvSpPr>
          <p:nvPr>
            <p:ph type="subTitle" idx="1"/>
          </p:nvPr>
        </p:nvSpPr>
        <p:spPr/>
        <p:txBody>
          <a:bodyPr/>
          <a:lstStyle/>
          <a:p>
            <a:r>
              <a:rPr lang="en-US" dirty="0" smtClean="0"/>
              <a:t>Training Curriculum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8431" y="1757997"/>
            <a:ext cx="8318881" cy="4642803"/>
          </a:xfrm>
        </p:spPr>
        <p:txBody>
          <a:bodyPr>
            <a:normAutofit/>
          </a:bodyPr>
          <a:lstStyle/>
          <a:p>
            <a:r>
              <a:rPr lang="en-US" sz="2400" u="sng" dirty="0" smtClean="0"/>
              <a:t>Structural change</a:t>
            </a:r>
            <a:r>
              <a:rPr lang="en-US" sz="2400" dirty="0" smtClean="0"/>
              <a:t>: transfer of ownership or control of emitting activities from one company to another</a:t>
            </a:r>
          </a:p>
          <a:p>
            <a:endParaRPr lang="en-US" sz="2400" dirty="0" smtClean="0"/>
          </a:p>
          <a:p>
            <a:pPr marL="928688" lvl="1"/>
            <a:r>
              <a:rPr lang="en-US" sz="2100" dirty="0" smtClean="0"/>
              <a:t>Mergers, acquisitions, and divestments</a:t>
            </a:r>
          </a:p>
          <a:p>
            <a:pPr marL="928688" lvl="1"/>
            <a:endParaRPr lang="en-US" sz="2100" dirty="0" smtClean="0"/>
          </a:p>
          <a:p>
            <a:pPr marL="928688" lvl="1"/>
            <a:r>
              <a:rPr lang="en-US" sz="2100" dirty="0" smtClean="0"/>
              <a:t>Outsourcing or in-sourcing of emitting activities</a:t>
            </a:r>
          </a:p>
          <a:p>
            <a:pPr marL="1328738" lvl="2"/>
            <a:r>
              <a:rPr lang="en-US" sz="2000" dirty="0" smtClean="0"/>
              <a:t>Don’t recalculate if out- or in-sourced activities were previously included in a different Scope</a:t>
            </a:r>
          </a:p>
          <a:p>
            <a:pPr marL="928688" lvl="1">
              <a:buNone/>
            </a:pPr>
            <a:endParaRPr lang="en-US" sz="2000" dirty="0" smtClean="0"/>
          </a:p>
          <a:p>
            <a:pPr marL="528638"/>
            <a:r>
              <a:rPr lang="en-US" sz="2400" dirty="0" smtClean="0"/>
              <a:t>Recalculate base year emissions for structural changes</a:t>
            </a:r>
          </a:p>
          <a:p>
            <a:pPr>
              <a:buNone/>
            </a:pPr>
            <a:endParaRPr lang="en-US" dirty="0"/>
          </a:p>
        </p:txBody>
      </p:sp>
      <p:sp>
        <p:nvSpPr>
          <p:cNvPr id="3" name="Title 2"/>
          <p:cNvSpPr>
            <a:spLocks noGrp="1"/>
          </p:cNvSpPr>
          <p:nvPr>
            <p:ph type="ctrTitle"/>
          </p:nvPr>
        </p:nvSpPr>
        <p:spPr/>
        <p:txBody>
          <a:bodyPr>
            <a:noAutofit/>
          </a:bodyPr>
          <a:lstStyle/>
          <a:p>
            <a:r>
              <a:rPr lang="en-US" sz="2400" dirty="0" smtClean="0"/>
              <a:t>Structural Changes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138997"/>
            <a:ext cx="7259169" cy="4642803"/>
          </a:xfrm>
        </p:spPr>
        <p:txBody>
          <a:bodyPr>
            <a:normAutofit/>
          </a:bodyPr>
          <a:lstStyle/>
          <a:p>
            <a:pPr>
              <a:lnSpc>
                <a:spcPct val="90000"/>
              </a:lnSpc>
              <a:buNone/>
            </a:pPr>
            <a:r>
              <a:rPr lang="en-US" sz="2200" dirty="0" smtClean="0">
                <a:solidFill>
                  <a:srgbClr val="7030A0"/>
                </a:solidFill>
              </a:rPr>
              <a:t>(assuming B existed in A’s base year)</a:t>
            </a:r>
          </a:p>
          <a:p>
            <a:pPr>
              <a:lnSpc>
                <a:spcPct val="90000"/>
              </a:lnSpc>
            </a:pPr>
            <a:r>
              <a:rPr lang="en-US" sz="2800" dirty="0" smtClean="0"/>
              <a:t>A should include B’s emissions in</a:t>
            </a:r>
          </a:p>
          <a:p>
            <a:pPr lvl="1">
              <a:lnSpc>
                <a:spcPct val="90000"/>
              </a:lnSpc>
            </a:pPr>
            <a:r>
              <a:rPr lang="en-US" sz="2400" dirty="0" smtClean="0"/>
              <a:t>A’s base year inventory and</a:t>
            </a:r>
          </a:p>
          <a:p>
            <a:pPr lvl="1">
              <a:lnSpc>
                <a:spcPct val="90000"/>
              </a:lnSpc>
            </a:pPr>
            <a:r>
              <a:rPr lang="en-US" sz="2400" dirty="0" smtClean="0"/>
              <a:t>A’s current year inventory</a:t>
            </a:r>
          </a:p>
          <a:p>
            <a:pPr lvl="1">
              <a:lnSpc>
                <a:spcPct val="90000"/>
              </a:lnSpc>
              <a:buNone/>
            </a:pPr>
            <a:endParaRPr lang="en-US" sz="2400" dirty="0" smtClean="0"/>
          </a:p>
          <a:p>
            <a:pPr lvl="1">
              <a:lnSpc>
                <a:spcPct val="90000"/>
              </a:lnSpc>
              <a:buNone/>
            </a:pPr>
            <a:endParaRPr lang="en-US" sz="2400" dirty="0" smtClean="0"/>
          </a:p>
          <a:p>
            <a:pPr>
              <a:lnSpc>
                <a:spcPct val="90000"/>
              </a:lnSpc>
              <a:buNone/>
              <a:defRPr/>
            </a:pPr>
            <a:r>
              <a:rPr lang="en-US" sz="2200" dirty="0" smtClean="0">
                <a:solidFill>
                  <a:srgbClr val="7030A0"/>
                </a:solidFill>
                <a:latin typeface="Helvetica Neue Light"/>
                <a:cs typeface="Helvetica Neue Light"/>
              </a:rPr>
              <a:t>(assuming B existed in A’s base year)</a:t>
            </a:r>
          </a:p>
          <a:p>
            <a:pPr lvl="0" defTabSz="914400">
              <a:lnSpc>
                <a:spcPct val="90000"/>
              </a:lnSpc>
              <a:buClrTx/>
              <a:buFont typeface="Arial" pitchFamily="34" charset="0"/>
              <a:buChar char="•"/>
              <a:defRPr/>
            </a:pPr>
            <a:r>
              <a:rPr lang="en-US" sz="2800" dirty="0" smtClean="0"/>
              <a:t>A should exclude B’s emissions from</a:t>
            </a:r>
          </a:p>
          <a:p>
            <a:pPr lvl="1">
              <a:lnSpc>
                <a:spcPct val="90000"/>
              </a:lnSpc>
              <a:defRPr/>
            </a:pPr>
            <a:r>
              <a:rPr lang="en-US" sz="2400" dirty="0" smtClean="0"/>
              <a:t>A’s base year inventory and</a:t>
            </a:r>
          </a:p>
          <a:p>
            <a:pPr lvl="1">
              <a:lnSpc>
                <a:spcPct val="90000"/>
              </a:lnSpc>
              <a:defRPr/>
            </a:pPr>
            <a:r>
              <a:rPr lang="en-US" sz="2400" dirty="0" smtClean="0"/>
              <a:t>A’s current year inventory</a:t>
            </a:r>
          </a:p>
          <a:p>
            <a:pPr lvl="1">
              <a:lnSpc>
                <a:spcPct val="90000"/>
              </a:lnSpc>
              <a:buNone/>
            </a:pPr>
            <a:endParaRPr lang="en-US" sz="2400" dirty="0" smtClean="0"/>
          </a:p>
        </p:txBody>
      </p:sp>
      <p:sp>
        <p:nvSpPr>
          <p:cNvPr id="3" name="Title 2"/>
          <p:cNvSpPr>
            <a:spLocks noGrp="1"/>
          </p:cNvSpPr>
          <p:nvPr>
            <p:ph type="ctrTitle"/>
          </p:nvPr>
        </p:nvSpPr>
        <p:spPr>
          <a:xfrm>
            <a:off x="256516" y="685800"/>
            <a:ext cx="8458562" cy="528320"/>
          </a:xfrm>
        </p:spPr>
        <p:txBody>
          <a:bodyPr>
            <a:normAutofit/>
          </a:bodyPr>
          <a:lstStyle/>
          <a:p>
            <a:r>
              <a:rPr lang="en-US" sz="2800" dirty="0" smtClean="0"/>
              <a:t>Recalculating for Structural Changes</a:t>
            </a:r>
            <a:endParaRPr lang="en-US" sz="2800" dirty="0"/>
          </a:p>
        </p:txBody>
      </p:sp>
      <p:sp>
        <p:nvSpPr>
          <p:cNvPr id="4" name="Rounded Rectangle 3"/>
          <p:cNvSpPr/>
          <p:nvPr/>
        </p:nvSpPr>
        <p:spPr>
          <a:xfrm>
            <a:off x="990600" y="1295400"/>
            <a:ext cx="6781800" cy="7620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18415" cmpd="sng">
                  <a:noFill/>
                  <a:prstDash val="solid"/>
                </a:ln>
                <a:solidFill>
                  <a:srgbClr val="FFFFFF"/>
                </a:solidFill>
                <a:effectLst>
                  <a:outerShdw blurRad="50800" dist="38100" algn="l" rotWithShape="0">
                    <a:prstClr val="black">
                      <a:alpha val="40000"/>
                    </a:prstClr>
                  </a:outerShdw>
                </a:effectLst>
                <a:latin typeface="Helvetica Neue"/>
                <a:cs typeface="Helvetica Neue"/>
              </a:rPr>
              <a:t>If A acquires B</a:t>
            </a:r>
          </a:p>
        </p:txBody>
      </p:sp>
      <p:sp>
        <p:nvSpPr>
          <p:cNvPr id="6" name="Rounded Rectangle 5"/>
          <p:cNvSpPr/>
          <p:nvPr/>
        </p:nvSpPr>
        <p:spPr>
          <a:xfrm>
            <a:off x="990600" y="3810000"/>
            <a:ext cx="6781800" cy="762000"/>
          </a:xfrm>
          <a:prstGeom prst="roundRect">
            <a:avLst/>
          </a:prstGeom>
          <a:solidFill>
            <a:srgbClr val="00C4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18415" cmpd="sng">
                  <a:noFill/>
                  <a:prstDash val="solid"/>
                </a:ln>
                <a:solidFill>
                  <a:srgbClr val="FFFFFF"/>
                </a:solidFill>
                <a:effectLst>
                  <a:outerShdw blurRad="50800" dist="38100" algn="l" rotWithShape="0">
                    <a:prstClr val="black">
                      <a:alpha val="40000"/>
                    </a:prstClr>
                  </a:outerShdw>
                </a:effectLst>
                <a:latin typeface="Helvetica Neue"/>
                <a:cs typeface="Helvetica Neue"/>
              </a:rPr>
              <a:t>If A divests of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8431" y="1605597"/>
            <a:ext cx="8318881" cy="4642803"/>
          </a:xfrm>
        </p:spPr>
        <p:txBody>
          <a:bodyPr>
            <a:normAutofit/>
          </a:bodyPr>
          <a:lstStyle/>
          <a:p>
            <a:pPr>
              <a:lnSpc>
                <a:spcPct val="80000"/>
              </a:lnSpc>
            </a:pPr>
            <a:endParaRPr lang="en-US" sz="2000" dirty="0" smtClean="0"/>
          </a:p>
          <a:p>
            <a:pPr marL="528638">
              <a:lnSpc>
                <a:spcPct val="80000"/>
              </a:lnSpc>
            </a:pPr>
            <a:endParaRPr lang="en-US" sz="2400" dirty="0" smtClean="0"/>
          </a:p>
          <a:p>
            <a:pPr marL="528638">
              <a:lnSpc>
                <a:spcPct val="80000"/>
              </a:lnSpc>
            </a:pPr>
            <a:r>
              <a:rPr lang="en-US" sz="2400" dirty="0"/>
              <a:t>Changes involving facilities that did not exist in the base year</a:t>
            </a:r>
          </a:p>
          <a:p>
            <a:pPr marL="528638">
              <a:lnSpc>
                <a:spcPct val="80000"/>
              </a:lnSpc>
            </a:pPr>
            <a:endParaRPr lang="en-US" sz="2400" dirty="0" smtClean="0"/>
          </a:p>
          <a:p>
            <a:pPr marL="528638">
              <a:lnSpc>
                <a:spcPct val="80000"/>
              </a:lnSpc>
            </a:pPr>
            <a:r>
              <a:rPr lang="en-US" sz="2400" dirty="0" smtClean="0"/>
              <a:t>Out-sourcing/in-sourcing </a:t>
            </a:r>
            <a:r>
              <a:rPr lang="en-US" sz="2400" dirty="0"/>
              <a:t>of activities previously reported under a different Scope</a:t>
            </a:r>
          </a:p>
          <a:p>
            <a:pPr marL="528638">
              <a:lnSpc>
                <a:spcPct val="80000"/>
              </a:lnSpc>
            </a:pPr>
            <a:endParaRPr lang="en-US" sz="2400" dirty="0" smtClean="0"/>
          </a:p>
          <a:p>
            <a:pPr marL="528638">
              <a:lnSpc>
                <a:spcPct val="80000"/>
              </a:lnSpc>
            </a:pPr>
            <a:r>
              <a:rPr lang="en-US" sz="2400" dirty="0" smtClean="0"/>
              <a:t>Organic growth or decline</a:t>
            </a:r>
          </a:p>
          <a:p>
            <a:pPr marL="528638">
              <a:lnSpc>
                <a:spcPct val="80000"/>
              </a:lnSpc>
              <a:buNone/>
            </a:pPr>
            <a:endParaRPr lang="en-US" sz="2400" dirty="0" smtClean="0"/>
          </a:p>
          <a:p>
            <a:pPr marL="528638">
              <a:lnSpc>
                <a:spcPct val="80000"/>
              </a:lnSpc>
            </a:pPr>
            <a:endParaRPr lang="en-US" sz="2400" dirty="0" smtClean="0"/>
          </a:p>
          <a:p>
            <a:pPr marL="528638">
              <a:lnSpc>
                <a:spcPct val="80000"/>
              </a:lnSpc>
            </a:pPr>
            <a:endParaRPr lang="en-US" sz="2400" dirty="0" smtClean="0"/>
          </a:p>
          <a:p>
            <a:pPr marL="528638">
              <a:lnSpc>
                <a:spcPct val="80000"/>
              </a:lnSpc>
            </a:pPr>
            <a:endParaRPr lang="en-US" sz="2000" dirty="0" smtClean="0"/>
          </a:p>
          <a:p>
            <a:endParaRPr lang="en-US" sz="2000" dirty="0"/>
          </a:p>
        </p:txBody>
      </p:sp>
      <p:sp>
        <p:nvSpPr>
          <p:cNvPr id="3" name="Title 2"/>
          <p:cNvSpPr>
            <a:spLocks noGrp="1"/>
          </p:cNvSpPr>
          <p:nvPr>
            <p:ph type="ctrTitle"/>
          </p:nvPr>
        </p:nvSpPr>
        <p:spPr/>
        <p:txBody>
          <a:bodyPr>
            <a:normAutofit fontScale="90000"/>
          </a:bodyPr>
          <a:lstStyle/>
          <a:p>
            <a:r>
              <a:rPr lang="en-US" sz="3600" dirty="0" smtClean="0"/>
              <a:t>Changes NOT Requiring Recalculation</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3276600" y="5562600"/>
            <a:ext cx="990600" cy="914400"/>
          </a:xfrm>
          <a:prstGeom prst="rect">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000" dirty="0" smtClean="0">
                <a:ln w="18415" cmpd="sng">
                  <a:noFill/>
                  <a:prstDash val="solid"/>
                </a:ln>
                <a:solidFill>
                  <a:srgbClr val="000000"/>
                </a:solidFill>
                <a:effectLst>
                  <a:outerShdw blurRad="50800" dist="38100" algn="l" rotWithShape="0">
                    <a:prstClr val="black">
                      <a:alpha val="40000"/>
                    </a:prstClr>
                  </a:outerShdw>
                </a:effectLst>
                <a:latin typeface="Helvetica Neue"/>
                <a:cs typeface="Helvetica Neue"/>
              </a:rPr>
              <a:t>3</a:t>
            </a:r>
          </a:p>
          <a:p>
            <a:pPr algn="ctr"/>
            <a:r>
              <a:rPr lang="en-US" sz="1200" dirty="0" smtClean="0">
                <a:ln w="18415" cmpd="sng">
                  <a:noFill/>
                  <a:prstDash val="solid"/>
                </a:ln>
                <a:solidFill>
                  <a:srgbClr val="FFFFFF"/>
                </a:solidFill>
                <a:effectLst>
                  <a:outerShdw blurRad="50800" dist="38100" algn="l" rotWithShape="0">
                    <a:prstClr val="black">
                      <a:alpha val="40000"/>
                    </a:prstClr>
                  </a:outerShdw>
                </a:effectLst>
                <a:latin typeface="Helvetica Neue"/>
                <a:cs typeface="Helvetica Neue"/>
              </a:rPr>
              <a:t>Company acquires unit C</a:t>
            </a:r>
          </a:p>
        </p:txBody>
      </p:sp>
      <p:sp>
        <p:nvSpPr>
          <p:cNvPr id="3" name="Title 2"/>
          <p:cNvSpPr>
            <a:spLocks noGrp="1"/>
          </p:cNvSpPr>
          <p:nvPr>
            <p:ph type="ctrTitle"/>
          </p:nvPr>
        </p:nvSpPr>
        <p:spPr/>
        <p:txBody>
          <a:bodyPr/>
          <a:lstStyle/>
          <a:p>
            <a:r>
              <a:rPr lang="en-US" dirty="0" smtClean="0"/>
              <a:t>Recalculation: Acquisition</a:t>
            </a:r>
            <a:endParaRPr lang="en-US" dirty="0"/>
          </a:p>
        </p:txBody>
      </p:sp>
      <p:cxnSp>
        <p:nvCxnSpPr>
          <p:cNvPr id="6" name="Straight Arrow Connector 5"/>
          <p:cNvCxnSpPr/>
          <p:nvPr/>
        </p:nvCxnSpPr>
        <p:spPr>
          <a:xfrm rot="5400000" flipH="1" flipV="1">
            <a:off x="-382192" y="4038998"/>
            <a:ext cx="3048796" cy="1588"/>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1097280" y="5486400"/>
            <a:ext cx="9906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latin typeface="Helvetica Neue Light"/>
                <a:cs typeface="Helvetica Neue Light"/>
              </a:rPr>
              <a:t>1</a:t>
            </a:r>
          </a:p>
          <a:p>
            <a:pPr algn="ctr"/>
            <a:r>
              <a:rPr lang="en-US" sz="1200" b="1" dirty="0" smtClean="0">
                <a:solidFill>
                  <a:schemeClr val="tx1"/>
                </a:solidFill>
                <a:latin typeface="Helvetica Neue Light"/>
                <a:cs typeface="Helvetica Neue Light"/>
              </a:rPr>
              <a:t>Base Year</a:t>
            </a:r>
            <a:endParaRPr lang="en-US" sz="1200" b="1" dirty="0">
              <a:solidFill>
                <a:schemeClr val="tx1"/>
              </a:solidFill>
              <a:latin typeface="Helvetica Neue Light"/>
              <a:cs typeface="Helvetica Neue Light"/>
            </a:endParaRPr>
          </a:p>
        </p:txBody>
      </p:sp>
      <p:sp>
        <p:nvSpPr>
          <p:cNvPr id="38" name="Rectangle 37"/>
          <p:cNvSpPr/>
          <p:nvPr/>
        </p:nvSpPr>
        <p:spPr>
          <a:xfrm>
            <a:off x="2148840" y="5486400"/>
            <a:ext cx="1066800" cy="914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latin typeface="Helvetica Neue Light"/>
                <a:cs typeface="Helvetica Neue Light"/>
              </a:rPr>
              <a:t>2</a:t>
            </a:r>
          </a:p>
          <a:p>
            <a:pPr algn="ctr"/>
            <a:r>
              <a:rPr lang="en-US" sz="1200" b="1" dirty="0" smtClean="0">
                <a:solidFill>
                  <a:schemeClr val="tx1"/>
                </a:solidFill>
                <a:latin typeface="Helvetica Neue Light"/>
                <a:cs typeface="Helvetica Neue Light"/>
              </a:rPr>
              <a:t>Increase in production</a:t>
            </a:r>
            <a:endParaRPr lang="en-US" sz="1200" b="1" dirty="0">
              <a:solidFill>
                <a:schemeClr val="tx1"/>
              </a:solidFill>
              <a:latin typeface="Helvetica Neue Light"/>
              <a:cs typeface="Helvetica Neue Light"/>
            </a:endParaRPr>
          </a:p>
        </p:txBody>
      </p:sp>
      <p:sp>
        <p:nvSpPr>
          <p:cNvPr id="40" name="Rectangle 39"/>
          <p:cNvSpPr/>
          <p:nvPr/>
        </p:nvSpPr>
        <p:spPr>
          <a:xfrm rot="16200000">
            <a:off x="-457200" y="3657600"/>
            <a:ext cx="2667000" cy="533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cap="all" spc="600" dirty="0" smtClean="0">
                <a:solidFill>
                  <a:srgbClr val="000000"/>
                </a:solidFill>
                <a:effectLst>
                  <a:outerShdw blurRad="50800" dist="38100" dir="2700000">
                    <a:srgbClr val="000000">
                      <a:alpha val="43000"/>
                    </a:srgbClr>
                  </a:outerShdw>
                </a:effectLst>
                <a:latin typeface="Helvetica Neue Light"/>
                <a:cs typeface="Helvetica Neue Light"/>
              </a:rPr>
              <a:t>emissions</a:t>
            </a:r>
            <a:endParaRPr lang="en-US" b="1" cap="all" spc="600" dirty="0">
              <a:solidFill>
                <a:srgbClr val="000000"/>
              </a:solidFill>
              <a:effectLst>
                <a:outerShdw blurRad="50800" dist="38100" dir="2700000">
                  <a:srgbClr val="000000">
                    <a:alpha val="43000"/>
                  </a:srgbClr>
                </a:outerShdw>
              </a:effectLst>
              <a:latin typeface="Helvetica Neue Light"/>
              <a:cs typeface="Helvetica Neue Light"/>
            </a:endParaRPr>
          </a:p>
        </p:txBody>
      </p:sp>
      <p:sp>
        <p:nvSpPr>
          <p:cNvPr id="42" name="Rectangle 41"/>
          <p:cNvSpPr/>
          <p:nvPr/>
        </p:nvSpPr>
        <p:spPr>
          <a:xfrm>
            <a:off x="-76200" y="1447800"/>
            <a:ext cx="1447800" cy="10668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latin typeface="Helvetica Neue Light"/>
                <a:cs typeface="Helvetica Neue Light"/>
              </a:rPr>
              <a:t>Facility C emissions</a:t>
            </a:r>
          </a:p>
        </p:txBody>
      </p:sp>
      <p:cxnSp>
        <p:nvCxnSpPr>
          <p:cNvPr id="46" name="Straight Connector 45"/>
          <p:cNvCxnSpPr/>
          <p:nvPr/>
        </p:nvCxnSpPr>
        <p:spPr>
          <a:xfrm>
            <a:off x="228600" y="2436812"/>
            <a:ext cx="4038600"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flipH="1" flipV="1">
            <a:off x="3580208" y="4038998"/>
            <a:ext cx="3048796" cy="1588"/>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5059680" y="5486400"/>
            <a:ext cx="9906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latin typeface="Helvetica Neue Light"/>
                <a:cs typeface="Helvetica Neue Light"/>
              </a:rPr>
              <a:t>1</a:t>
            </a:r>
          </a:p>
          <a:p>
            <a:pPr algn="ctr"/>
            <a:endParaRPr lang="en-US" sz="2000" b="1" dirty="0" smtClean="0">
              <a:solidFill>
                <a:schemeClr val="tx1"/>
              </a:solidFill>
              <a:latin typeface="Helvetica Neue Light"/>
              <a:cs typeface="Helvetica Neue Light"/>
            </a:endParaRPr>
          </a:p>
        </p:txBody>
      </p:sp>
      <p:sp>
        <p:nvSpPr>
          <p:cNvPr id="63" name="Rectangle 62"/>
          <p:cNvSpPr/>
          <p:nvPr/>
        </p:nvSpPr>
        <p:spPr>
          <a:xfrm rot="16200000">
            <a:off x="3505200" y="3657600"/>
            <a:ext cx="2667000" cy="533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cap="all" spc="600" dirty="0" smtClean="0">
                <a:solidFill>
                  <a:srgbClr val="000000"/>
                </a:solidFill>
                <a:effectLst>
                  <a:outerShdw blurRad="50800" dist="38100" dir="2700000">
                    <a:srgbClr val="000000">
                      <a:alpha val="43000"/>
                    </a:srgbClr>
                  </a:outerShdw>
                </a:effectLst>
                <a:latin typeface="Helvetica Neue Light"/>
                <a:cs typeface="Helvetica Neue Light"/>
              </a:rPr>
              <a:t>emissions</a:t>
            </a:r>
            <a:endParaRPr lang="en-US" b="1" cap="all" spc="600" dirty="0">
              <a:solidFill>
                <a:srgbClr val="000000"/>
              </a:solidFill>
              <a:effectLst>
                <a:outerShdw blurRad="50800" dist="38100" dir="2700000">
                  <a:srgbClr val="000000">
                    <a:alpha val="43000"/>
                  </a:srgbClr>
                </a:outerShdw>
              </a:effectLst>
              <a:latin typeface="Helvetica Neue Light"/>
              <a:cs typeface="Helvetica Neue Light"/>
            </a:endParaRPr>
          </a:p>
        </p:txBody>
      </p:sp>
      <p:sp>
        <p:nvSpPr>
          <p:cNvPr id="67" name="Rectangle 66"/>
          <p:cNvSpPr/>
          <p:nvPr/>
        </p:nvSpPr>
        <p:spPr>
          <a:xfrm>
            <a:off x="6172200" y="5334000"/>
            <a:ext cx="9906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latin typeface="Helvetica Neue Light"/>
                <a:cs typeface="Helvetica Neue Light"/>
              </a:rPr>
              <a:t>2</a:t>
            </a:r>
          </a:p>
        </p:txBody>
      </p:sp>
      <p:sp>
        <p:nvSpPr>
          <p:cNvPr id="68" name="Rectangle 67"/>
          <p:cNvSpPr/>
          <p:nvPr/>
        </p:nvSpPr>
        <p:spPr>
          <a:xfrm>
            <a:off x="7239000" y="5486400"/>
            <a:ext cx="9906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latin typeface="Helvetica Neue Light"/>
                <a:cs typeface="Helvetica Neue Light"/>
              </a:rPr>
              <a:t>3</a:t>
            </a:r>
          </a:p>
          <a:p>
            <a:pPr algn="ctr"/>
            <a:endParaRPr lang="en-US" sz="2000" b="1" dirty="0" smtClean="0">
              <a:solidFill>
                <a:schemeClr val="tx1"/>
              </a:solidFill>
              <a:latin typeface="Helvetica Neue Light"/>
              <a:cs typeface="Helvetica Neue Light"/>
            </a:endParaRPr>
          </a:p>
        </p:txBody>
      </p:sp>
      <p:sp>
        <p:nvSpPr>
          <p:cNvPr id="69" name="Rounded Rectangle 68"/>
          <p:cNvSpPr/>
          <p:nvPr/>
        </p:nvSpPr>
        <p:spPr>
          <a:xfrm>
            <a:off x="5105400" y="1066800"/>
            <a:ext cx="3124200" cy="533400"/>
          </a:xfrm>
          <a:prstGeom prst="roundRect">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18415" cmpd="sng">
                  <a:noFill/>
                  <a:prstDash val="solid"/>
                </a:ln>
                <a:solidFill>
                  <a:srgbClr val="FFFFFF"/>
                </a:solidFill>
                <a:effectLst>
                  <a:outerShdw blurRad="50800" dist="38100" algn="l" rotWithShape="0">
                    <a:prstClr val="black">
                      <a:alpha val="40000"/>
                    </a:prstClr>
                  </a:outerShdw>
                </a:effectLst>
                <a:latin typeface="Helvetica Neue"/>
                <a:cs typeface="Helvetica Neue"/>
              </a:rPr>
              <a:t>Recalculated Figures</a:t>
            </a:r>
          </a:p>
        </p:txBody>
      </p:sp>
      <p:sp>
        <p:nvSpPr>
          <p:cNvPr id="35" name="Rectangle 34"/>
          <p:cNvSpPr/>
          <p:nvPr/>
        </p:nvSpPr>
        <p:spPr>
          <a:xfrm>
            <a:off x="6019800" y="1676400"/>
            <a:ext cx="1295400" cy="838200"/>
          </a:xfrm>
          <a:prstGeom prst="rect">
            <a:avLst/>
          </a:prstGeom>
          <a:solidFill>
            <a:srgbClr val="FFFF66"/>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Helvetica Neue"/>
              </a:rPr>
              <a:t>Recalculating 2</a:t>
            </a:r>
            <a:r>
              <a:rPr lang="en-US" sz="1200" baseline="30000" dirty="0" smtClean="0">
                <a:solidFill>
                  <a:schemeClr val="tx1"/>
                </a:solidFill>
                <a:latin typeface="Helvetica Neue"/>
              </a:rPr>
              <a:t>nd</a:t>
            </a:r>
            <a:r>
              <a:rPr lang="en-US" sz="1200" dirty="0" smtClean="0">
                <a:solidFill>
                  <a:schemeClr val="tx1"/>
                </a:solidFill>
                <a:latin typeface="Helvetica Neue"/>
              </a:rPr>
              <a:t> year: optional</a:t>
            </a:r>
            <a:endParaRPr lang="en-US" sz="1200" dirty="0">
              <a:solidFill>
                <a:schemeClr val="tx1"/>
              </a:solidFill>
              <a:latin typeface="Helvetica Neue"/>
            </a:endParaRPr>
          </a:p>
        </p:txBody>
      </p:sp>
      <p:sp>
        <p:nvSpPr>
          <p:cNvPr id="41" name="Rectangle 40"/>
          <p:cNvSpPr/>
          <p:nvPr/>
        </p:nvSpPr>
        <p:spPr>
          <a:xfrm>
            <a:off x="1256917" y="4718304"/>
            <a:ext cx="722464" cy="838200"/>
          </a:xfrm>
          <a:prstGeom prst="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25 </a:t>
            </a:r>
          </a:p>
        </p:txBody>
      </p:sp>
      <p:sp>
        <p:nvSpPr>
          <p:cNvPr id="44" name="Rectangle 43"/>
          <p:cNvSpPr/>
          <p:nvPr/>
        </p:nvSpPr>
        <p:spPr>
          <a:xfrm>
            <a:off x="5219317" y="4718304"/>
            <a:ext cx="722464" cy="838200"/>
          </a:xfrm>
          <a:prstGeom prst="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25</a:t>
            </a:r>
          </a:p>
        </p:txBody>
      </p:sp>
      <p:sp>
        <p:nvSpPr>
          <p:cNvPr id="45" name="Rectangle 44"/>
          <p:cNvSpPr/>
          <p:nvPr/>
        </p:nvSpPr>
        <p:spPr>
          <a:xfrm>
            <a:off x="1256917" y="1600200"/>
            <a:ext cx="722464" cy="533400"/>
          </a:xfrm>
          <a:prstGeom prst="rect">
            <a:avLst/>
          </a:prstGeom>
          <a:solidFill>
            <a:srgbClr val="00EAD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15</a:t>
            </a:r>
          </a:p>
        </p:txBody>
      </p:sp>
      <p:sp>
        <p:nvSpPr>
          <p:cNvPr id="47" name="Rectangle 46"/>
          <p:cNvSpPr/>
          <p:nvPr/>
        </p:nvSpPr>
        <p:spPr>
          <a:xfrm>
            <a:off x="2323846" y="1600200"/>
            <a:ext cx="722464" cy="685800"/>
          </a:xfrm>
          <a:prstGeom prst="rect">
            <a:avLst/>
          </a:prstGeom>
          <a:solidFill>
            <a:srgbClr val="00EAD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20</a:t>
            </a:r>
          </a:p>
        </p:txBody>
      </p:sp>
      <p:sp>
        <p:nvSpPr>
          <p:cNvPr id="51" name="Rectangle 50"/>
          <p:cNvSpPr/>
          <p:nvPr/>
        </p:nvSpPr>
        <p:spPr>
          <a:xfrm>
            <a:off x="3352800" y="1600200"/>
            <a:ext cx="762000" cy="685800"/>
          </a:xfrm>
          <a:prstGeom prst="rect">
            <a:avLst/>
          </a:prstGeom>
          <a:no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Tahoma" pitchFamily="34" charset="0"/>
                <a:cs typeface="Tahoma" pitchFamily="34" charset="0"/>
              </a:rPr>
              <a:t>20</a:t>
            </a:r>
            <a:endParaRPr lang="en-US" sz="2400" dirty="0">
              <a:solidFill>
                <a:srgbClr val="000000"/>
              </a:solidFill>
              <a:latin typeface="Tahoma" pitchFamily="34" charset="0"/>
              <a:cs typeface="Tahoma" pitchFamily="34" charset="0"/>
            </a:endParaRPr>
          </a:p>
        </p:txBody>
      </p:sp>
      <p:sp>
        <p:nvSpPr>
          <p:cNvPr id="58" name="Rectangle 57"/>
          <p:cNvSpPr/>
          <p:nvPr/>
        </p:nvSpPr>
        <p:spPr>
          <a:xfrm>
            <a:off x="7345680" y="2715768"/>
            <a:ext cx="722464" cy="685800"/>
          </a:xfrm>
          <a:prstGeom prst="rect">
            <a:avLst/>
          </a:prstGeom>
          <a:solidFill>
            <a:srgbClr val="00EAD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20</a:t>
            </a:r>
          </a:p>
        </p:txBody>
      </p:sp>
      <p:sp>
        <p:nvSpPr>
          <p:cNvPr id="61" name="Rectangle 60"/>
          <p:cNvSpPr/>
          <p:nvPr/>
        </p:nvSpPr>
        <p:spPr>
          <a:xfrm>
            <a:off x="6286246" y="3429000"/>
            <a:ext cx="722464" cy="1066800"/>
          </a:xfrm>
          <a:prstGeom prst="rect">
            <a:avLst/>
          </a:prstGeom>
          <a:solidFill>
            <a:srgbClr val="00C4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sp>
        <p:nvSpPr>
          <p:cNvPr id="62" name="Rectangle 61"/>
          <p:cNvSpPr/>
          <p:nvPr/>
        </p:nvSpPr>
        <p:spPr>
          <a:xfrm>
            <a:off x="7353175" y="3429000"/>
            <a:ext cx="722464" cy="1066800"/>
          </a:xfrm>
          <a:prstGeom prst="rect">
            <a:avLst/>
          </a:prstGeom>
          <a:solidFill>
            <a:srgbClr val="00C4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sp>
        <p:nvSpPr>
          <p:cNvPr id="64" name="Rectangle 63"/>
          <p:cNvSpPr/>
          <p:nvPr/>
        </p:nvSpPr>
        <p:spPr>
          <a:xfrm>
            <a:off x="5219317" y="3886200"/>
            <a:ext cx="722464" cy="838200"/>
          </a:xfrm>
          <a:prstGeom prst="rect">
            <a:avLst/>
          </a:prstGeom>
          <a:solidFill>
            <a:srgbClr val="00C4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25</a:t>
            </a:r>
          </a:p>
        </p:txBody>
      </p:sp>
      <p:sp>
        <p:nvSpPr>
          <p:cNvPr id="65" name="Rectangle 64"/>
          <p:cNvSpPr/>
          <p:nvPr/>
        </p:nvSpPr>
        <p:spPr>
          <a:xfrm>
            <a:off x="6284722" y="4498848"/>
            <a:ext cx="722464" cy="1066800"/>
          </a:xfrm>
          <a:prstGeom prst="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sp>
        <p:nvSpPr>
          <p:cNvPr id="66" name="Rectangle 65"/>
          <p:cNvSpPr/>
          <p:nvPr/>
        </p:nvSpPr>
        <p:spPr>
          <a:xfrm>
            <a:off x="7350127" y="4498848"/>
            <a:ext cx="722464" cy="1066800"/>
          </a:xfrm>
          <a:prstGeom prst="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sp>
        <p:nvSpPr>
          <p:cNvPr id="70" name="Rectangle 69"/>
          <p:cNvSpPr/>
          <p:nvPr/>
        </p:nvSpPr>
        <p:spPr>
          <a:xfrm>
            <a:off x="3383280" y="2715768"/>
            <a:ext cx="722464" cy="685800"/>
          </a:xfrm>
          <a:prstGeom prst="rect">
            <a:avLst/>
          </a:prstGeom>
          <a:solidFill>
            <a:srgbClr val="00EAD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20</a:t>
            </a:r>
          </a:p>
        </p:txBody>
      </p:sp>
      <p:sp>
        <p:nvSpPr>
          <p:cNvPr id="71" name="Rectangle 70"/>
          <p:cNvSpPr/>
          <p:nvPr/>
        </p:nvSpPr>
        <p:spPr>
          <a:xfrm>
            <a:off x="2323846" y="3429000"/>
            <a:ext cx="722464" cy="1066800"/>
          </a:xfrm>
          <a:prstGeom prst="rect">
            <a:avLst/>
          </a:prstGeom>
          <a:solidFill>
            <a:srgbClr val="00C4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sp>
        <p:nvSpPr>
          <p:cNvPr id="72" name="Rectangle 71"/>
          <p:cNvSpPr/>
          <p:nvPr/>
        </p:nvSpPr>
        <p:spPr>
          <a:xfrm>
            <a:off x="3390775" y="3429000"/>
            <a:ext cx="722464" cy="1066800"/>
          </a:xfrm>
          <a:prstGeom prst="rect">
            <a:avLst/>
          </a:prstGeom>
          <a:solidFill>
            <a:srgbClr val="00C4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sp>
        <p:nvSpPr>
          <p:cNvPr id="73" name="Rectangle 72"/>
          <p:cNvSpPr/>
          <p:nvPr/>
        </p:nvSpPr>
        <p:spPr>
          <a:xfrm>
            <a:off x="1256917" y="3886200"/>
            <a:ext cx="722464" cy="838200"/>
          </a:xfrm>
          <a:prstGeom prst="rect">
            <a:avLst/>
          </a:prstGeom>
          <a:solidFill>
            <a:srgbClr val="00C4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25</a:t>
            </a:r>
          </a:p>
        </p:txBody>
      </p:sp>
      <p:sp>
        <p:nvSpPr>
          <p:cNvPr id="74" name="Rectangle 73"/>
          <p:cNvSpPr/>
          <p:nvPr/>
        </p:nvSpPr>
        <p:spPr>
          <a:xfrm>
            <a:off x="2322322" y="4498848"/>
            <a:ext cx="722464" cy="1066800"/>
          </a:xfrm>
          <a:prstGeom prst="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sp>
        <p:nvSpPr>
          <p:cNvPr id="75" name="Rectangle 74"/>
          <p:cNvSpPr/>
          <p:nvPr/>
        </p:nvSpPr>
        <p:spPr>
          <a:xfrm>
            <a:off x="3387727" y="4498848"/>
            <a:ext cx="722464" cy="1066800"/>
          </a:xfrm>
          <a:prstGeom prst="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cxnSp>
        <p:nvCxnSpPr>
          <p:cNvPr id="33" name="Straight Arrow Connector 32"/>
          <p:cNvCxnSpPr/>
          <p:nvPr/>
        </p:nvCxnSpPr>
        <p:spPr>
          <a:xfrm>
            <a:off x="1142603" y="5562600"/>
            <a:ext cx="3276997" cy="1588"/>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5105003" y="5562600"/>
            <a:ext cx="3276997" cy="1588"/>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par>
                                <p:cTn id="12" presetID="42" presetClass="entr" presetSubtype="0" fill="hold"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1000"/>
                                        <p:tgtEl>
                                          <p:spTgt spid="71"/>
                                        </p:tgtEl>
                                      </p:cBhvr>
                                    </p:animEffect>
                                    <p:anim calcmode="lin" valueType="num">
                                      <p:cBhvr>
                                        <p:cTn id="26" dur="1000" fill="hold"/>
                                        <p:tgtEl>
                                          <p:spTgt spid="71"/>
                                        </p:tgtEl>
                                        <p:attrNameLst>
                                          <p:attrName>ppt_x</p:attrName>
                                        </p:attrNameLst>
                                      </p:cBhvr>
                                      <p:tavLst>
                                        <p:tav tm="0">
                                          <p:val>
                                            <p:strVal val="#ppt_x"/>
                                          </p:val>
                                        </p:tav>
                                        <p:tav tm="100000">
                                          <p:val>
                                            <p:strVal val="#ppt_x"/>
                                          </p:val>
                                        </p:tav>
                                      </p:tavLst>
                                    </p:anim>
                                    <p:anim calcmode="lin" valueType="num">
                                      <p:cBhvr>
                                        <p:cTn id="27" dur="1000" fill="hold"/>
                                        <p:tgtEl>
                                          <p:spTgt spid="7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1000"/>
                                        <p:tgtEl>
                                          <p:spTgt spid="74"/>
                                        </p:tgtEl>
                                      </p:cBhvr>
                                    </p:animEffect>
                                    <p:anim calcmode="lin" valueType="num">
                                      <p:cBhvr>
                                        <p:cTn id="31" dur="1000" fill="hold"/>
                                        <p:tgtEl>
                                          <p:spTgt spid="74"/>
                                        </p:tgtEl>
                                        <p:attrNameLst>
                                          <p:attrName>ppt_x</p:attrName>
                                        </p:attrNameLst>
                                      </p:cBhvr>
                                      <p:tavLst>
                                        <p:tav tm="0">
                                          <p:val>
                                            <p:strVal val="#ppt_x"/>
                                          </p:val>
                                        </p:tav>
                                        <p:tav tm="100000">
                                          <p:val>
                                            <p:strVal val="#ppt_x"/>
                                          </p:val>
                                        </p:tav>
                                      </p:tavLst>
                                    </p:anim>
                                    <p:anim calcmode="lin" valueType="num">
                                      <p:cBhvr>
                                        <p:cTn id="32"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1000"/>
                                        <p:tgtEl>
                                          <p:spTgt spid="75"/>
                                        </p:tgtEl>
                                      </p:cBhvr>
                                    </p:animEffect>
                                    <p:anim calcmode="lin" valueType="num">
                                      <p:cBhvr>
                                        <p:cTn id="38" dur="1000" fill="hold"/>
                                        <p:tgtEl>
                                          <p:spTgt spid="75"/>
                                        </p:tgtEl>
                                        <p:attrNameLst>
                                          <p:attrName>ppt_x</p:attrName>
                                        </p:attrNameLst>
                                      </p:cBhvr>
                                      <p:tavLst>
                                        <p:tav tm="0">
                                          <p:val>
                                            <p:strVal val="#ppt_x"/>
                                          </p:val>
                                        </p:tav>
                                        <p:tav tm="100000">
                                          <p:val>
                                            <p:strVal val="#ppt_x"/>
                                          </p:val>
                                        </p:tav>
                                      </p:tavLst>
                                    </p:anim>
                                    <p:anim calcmode="lin" valueType="num">
                                      <p:cBhvr>
                                        <p:cTn id="39" dur="1000" fill="hold"/>
                                        <p:tgtEl>
                                          <p:spTgt spid="7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1000"/>
                                        <p:tgtEl>
                                          <p:spTgt spid="72"/>
                                        </p:tgtEl>
                                      </p:cBhvr>
                                    </p:animEffect>
                                    <p:anim calcmode="lin" valueType="num">
                                      <p:cBhvr>
                                        <p:cTn id="43" dur="1000" fill="hold"/>
                                        <p:tgtEl>
                                          <p:spTgt spid="72"/>
                                        </p:tgtEl>
                                        <p:attrNameLst>
                                          <p:attrName>ppt_x</p:attrName>
                                        </p:attrNameLst>
                                      </p:cBhvr>
                                      <p:tavLst>
                                        <p:tav tm="0">
                                          <p:val>
                                            <p:strVal val="#ppt_x"/>
                                          </p:val>
                                        </p:tav>
                                        <p:tav tm="100000">
                                          <p:val>
                                            <p:strVal val="#ppt_x"/>
                                          </p:val>
                                        </p:tav>
                                      </p:tavLst>
                                    </p:anim>
                                    <p:anim calcmode="lin" valueType="num">
                                      <p:cBhvr>
                                        <p:cTn id="44"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fade">
                                      <p:cBhvr>
                                        <p:cTn id="53" dur="1000"/>
                                        <p:tgtEl>
                                          <p:spTgt spid="70"/>
                                        </p:tgtEl>
                                      </p:cBhvr>
                                    </p:animEffect>
                                    <p:anim calcmode="lin" valueType="num">
                                      <p:cBhvr>
                                        <p:cTn id="54" dur="1000" fill="hold"/>
                                        <p:tgtEl>
                                          <p:spTgt spid="70"/>
                                        </p:tgtEl>
                                        <p:attrNameLst>
                                          <p:attrName>ppt_x</p:attrName>
                                        </p:attrNameLst>
                                      </p:cBhvr>
                                      <p:tavLst>
                                        <p:tav tm="0">
                                          <p:val>
                                            <p:strVal val="#ppt_x"/>
                                          </p:val>
                                        </p:tav>
                                        <p:tav tm="100000">
                                          <p:val>
                                            <p:strVal val="#ppt_x"/>
                                          </p:val>
                                        </p:tav>
                                      </p:tavLst>
                                    </p:anim>
                                    <p:anim calcmode="lin" valueType="num">
                                      <p:cBhvr>
                                        <p:cTn id="55"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4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69"/>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63"/>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50"/>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59"/>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60"/>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68"/>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6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44"/>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64"/>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66"/>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62"/>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6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65"/>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0" presetClass="path" presetSubtype="0" accel="50000" decel="50000" fill="hold" nodeType="clickEffect">
                                  <p:stCondLst>
                                    <p:cond delay="0"/>
                                  </p:stCondLst>
                                  <p:childTnLst>
                                    <p:animMotion origin="layout" path="M -2.77778E-7 5.55556E-6 L 0.43333 0.25556 " pathEditMode="relative" ptsTypes="AA">
                                      <p:cBhvr>
                                        <p:cTn id="103" dur="1000" fill="hold"/>
                                        <p:tgtEl>
                                          <p:spTgt spid="45"/>
                                        </p:tgtEl>
                                        <p:attrNameLst>
                                          <p:attrName>ppt_x</p:attrName>
                                          <p:attrName>ppt_y</p:attrName>
                                        </p:attrNameLst>
                                      </p:cBhvr>
                                    </p:animMotion>
                                  </p:childTnLst>
                                </p:cTn>
                              </p:par>
                            </p:childTnLst>
                          </p:cTn>
                        </p:par>
                      </p:childTnLst>
                    </p:cTn>
                  </p:par>
                  <p:par>
                    <p:cTn id="104" fill="hold">
                      <p:stCondLst>
                        <p:cond delay="indefinite"/>
                      </p:stCondLst>
                      <p:childTnLst>
                        <p:par>
                          <p:cTn id="105" fill="hold">
                            <p:stCondLst>
                              <p:cond delay="0"/>
                            </p:stCondLst>
                            <p:childTnLst>
                              <p:par>
                                <p:cTn id="106" presetID="0" presetClass="path" presetSubtype="0" accel="50000" decel="50000" fill="hold" nodeType="clickEffect">
                                  <p:stCondLst>
                                    <p:cond delay="0"/>
                                  </p:stCondLst>
                                  <p:childTnLst>
                                    <p:animMotion origin="layout" path="M -2.77778E-7 5.55556E-6 L 0.43333 0.16667 " pathEditMode="relative" ptsTypes="AA">
                                      <p:cBhvr>
                                        <p:cTn id="107" dur="1000" fill="hold"/>
                                        <p:tgtEl>
                                          <p:spTgt spid="47"/>
                                        </p:tgtEl>
                                        <p:attrNameLst>
                                          <p:attrName>ppt_x</p:attrName>
                                          <p:attrName>ppt_y</p:attrName>
                                        </p:attrNameLst>
                                      </p:cBhvr>
                                    </p:animMotion>
                                  </p:childTnLst>
                                </p:cTn>
                              </p:par>
                              <p:par>
                                <p:cTn id="108" presetID="1" presetClass="entr" presetSubtype="0"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9" grpId="0" animBg="1"/>
      <p:bldP spid="45" grpId="0" animBg="1"/>
      <p:bldP spid="47" grpId="0" animBg="1"/>
      <p:bldP spid="51" grpId="0" animBg="1"/>
      <p:bldP spid="58" grpId="0" animBg="1"/>
      <p:bldP spid="61" grpId="0" animBg="1"/>
      <p:bldP spid="62" grpId="0" animBg="1"/>
      <p:bldP spid="64" grpId="0" animBg="1"/>
      <p:bldP spid="65" grpId="0" animBg="1"/>
      <p:bldP spid="66"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Recalculation: Divestment</a:t>
            </a:r>
            <a:endParaRPr lang="en-US" dirty="0"/>
          </a:p>
        </p:txBody>
      </p:sp>
      <p:cxnSp>
        <p:nvCxnSpPr>
          <p:cNvPr id="6" name="Straight Arrow Connector 5"/>
          <p:cNvCxnSpPr/>
          <p:nvPr/>
        </p:nvCxnSpPr>
        <p:spPr>
          <a:xfrm rot="5400000" flipH="1" flipV="1">
            <a:off x="-382192" y="4038998"/>
            <a:ext cx="3048796" cy="1588"/>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1097280" y="5486400"/>
            <a:ext cx="9906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latin typeface="Helvetica Neue Light"/>
                <a:cs typeface="Helvetica Neue Light"/>
              </a:rPr>
              <a:t>1</a:t>
            </a:r>
          </a:p>
          <a:p>
            <a:pPr algn="ctr"/>
            <a:r>
              <a:rPr lang="en-US" sz="1200" b="1" dirty="0" smtClean="0">
                <a:solidFill>
                  <a:schemeClr val="tx1"/>
                </a:solidFill>
                <a:latin typeface="Helvetica Neue Light"/>
                <a:cs typeface="Helvetica Neue Light"/>
              </a:rPr>
              <a:t>Base Year</a:t>
            </a:r>
            <a:endParaRPr lang="en-US" sz="1200" b="1" dirty="0">
              <a:solidFill>
                <a:schemeClr val="tx1"/>
              </a:solidFill>
              <a:latin typeface="Helvetica Neue Light"/>
              <a:cs typeface="Helvetica Neue Light"/>
            </a:endParaRPr>
          </a:p>
        </p:txBody>
      </p:sp>
      <p:sp>
        <p:nvSpPr>
          <p:cNvPr id="40" name="Rectangle 39"/>
          <p:cNvSpPr/>
          <p:nvPr/>
        </p:nvSpPr>
        <p:spPr>
          <a:xfrm rot="16200000">
            <a:off x="-457200" y="3657600"/>
            <a:ext cx="2667000" cy="533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cap="all" spc="600" dirty="0" smtClean="0">
                <a:solidFill>
                  <a:srgbClr val="000000"/>
                </a:solidFill>
                <a:effectLst>
                  <a:outerShdw blurRad="50800" dist="38100" dir="2700000">
                    <a:srgbClr val="000000">
                      <a:alpha val="43000"/>
                    </a:srgbClr>
                  </a:outerShdw>
                </a:effectLst>
                <a:latin typeface="Helvetica Neue Light"/>
                <a:cs typeface="Helvetica Neue Light"/>
              </a:rPr>
              <a:t>emissions</a:t>
            </a:r>
            <a:endParaRPr lang="en-US" b="1" cap="all" spc="600" dirty="0">
              <a:solidFill>
                <a:srgbClr val="000000"/>
              </a:solidFill>
              <a:effectLst>
                <a:outerShdw blurRad="50800" dist="38100" dir="2700000">
                  <a:srgbClr val="000000">
                    <a:alpha val="43000"/>
                  </a:srgbClr>
                </a:outerShdw>
              </a:effectLst>
              <a:latin typeface="Helvetica Neue Light"/>
              <a:cs typeface="Helvetica Neue Light"/>
            </a:endParaRPr>
          </a:p>
        </p:txBody>
      </p:sp>
      <p:sp>
        <p:nvSpPr>
          <p:cNvPr id="60" name="Rectangle 59"/>
          <p:cNvSpPr/>
          <p:nvPr/>
        </p:nvSpPr>
        <p:spPr>
          <a:xfrm>
            <a:off x="5134292" y="5513038"/>
            <a:ext cx="9906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latin typeface="Helvetica Neue Light"/>
                <a:cs typeface="Helvetica Neue Light"/>
              </a:rPr>
              <a:t>1</a:t>
            </a:r>
          </a:p>
          <a:p>
            <a:pPr algn="ctr"/>
            <a:endParaRPr lang="en-US" sz="2000" b="1" dirty="0" smtClean="0">
              <a:solidFill>
                <a:schemeClr val="tx1"/>
              </a:solidFill>
              <a:latin typeface="Helvetica Neue Light"/>
              <a:cs typeface="Helvetica Neue Light"/>
            </a:endParaRPr>
          </a:p>
        </p:txBody>
      </p:sp>
      <p:sp>
        <p:nvSpPr>
          <p:cNvPr id="67" name="Rectangle 66"/>
          <p:cNvSpPr/>
          <p:nvPr/>
        </p:nvSpPr>
        <p:spPr>
          <a:xfrm>
            <a:off x="6246812" y="5360638"/>
            <a:ext cx="9906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latin typeface="Helvetica Neue Light"/>
                <a:cs typeface="Helvetica Neue Light"/>
              </a:rPr>
              <a:t>2</a:t>
            </a:r>
          </a:p>
        </p:txBody>
      </p:sp>
      <p:sp>
        <p:nvSpPr>
          <p:cNvPr id="68" name="Rectangle 67"/>
          <p:cNvSpPr/>
          <p:nvPr/>
        </p:nvSpPr>
        <p:spPr>
          <a:xfrm>
            <a:off x="7313612" y="5513038"/>
            <a:ext cx="9906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latin typeface="Helvetica Neue Light"/>
                <a:cs typeface="Helvetica Neue Light"/>
              </a:rPr>
              <a:t>3</a:t>
            </a:r>
          </a:p>
          <a:p>
            <a:pPr algn="ctr"/>
            <a:endParaRPr lang="en-US" sz="2000" b="1" dirty="0" smtClean="0">
              <a:solidFill>
                <a:schemeClr val="tx1"/>
              </a:solidFill>
              <a:latin typeface="Helvetica Neue Light"/>
              <a:cs typeface="Helvetica Neue Light"/>
            </a:endParaRPr>
          </a:p>
        </p:txBody>
      </p:sp>
      <p:cxnSp>
        <p:nvCxnSpPr>
          <p:cNvPr id="45" name="Straight Arrow Connector 44"/>
          <p:cNvCxnSpPr/>
          <p:nvPr/>
        </p:nvCxnSpPr>
        <p:spPr>
          <a:xfrm rot="5400000" flipH="1" flipV="1">
            <a:off x="3656408" y="4038204"/>
            <a:ext cx="3048796" cy="1588"/>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rot="16200000">
            <a:off x="3581400" y="3657601"/>
            <a:ext cx="2667000" cy="533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cap="all" spc="600" dirty="0" smtClean="0">
                <a:solidFill>
                  <a:srgbClr val="000000"/>
                </a:solidFill>
                <a:effectLst>
                  <a:outerShdw blurRad="50800" dist="38100" dir="2700000">
                    <a:srgbClr val="000000">
                      <a:alpha val="43000"/>
                    </a:srgbClr>
                  </a:outerShdw>
                </a:effectLst>
                <a:latin typeface="Helvetica Neue Light"/>
                <a:cs typeface="Helvetica Neue Light"/>
              </a:rPr>
              <a:t>emissions</a:t>
            </a:r>
            <a:endParaRPr lang="en-US" b="1" cap="all" spc="600" dirty="0">
              <a:solidFill>
                <a:srgbClr val="000000"/>
              </a:solidFill>
              <a:effectLst>
                <a:outerShdw blurRad="50800" dist="38100" dir="2700000">
                  <a:srgbClr val="000000">
                    <a:alpha val="43000"/>
                  </a:srgbClr>
                </a:outerShdw>
              </a:effectLst>
              <a:latin typeface="Helvetica Neue Light"/>
              <a:cs typeface="Helvetica Neue Light"/>
            </a:endParaRPr>
          </a:p>
        </p:txBody>
      </p:sp>
      <p:sp>
        <p:nvSpPr>
          <p:cNvPr id="39" name="Rectangle 38"/>
          <p:cNvSpPr/>
          <p:nvPr/>
        </p:nvSpPr>
        <p:spPr>
          <a:xfrm>
            <a:off x="3276600" y="5562600"/>
            <a:ext cx="990600" cy="990600"/>
          </a:xfrm>
          <a:prstGeom prst="rect">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000" b="1" dirty="0" smtClean="0">
                <a:ln w="18415" cmpd="sng">
                  <a:noFill/>
                  <a:prstDash val="solid"/>
                </a:ln>
                <a:solidFill>
                  <a:srgbClr val="000000"/>
                </a:solidFill>
                <a:effectLst>
                  <a:outerShdw blurRad="50800" dist="38100" algn="l" rotWithShape="0">
                    <a:prstClr val="black">
                      <a:alpha val="40000"/>
                    </a:prstClr>
                  </a:outerShdw>
                </a:effectLst>
                <a:latin typeface="Helvetica Neue"/>
                <a:cs typeface="Helvetica Neue"/>
              </a:rPr>
              <a:t>3</a:t>
            </a:r>
          </a:p>
          <a:p>
            <a:pPr algn="ctr"/>
            <a:r>
              <a:rPr lang="en-US" sz="1400" dirty="0" smtClean="0">
                <a:ln w="18415" cmpd="sng">
                  <a:noFill/>
                  <a:prstDash val="solid"/>
                </a:ln>
                <a:solidFill>
                  <a:srgbClr val="FFFFFF"/>
                </a:solidFill>
                <a:effectLst>
                  <a:outerShdw blurRad="50800" dist="38100" algn="l" rotWithShape="0">
                    <a:prstClr val="black">
                      <a:alpha val="40000"/>
                    </a:prstClr>
                  </a:outerShdw>
                </a:effectLst>
                <a:latin typeface="Helvetica Neue"/>
                <a:cs typeface="Helvetica Neue"/>
              </a:rPr>
              <a:t>Company divests unit C</a:t>
            </a:r>
          </a:p>
        </p:txBody>
      </p:sp>
      <p:sp>
        <p:nvSpPr>
          <p:cNvPr id="43" name="Rounded Rectangle 42"/>
          <p:cNvSpPr/>
          <p:nvPr/>
        </p:nvSpPr>
        <p:spPr>
          <a:xfrm>
            <a:off x="5105400" y="1066800"/>
            <a:ext cx="3124200" cy="533400"/>
          </a:xfrm>
          <a:prstGeom prst="roundRect">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18415" cmpd="sng">
                  <a:noFill/>
                  <a:prstDash val="solid"/>
                </a:ln>
                <a:solidFill>
                  <a:srgbClr val="FFFFFF"/>
                </a:solidFill>
                <a:effectLst>
                  <a:outerShdw blurRad="50800" dist="38100" algn="l" rotWithShape="0">
                    <a:prstClr val="black">
                      <a:alpha val="40000"/>
                    </a:prstClr>
                  </a:outerShdw>
                </a:effectLst>
                <a:latin typeface="Helvetica Neue"/>
                <a:cs typeface="Helvetica Neue"/>
              </a:rPr>
              <a:t>Recalculated Figures</a:t>
            </a:r>
          </a:p>
        </p:txBody>
      </p:sp>
      <p:sp>
        <p:nvSpPr>
          <p:cNvPr id="49" name="Rectangle 48"/>
          <p:cNvSpPr/>
          <p:nvPr/>
        </p:nvSpPr>
        <p:spPr>
          <a:xfrm>
            <a:off x="6096000" y="1600200"/>
            <a:ext cx="1295400" cy="838200"/>
          </a:xfrm>
          <a:prstGeom prst="rect">
            <a:avLst/>
          </a:prstGeom>
          <a:solidFill>
            <a:srgbClr val="FFFF66"/>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Helvetica Neue"/>
              </a:rPr>
              <a:t>Recalculating 2</a:t>
            </a:r>
            <a:r>
              <a:rPr lang="en-US" sz="1200" baseline="30000" dirty="0" smtClean="0">
                <a:solidFill>
                  <a:schemeClr val="tx1"/>
                </a:solidFill>
                <a:latin typeface="Helvetica Neue"/>
              </a:rPr>
              <a:t>nd</a:t>
            </a:r>
            <a:r>
              <a:rPr lang="en-US" sz="1200" dirty="0" smtClean="0">
                <a:solidFill>
                  <a:schemeClr val="tx1"/>
                </a:solidFill>
                <a:latin typeface="Helvetica Neue"/>
              </a:rPr>
              <a:t> year: optional</a:t>
            </a:r>
            <a:endParaRPr lang="en-US" sz="1200" dirty="0">
              <a:solidFill>
                <a:schemeClr val="tx1"/>
              </a:solidFill>
              <a:latin typeface="Helvetica Neue"/>
            </a:endParaRPr>
          </a:p>
        </p:txBody>
      </p:sp>
      <p:sp>
        <p:nvSpPr>
          <p:cNvPr id="52" name="Rectangle 51"/>
          <p:cNvSpPr/>
          <p:nvPr/>
        </p:nvSpPr>
        <p:spPr>
          <a:xfrm>
            <a:off x="2148840" y="5486400"/>
            <a:ext cx="1066800" cy="914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latin typeface="Helvetica Neue Light"/>
                <a:cs typeface="Helvetica Neue Light"/>
              </a:rPr>
              <a:t>2</a:t>
            </a:r>
          </a:p>
          <a:p>
            <a:pPr algn="ctr"/>
            <a:r>
              <a:rPr lang="en-US" sz="1200" b="1" dirty="0" smtClean="0">
                <a:solidFill>
                  <a:schemeClr val="tx1"/>
                </a:solidFill>
                <a:latin typeface="Helvetica Neue Light"/>
                <a:cs typeface="Helvetica Neue Light"/>
              </a:rPr>
              <a:t>Increase in production</a:t>
            </a:r>
            <a:endParaRPr lang="en-US" sz="1200" b="1" dirty="0">
              <a:solidFill>
                <a:schemeClr val="tx1"/>
              </a:solidFill>
              <a:latin typeface="Helvetica Neue Light"/>
              <a:cs typeface="Helvetica Neue Light"/>
            </a:endParaRPr>
          </a:p>
        </p:txBody>
      </p:sp>
      <p:sp>
        <p:nvSpPr>
          <p:cNvPr id="53" name="Rectangle 52"/>
          <p:cNvSpPr/>
          <p:nvPr/>
        </p:nvSpPr>
        <p:spPr>
          <a:xfrm>
            <a:off x="2313432" y="2389632"/>
            <a:ext cx="722464" cy="1039368"/>
          </a:xfrm>
          <a:prstGeom prst="rect">
            <a:avLst/>
          </a:prstGeom>
          <a:solidFill>
            <a:srgbClr val="00EAD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sp>
        <p:nvSpPr>
          <p:cNvPr id="54" name="Rectangle 53"/>
          <p:cNvSpPr/>
          <p:nvPr/>
        </p:nvSpPr>
        <p:spPr>
          <a:xfrm>
            <a:off x="2323846" y="3429000"/>
            <a:ext cx="722464" cy="1066800"/>
          </a:xfrm>
          <a:prstGeom prst="rect">
            <a:avLst/>
          </a:prstGeom>
          <a:solidFill>
            <a:srgbClr val="00C4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sp>
        <p:nvSpPr>
          <p:cNvPr id="55" name="Rectangle 54"/>
          <p:cNvSpPr/>
          <p:nvPr/>
        </p:nvSpPr>
        <p:spPr>
          <a:xfrm>
            <a:off x="2322322" y="4498848"/>
            <a:ext cx="722464" cy="1066800"/>
          </a:xfrm>
          <a:prstGeom prst="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sp>
        <p:nvSpPr>
          <p:cNvPr id="56" name="Rectangle 55"/>
          <p:cNvSpPr/>
          <p:nvPr/>
        </p:nvSpPr>
        <p:spPr>
          <a:xfrm>
            <a:off x="3383280" y="2389632"/>
            <a:ext cx="722464" cy="1039368"/>
          </a:xfrm>
          <a:prstGeom prst="rect">
            <a:avLst/>
          </a:prstGeom>
          <a:solidFill>
            <a:srgbClr val="00EAD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sp>
        <p:nvSpPr>
          <p:cNvPr id="57" name="Rectangle 56"/>
          <p:cNvSpPr/>
          <p:nvPr/>
        </p:nvSpPr>
        <p:spPr>
          <a:xfrm>
            <a:off x="3390775" y="3429000"/>
            <a:ext cx="722464" cy="1066800"/>
          </a:xfrm>
          <a:prstGeom prst="rect">
            <a:avLst/>
          </a:prstGeom>
          <a:solidFill>
            <a:srgbClr val="00C4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sp>
        <p:nvSpPr>
          <p:cNvPr id="59" name="Rectangle 58"/>
          <p:cNvSpPr/>
          <p:nvPr/>
        </p:nvSpPr>
        <p:spPr>
          <a:xfrm>
            <a:off x="3387727" y="4498848"/>
            <a:ext cx="722464" cy="1066800"/>
          </a:xfrm>
          <a:prstGeom prst="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sp>
        <p:nvSpPr>
          <p:cNvPr id="63" name="Rectangle 62"/>
          <p:cNvSpPr/>
          <p:nvPr/>
        </p:nvSpPr>
        <p:spPr>
          <a:xfrm>
            <a:off x="1252728" y="3075432"/>
            <a:ext cx="722464" cy="810768"/>
          </a:xfrm>
          <a:prstGeom prst="rect">
            <a:avLst/>
          </a:prstGeom>
          <a:solidFill>
            <a:srgbClr val="00EAD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25</a:t>
            </a:r>
          </a:p>
        </p:txBody>
      </p:sp>
      <p:sp>
        <p:nvSpPr>
          <p:cNvPr id="72" name="Rectangle 71"/>
          <p:cNvSpPr/>
          <p:nvPr/>
        </p:nvSpPr>
        <p:spPr>
          <a:xfrm>
            <a:off x="1256917" y="3886200"/>
            <a:ext cx="722464" cy="838200"/>
          </a:xfrm>
          <a:prstGeom prst="rect">
            <a:avLst/>
          </a:prstGeom>
          <a:solidFill>
            <a:srgbClr val="00C4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25</a:t>
            </a:r>
          </a:p>
        </p:txBody>
      </p:sp>
      <p:sp>
        <p:nvSpPr>
          <p:cNvPr id="73" name="Rectangle 72"/>
          <p:cNvSpPr/>
          <p:nvPr/>
        </p:nvSpPr>
        <p:spPr>
          <a:xfrm>
            <a:off x="1256917" y="4718304"/>
            <a:ext cx="722464" cy="838200"/>
          </a:xfrm>
          <a:prstGeom prst="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25</a:t>
            </a:r>
          </a:p>
        </p:txBody>
      </p:sp>
      <p:sp>
        <p:nvSpPr>
          <p:cNvPr id="74" name="Rectangle 73"/>
          <p:cNvSpPr/>
          <p:nvPr/>
        </p:nvSpPr>
        <p:spPr>
          <a:xfrm>
            <a:off x="6364136" y="2389632"/>
            <a:ext cx="722464" cy="1039368"/>
          </a:xfrm>
          <a:prstGeom prst="rect">
            <a:avLst/>
          </a:prstGeom>
          <a:solidFill>
            <a:srgbClr val="00EAD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sp>
        <p:nvSpPr>
          <p:cNvPr id="75" name="Rectangle 74"/>
          <p:cNvSpPr/>
          <p:nvPr/>
        </p:nvSpPr>
        <p:spPr>
          <a:xfrm>
            <a:off x="6362446" y="3428206"/>
            <a:ext cx="722464" cy="1066800"/>
          </a:xfrm>
          <a:prstGeom prst="rect">
            <a:avLst/>
          </a:prstGeom>
          <a:solidFill>
            <a:srgbClr val="00C4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sp>
        <p:nvSpPr>
          <p:cNvPr id="76" name="Rectangle 75"/>
          <p:cNvSpPr/>
          <p:nvPr/>
        </p:nvSpPr>
        <p:spPr>
          <a:xfrm>
            <a:off x="6360922" y="4498054"/>
            <a:ext cx="722464" cy="1066800"/>
          </a:xfrm>
          <a:prstGeom prst="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sp>
        <p:nvSpPr>
          <p:cNvPr id="77" name="Rectangle 76"/>
          <p:cNvSpPr/>
          <p:nvPr/>
        </p:nvSpPr>
        <p:spPr>
          <a:xfrm>
            <a:off x="5291328" y="3074638"/>
            <a:ext cx="722464" cy="810768"/>
          </a:xfrm>
          <a:prstGeom prst="rect">
            <a:avLst/>
          </a:prstGeom>
          <a:solidFill>
            <a:srgbClr val="00EAD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25</a:t>
            </a:r>
          </a:p>
        </p:txBody>
      </p:sp>
      <p:sp>
        <p:nvSpPr>
          <p:cNvPr id="78" name="Rectangle 77"/>
          <p:cNvSpPr/>
          <p:nvPr/>
        </p:nvSpPr>
        <p:spPr>
          <a:xfrm>
            <a:off x="5295517" y="3885406"/>
            <a:ext cx="722464" cy="838200"/>
          </a:xfrm>
          <a:prstGeom prst="rect">
            <a:avLst/>
          </a:prstGeom>
          <a:solidFill>
            <a:srgbClr val="00C4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25</a:t>
            </a:r>
          </a:p>
        </p:txBody>
      </p:sp>
      <p:sp>
        <p:nvSpPr>
          <p:cNvPr id="79" name="Rectangle 78"/>
          <p:cNvSpPr/>
          <p:nvPr/>
        </p:nvSpPr>
        <p:spPr>
          <a:xfrm>
            <a:off x="5295517" y="4717510"/>
            <a:ext cx="722464" cy="838200"/>
          </a:xfrm>
          <a:prstGeom prst="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25</a:t>
            </a:r>
          </a:p>
        </p:txBody>
      </p:sp>
      <p:sp>
        <p:nvSpPr>
          <p:cNvPr id="80" name="Rectangle 79"/>
          <p:cNvSpPr/>
          <p:nvPr/>
        </p:nvSpPr>
        <p:spPr>
          <a:xfrm>
            <a:off x="7429375" y="3428206"/>
            <a:ext cx="722464" cy="1066800"/>
          </a:xfrm>
          <a:prstGeom prst="rect">
            <a:avLst/>
          </a:prstGeom>
          <a:solidFill>
            <a:srgbClr val="00C4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sp>
        <p:nvSpPr>
          <p:cNvPr id="81" name="Rectangle 80"/>
          <p:cNvSpPr/>
          <p:nvPr/>
        </p:nvSpPr>
        <p:spPr>
          <a:xfrm>
            <a:off x="7426327" y="4498054"/>
            <a:ext cx="722464" cy="1066800"/>
          </a:xfrm>
          <a:prstGeom prst="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cxnSp>
        <p:nvCxnSpPr>
          <p:cNvPr id="65" name="Straight Arrow Connector 64"/>
          <p:cNvCxnSpPr/>
          <p:nvPr/>
        </p:nvCxnSpPr>
        <p:spPr>
          <a:xfrm>
            <a:off x="5181203" y="5561806"/>
            <a:ext cx="3276997" cy="1588"/>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1142603" y="5562600"/>
            <a:ext cx="3276997" cy="1588"/>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7" presetClass="exit" presetSubtype="0" fill="hold" grpId="1" nodeType="clickEffect">
                                  <p:stCondLst>
                                    <p:cond delay="0"/>
                                  </p:stCondLst>
                                  <p:childTnLst>
                                    <p:animEffect transition="out" filter="fade">
                                      <p:cBhvr>
                                        <p:cTn id="38" dur="1000"/>
                                        <p:tgtEl>
                                          <p:spTgt spid="56"/>
                                        </p:tgtEl>
                                      </p:cBhvr>
                                    </p:animEffect>
                                    <p:anim calcmode="lin" valueType="num">
                                      <p:cBhvr>
                                        <p:cTn id="39" dur="1000"/>
                                        <p:tgtEl>
                                          <p:spTgt spid="56"/>
                                        </p:tgtEl>
                                        <p:attrNameLst>
                                          <p:attrName>ppt_x</p:attrName>
                                        </p:attrNameLst>
                                      </p:cBhvr>
                                      <p:tavLst>
                                        <p:tav tm="0">
                                          <p:val>
                                            <p:strVal val="ppt_x"/>
                                          </p:val>
                                        </p:tav>
                                        <p:tav tm="100000">
                                          <p:val>
                                            <p:strVal val="ppt_x"/>
                                          </p:val>
                                        </p:tav>
                                      </p:tavLst>
                                    </p:anim>
                                    <p:anim calcmode="lin" valueType="num">
                                      <p:cBhvr>
                                        <p:cTn id="40" dur="1000"/>
                                        <p:tgtEl>
                                          <p:spTgt spid="56"/>
                                        </p:tgtEl>
                                        <p:attrNameLst>
                                          <p:attrName>ppt_y</p:attrName>
                                        </p:attrNameLst>
                                      </p:cBhvr>
                                      <p:tavLst>
                                        <p:tav tm="0">
                                          <p:val>
                                            <p:strVal val="ppt_y"/>
                                          </p:val>
                                        </p:tav>
                                        <p:tav tm="100000">
                                          <p:val>
                                            <p:strVal val="ppt_y-.1"/>
                                          </p:val>
                                        </p:tav>
                                      </p:tavLst>
                                    </p:anim>
                                    <p:set>
                                      <p:cBhvr>
                                        <p:cTn id="41" dur="1" fill="hold">
                                          <p:stCondLst>
                                            <p:cond delay="999"/>
                                          </p:stCondLst>
                                        </p:cTn>
                                        <p:tgtEl>
                                          <p:spTgt spid="5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6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66"/>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78"/>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77"/>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79"/>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74"/>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75"/>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81"/>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76"/>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47" presetClass="exit" presetSubtype="0" fill="hold" grpId="1" nodeType="clickEffect">
                                  <p:stCondLst>
                                    <p:cond delay="0"/>
                                  </p:stCondLst>
                                  <p:childTnLst>
                                    <p:animEffect transition="out" filter="fade">
                                      <p:cBhvr>
                                        <p:cTn id="81" dur="1000"/>
                                        <p:tgtEl>
                                          <p:spTgt spid="77"/>
                                        </p:tgtEl>
                                      </p:cBhvr>
                                    </p:animEffect>
                                    <p:anim calcmode="lin" valueType="num">
                                      <p:cBhvr>
                                        <p:cTn id="82" dur="1000"/>
                                        <p:tgtEl>
                                          <p:spTgt spid="77"/>
                                        </p:tgtEl>
                                        <p:attrNameLst>
                                          <p:attrName>ppt_x</p:attrName>
                                        </p:attrNameLst>
                                      </p:cBhvr>
                                      <p:tavLst>
                                        <p:tav tm="0">
                                          <p:val>
                                            <p:strVal val="ppt_x"/>
                                          </p:val>
                                        </p:tav>
                                        <p:tav tm="100000">
                                          <p:val>
                                            <p:strVal val="ppt_x"/>
                                          </p:val>
                                        </p:tav>
                                      </p:tavLst>
                                    </p:anim>
                                    <p:anim calcmode="lin" valueType="num">
                                      <p:cBhvr>
                                        <p:cTn id="83" dur="1000"/>
                                        <p:tgtEl>
                                          <p:spTgt spid="77"/>
                                        </p:tgtEl>
                                        <p:attrNameLst>
                                          <p:attrName>ppt_y</p:attrName>
                                        </p:attrNameLst>
                                      </p:cBhvr>
                                      <p:tavLst>
                                        <p:tav tm="0">
                                          <p:val>
                                            <p:strVal val="ppt_y"/>
                                          </p:val>
                                        </p:tav>
                                        <p:tav tm="100000">
                                          <p:val>
                                            <p:strVal val="ppt_y-.1"/>
                                          </p:val>
                                        </p:tav>
                                      </p:tavLst>
                                    </p:anim>
                                    <p:set>
                                      <p:cBhvr>
                                        <p:cTn id="84" dur="1" fill="hold">
                                          <p:stCondLst>
                                            <p:cond delay="999"/>
                                          </p:stCondLst>
                                        </p:cTn>
                                        <p:tgtEl>
                                          <p:spTgt spid="77"/>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par>
                                <p:cTn id="89" presetID="47" presetClass="exit" presetSubtype="0" fill="hold" grpId="1" nodeType="withEffect">
                                  <p:stCondLst>
                                    <p:cond delay="0"/>
                                  </p:stCondLst>
                                  <p:childTnLst>
                                    <p:animEffect transition="out" filter="fade">
                                      <p:cBhvr>
                                        <p:cTn id="90" dur="1000"/>
                                        <p:tgtEl>
                                          <p:spTgt spid="74"/>
                                        </p:tgtEl>
                                      </p:cBhvr>
                                    </p:animEffect>
                                    <p:anim calcmode="lin" valueType="num">
                                      <p:cBhvr>
                                        <p:cTn id="91" dur="1000"/>
                                        <p:tgtEl>
                                          <p:spTgt spid="74"/>
                                        </p:tgtEl>
                                        <p:attrNameLst>
                                          <p:attrName>ppt_x</p:attrName>
                                        </p:attrNameLst>
                                      </p:cBhvr>
                                      <p:tavLst>
                                        <p:tav tm="0">
                                          <p:val>
                                            <p:strVal val="ppt_x"/>
                                          </p:val>
                                        </p:tav>
                                        <p:tav tm="100000">
                                          <p:val>
                                            <p:strVal val="ppt_x"/>
                                          </p:val>
                                        </p:tav>
                                      </p:tavLst>
                                    </p:anim>
                                    <p:anim calcmode="lin" valueType="num">
                                      <p:cBhvr>
                                        <p:cTn id="92" dur="1000"/>
                                        <p:tgtEl>
                                          <p:spTgt spid="74"/>
                                        </p:tgtEl>
                                        <p:attrNameLst>
                                          <p:attrName>ppt_y</p:attrName>
                                        </p:attrNameLst>
                                      </p:cBhvr>
                                      <p:tavLst>
                                        <p:tav tm="0">
                                          <p:val>
                                            <p:strVal val="ppt_y"/>
                                          </p:val>
                                        </p:tav>
                                        <p:tav tm="100000">
                                          <p:val>
                                            <p:strVal val="ppt_y-.1"/>
                                          </p:val>
                                        </p:tav>
                                      </p:tavLst>
                                    </p:anim>
                                    <p:set>
                                      <p:cBhvr>
                                        <p:cTn id="93" dur="1" fill="hold">
                                          <p:stCondLst>
                                            <p:cond delay="999"/>
                                          </p:stCondLst>
                                        </p:cTn>
                                        <p:tgtEl>
                                          <p:spTgt spid="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0" grpId="0"/>
      <p:bldP spid="68" grpId="0"/>
      <p:bldP spid="39" grpId="0" animBg="1"/>
      <p:bldP spid="43" grpId="0" animBg="1"/>
      <p:bldP spid="49" grpId="0" animBg="1"/>
      <p:bldP spid="52" grpId="0"/>
      <p:bldP spid="53" grpId="0" animBg="1"/>
      <p:bldP spid="54" grpId="0" animBg="1"/>
      <p:bldP spid="55" grpId="0" animBg="1"/>
      <p:bldP spid="56" grpId="0" animBg="1"/>
      <p:bldP spid="56" grpId="1" animBg="1"/>
      <p:bldP spid="57" grpId="0" animBg="1"/>
      <p:bldP spid="59" grpId="0" animBg="1"/>
      <p:bldP spid="63" grpId="0" animBg="1"/>
      <p:bldP spid="72" grpId="0" animBg="1"/>
      <p:bldP spid="73" grpId="0" animBg="1"/>
      <p:bldP spid="74" grpId="0" animBg="1"/>
      <p:bldP spid="74" grpId="1" animBg="1"/>
      <p:bldP spid="77" grpId="0" animBg="1"/>
      <p:bldP spid="7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762000"/>
            <a:ext cx="8458562" cy="528320"/>
          </a:xfrm>
        </p:spPr>
        <p:txBody>
          <a:bodyPr>
            <a:noAutofit/>
          </a:bodyPr>
          <a:lstStyle/>
          <a:p>
            <a:r>
              <a:rPr lang="en-US" sz="2000" dirty="0" smtClean="0"/>
              <a:t>Recalculation: Acquisition of facility not existing in base year</a:t>
            </a:r>
            <a:endParaRPr lang="en-US" sz="2000" dirty="0"/>
          </a:p>
        </p:txBody>
      </p:sp>
      <p:cxnSp>
        <p:nvCxnSpPr>
          <p:cNvPr id="6" name="Straight Arrow Connector 5"/>
          <p:cNvCxnSpPr/>
          <p:nvPr/>
        </p:nvCxnSpPr>
        <p:spPr>
          <a:xfrm rot="5400000" flipH="1" flipV="1">
            <a:off x="-382192" y="4038998"/>
            <a:ext cx="3048796" cy="1588"/>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1097280" y="5486400"/>
            <a:ext cx="9906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latin typeface="Helvetica Neue Light"/>
                <a:cs typeface="Helvetica Neue Light"/>
              </a:rPr>
              <a:t>1</a:t>
            </a:r>
          </a:p>
          <a:p>
            <a:pPr algn="ctr"/>
            <a:r>
              <a:rPr lang="en-US" sz="1200" b="1" dirty="0" smtClean="0">
                <a:solidFill>
                  <a:schemeClr val="tx1"/>
                </a:solidFill>
                <a:latin typeface="Helvetica Neue Light"/>
                <a:cs typeface="Helvetica Neue Light"/>
              </a:rPr>
              <a:t>Base Year</a:t>
            </a:r>
            <a:endParaRPr lang="en-US" sz="1200" b="1" dirty="0">
              <a:solidFill>
                <a:schemeClr val="tx1"/>
              </a:solidFill>
              <a:latin typeface="Helvetica Neue Light"/>
              <a:cs typeface="Helvetica Neue Light"/>
            </a:endParaRPr>
          </a:p>
        </p:txBody>
      </p:sp>
      <p:sp>
        <p:nvSpPr>
          <p:cNvPr id="40" name="Rectangle 39"/>
          <p:cNvSpPr/>
          <p:nvPr/>
        </p:nvSpPr>
        <p:spPr>
          <a:xfrm rot="16200000">
            <a:off x="-457200" y="3657600"/>
            <a:ext cx="2667000" cy="533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cap="all" spc="600" dirty="0" smtClean="0">
                <a:solidFill>
                  <a:srgbClr val="000000"/>
                </a:solidFill>
                <a:effectLst>
                  <a:outerShdw blurRad="50800" dist="38100" dir="2700000">
                    <a:srgbClr val="000000">
                      <a:alpha val="43000"/>
                    </a:srgbClr>
                  </a:outerShdw>
                </a:effectLst>
                <a:latin typeface="Helvetica Neue Light"/>
                <a:cs typeface="Helvetica Neue Light"/>
              </a:rPr>
              <a:t>emissions</a:t>
            </a:r>
            <a:endParaRPr lang="en-US" b="1" cap="all" spc="600" dirty="0">
              <a:solidFill>
                <a:srgbClr val="000000"/>
              </a:solidFill>
              <a:effectLst>
                <a:outerShdw blurRad="50800" dist="38100" dir="2700000">
                  <a:srgbClr val="000000">
                    <a:alpha val="43000"/>
                  </a:srgbClr>
                </a:outerShdw>
              </a:effectLst>
              <a:latin typeface="Helvetica Neue Light"/>
              <a:cs typeface="Helvetica Neue Light"/>
            </a:endParaRPr>
          </a:p>
        </p:txBody>
      </p:sp>
      <p:sp>
        <p:nvSpPr>
          <p:cNvPr id="42" name="Rectangle 41"/>
          <p:cNvSpPr/>
          <p:nvPr/>
        </p:nvSpPr>
        <p:spPr>
          <a:xfrm>
            <a:off x="-76200" y="1447800"/>
            <a:ext cx="1447800" cy="10668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latin typeface="Helvetica Neue Light"/>
                <a:cs typeface="Helvetica Neue Light"/>
              </a:rPr>
              <a:t>Facility C emissions</a:t>
            </a:r>
          </a:p>
        </p:txBody>
      </p:sp>
      <p:cxnSp>
        <p:nvCxnSpPr>
          <p:cNvPr id="46" name="Straight Connector 45"/>
          <p:cNvCxnSpPr/>
          <p:nvPr/>
        </p:nvCxnSpPr>
        <p:spPr>
          <a:xfrm>
            <a:off x="228600" y="2436812"/>
            <a:ext cx="4038600"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flipH="1" flipV="1">
            <a:off x="3580208" y="4038998"/>
            <a:ext cx="3048796" cy="1588"/>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5059680" y="5486400"/>
            <a:ext cx="9906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latin typeface="Helvetica Neue Light"/>
                <a:cs typeface="Helvetica Neue Light"/>
              </a:rPr>
              <a:t>1</a:t>
            </a:r>
          </a:p>
          <a:p>
            <a:pPr algn="ctr"/>
            <a:endParaRPr lang="en-US" sz="2000" b="1" dirty="0" smtClean="0">
              <a:solidFill>
                <a:schemeClr val="tx1"/>
              </a:solidFill>
              <a:latin typeface="Helvetica Neue Light"/>
              <a:cs typeface="Helvetica Neue Light"/>
            </a:endParaRPr>
          </a:p>
        </p:txBody>
      </p:sp>
      <p:sp>
        <p:nvSpPr>
          <p:cNvPr id="63" name="Rectangle 62"/>
          <p:cNvSpPr/>
          <p:nvPr/>
        </p:nvSpPr>
        <p:spPr>
          <a:xfrm rot="16200000">
            <a:off x="3505200" y="3657600"/>
            <a:ext cx="2667000" cy="533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cap="all" spc="600" dirty="0" smtClean="0">
                <a:solidFill>
                  <a:srgbClr val="000000"/>
                </a:solidFill>
                <a:effectLst>
                  <a:outerShdw blurRad="50800" dist="38100" dir="2700000">
                    <a:srgbClr val="000000">
                      <a:alpha val="43000"/>
                    </a:srgbClr>
                  </a:outerShdw>
                </a:effectLst>
                <a:latin typeface="Helvetica Neue Light"/>
                <a:cs typeface="Helvetica Neue Light"/>
              </a:rPr>
              <a:t>emissions</a:t>
            </a:r>
            <a:endParaRPr lang="en-US" b="1" cap="all" spc="600" dirty="0">
              <a:solidFill>
                <a:srgbClr val="000000"/>
              </a:solidFill>
              <a:effectLst>
                <a:outerShdw blurRad="50800" dist="38100" dir="2700000">
                  <a:srgbClr val="000000">
                    <a:alpha val="43000"/>
                  </a:srgbClr>
                </a:outerShdw>
              </a:effectLst>
              <a:latin typeface="Helvetica Neue Light"/>
              <a:cs typeface="Helvetica Neue Light"/>
            </a:endParaRPr>
          </a:p>
        </p:txBody>
      </p:sp>
      <p:sp>
        <p:nvSpPr>
          <p:cNvPr id="67" name="Rectangle 66"/>
          <p:cNvSpPr/>
          <p:nvPr/>
        </p:nvSpPr>
        <p:spPr>
          <a:xfrm>
            <a:off x="6172200" y="5334000"/>
            <a:ext cx="9906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latin typeface="Helvetica Neue Light"/>
                <a:cs typeface="Helvetica Neue Light"/>
              </a:rPr>
              <a:t>2</a:t>
            </a:r>
          </a:p>
        </p:txBody>
      </p:sp>
      <p:sp>
        <p:nvSpPr>
          <p:cNvPr id="68" name="Rectangle 67"/>
          <p:cNvSpPr/>
          <p:nvPr/>
        </p:nvSpPr>
        <p:spPr>
          <a:xfrm>
            <a:off x="7239000" y="5486400"/>
            <a:ext cx="9906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latin typeface="Helvetica Neue Light"/>
                <a:cs typeface="Helvetica Neue Light"/>
              </a:rPr>
              <a:t>3</a:t>
            </a:r>
          </a:p>
          <a:p>
            <a:pPr algn="ctr"/>
            <a:endParaRPr lang="en-US" sz="2000" b="1" dirty="0" smtClean="0">
              <a:solidFill>
                <a:schemeClr val="tx1"/>
              </a:solidFill>
              <a:latin typeface="Helvetica Neue Light"/>
              <a:cs typeface="Helvetica Neue Light"/>
            </a:endParaRPr>
          </a:p>
        </p:txBody>
      </p:sp>
      <p:sp>
        <p:nvSpPr>
          <p:cNvPr id="39" name="Rectangle 38"/>
          <p:cNvSpPr/>
          <p:nvPr/>
        </p:nvSpPr>
        <p:spPr>
          <a:xfrm>
            <a:off x="3276600" y="5562600"/>
            <a:ext cx="990600" cy="990600"/>
          </a:xfrm>
          <a:prstGeom prst="rect">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000" b="1" dirty="0" smtClean="0">
                <a:ln w="18415" cmpd="sng">
                  <a:noFill/>
                  <a:prstDash val="solid"/>
                </a:ln>
                <a:solidFill>
                  <a:srgbClr val="000000"/>
                </a:solidFill>
                <a:effectLst>
                  <a:outerShdw blurRad="50800" dist="38100" algn="l" rotWithShape="0">
                    <a:prstClr val="black">
                      <a:alpha val="40000"/>
                    </a:prstClr>
                  </a:outerShdw>
                </a:effectLst>
                <a:latin typeface="Helvetica Neue"/>
                <a:cs typeface="Helvetica Neue"/>
              </a:rPr>
              <a:t>3</a:t>
            </a:r>
          </a:p>
          <a:p>
            <a:pPr algn="ctr"/>
            <a:r>
              <a:rPr lang="en-US" sz="1400" dirty="0" smtClean="0">
                <a:ln w="18415" cmpd="sng">
                  <a:noFill/>
                  <a:prstDash val="solid"/>
                </a:ln>
                <a:solidFill>
                  <a:srgbClr val="FFFFFF"/>
                </a:solidFill>
                <a:effectLst>
                  <a:outerShdw blurRad="50800" dist="38100" algn="l" rotWithShape="0">
                    <a:prstClr val="black">
                      <a:alpha val="40000"/>
                    </a:prstClr>
                  </a:outerShdw>
                </a:effectLst>
                <a:latin typeface="Helvetica Neue"/>
                <a:cs typeface="Helvetica Neue"/>
              </a:rPr>
              <a:t>Company acquires unit C</a:t>
            </a:r>
          </a:p>
        </p:txBody>
      </p:sp>
      <p:sp>
        <p:nvSpPr>
          <p:cNvPr id="44" name="Rectangle 43"/>
          <p:cNvSpPr/>
          <p:nvPr/>
        </p:nvSpPr>
        <p:spPr>
          <a:xfrm>
            <a:off x="1143000" y="1524000"/>
            <a:ext cx="1143000" cy="838200"/>
          </a:xfrm>
          <a:prstGeom prst="rect">
            <a:avLst/>
          </a:prstGeom>
          <a:solidFill>
            <a:srgbClr val="73C167"/>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Helvetica Neue"/>
                <a:cs typeface="Helvetica Neue"/>
              </a:rPr>
              <a:t>did NOT exist</a:t>
            </a:r>
            <a:endParaRPr lang="en-US" dirty="0">
              <a:solidFill>
                <a:schemeClr val="bg1"/>
              </a:solidFill>
              <a:latin typeface="Helvetica Neue"/>
              <a:cs typeface="Helvetica Neue"/>
            </a:endParaRPr>
          </a:p>
        </p:txBody>
      </p:sp>
      <p:sp>
        <p:nvSpPr>
          <p:cNvPr id="47" name="Rectangle 46"/>
          <p:cNvSpPr/>
          <p:nvPr/>
        </p:nvSpPr>
        <p:spPr>
          <a:xfrm>
            <a:off x="4953000" y="1752600"/>
            <a:ext cx="1295400" cy="1143000"/>
          </a:xfrm>
          <a:prstGeom prst="rect">
            <a:avLst/>
          </a:prstGeom>
          <a:solidFill>
            <a:srgbClr val="73C167"/>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latin typeface="Helvetica Neue"/>
              </a:rPr>
              <a:t>Do not recalculate base year</a:t>
            </a:r>
            <a:endParaRPr lang="en-US" sz="1400" dirty="0">
              <a:solidFill>
                <a:schemeClr val="bg1"/>
              </a:solidFill>
              <a:latin typeface="Helvetica Neue"/>
            </a:endParaRPr>
          </a:p>
        </p:txBody>
      </p:sp>
      <p:sp>
        <p:nvSpPr>
          <p:cNvPr id="58" name="Rectangle 57"/>
          <p:cNvSpPr/>
          <p:nvPr/>
        </p:nvSpPr>
        <p:spPr>
          <a:xfrm>
            <a:off x="6019800" y="1752600"/>
            <a:ext cx="1219200" cy="1143000"/>
          </a:xfrm>
          <a:prstGeom prst="rect">
            <a:avLst/>
          </a:prstGeom>
          <a:solidFill>
            <a:srgbClr val="FFFF66"/>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Helvetica Neue"/>
              </a:rPr>
              <a:t>Recalculate 2</a:t>
            </a:r>
            <a:r>
              <a:rPr lang="en-US" sz="1400" baseline="30000" dirty="0" smtClean="0">
                <a:solidFill>
                  <a:schemeClr val="tx1"/>
                </a:solidFill>
                <a:latin typeface="Helvetica Neue"/>
              </a:rPr>
              <a:t>nd</a:t>
            </a:r>
            <a:r>
              <a:rPr lang="en-US" sz="1400" dirty="0" smtClean="0">
                <a:solidFill>
                  <a:schemeClr val="tx1"/>
                </a:solidFill>
                <a:latin typeface="Helvetica Neue"/>
              </a:rPr>
              <a:t> year:</a:t>
            </a:r>
          </a:p>
          <a:p>
            <a:pPr algn="ctr"/>
            <a:r>
              <a:rPr lang="en-US" sz="1400" dirty="0" smtClean="0">
                <a:solidFill>
                  <a:schemeClr val="tx1"/>
                </a:solidFill>
                <a:latin typeface="Helvetica Neue"/>
              </a:rPr>
              <a:t>Optional</a:t>
            </a:r>
            <a:endParaRPr lang="en-US" sz="1400" dirty="0">
              <a:solidFill>
                <a:schemeClr val="tx1"/>
              </a:solidFill>
              <a:latin typeface="Helvetica Neue"/>
            </a:endParaRPr>
          </a:p>
        </p:txBody>
      </p:sp>
      <p:sp>
        <p:nvSpPr>
          <p:cNvPr id="51" name="Rounded Rectangle 50"/>
          <p:cNvSpPr/>
          <p:nvPr/>
        </p:nvSpPr>
        <p:spPr>
          <a:xfrm>
            <a:off x="5105400" y="1219200"/>
            <a:ext cx="3124200" cy="533400"/>
          </a:xfrm>
          <a:prstGeom prst="roundRect">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18415" cmpd="sng">
                  <a:noFill/>
                  <a:prstDash val="solid"/>
                </a:ln>
                <a:solidFill>
                  <a:srgbClr val="FFFFFF"/>
                </a:solidFill>
                <a:effectLst>
                  <a:outerShdw blurRad="50800" dist="38100" algn="l" rotWithShape="0">
                    <a:prstClr val="black">
                      <a:alpha val="40000"/>
                    </a:prstClr>
                  </a:outerShdw>
                </a:effectLst>
                <a:latin typeface="Helvetica Neue"/>
                <a:cs typeface="Helvetica Neue"/>
              </a:rPr>
              <a:t>Recalculated Figures</a:t>
            </a:r>
          </a:p>
        </p:txBody>
      </p:sp>
      <p:sp>
        <p:nvSpPr>
          <p:cNvPr id="61" name="Rectangle 60"/>
          <p:cNvSpPr/>
          <p:nvPr/>
        </p:nvSpPr>
        <p:spPr>
          <a:xfrm>
            <a:off x="2325536" y="1676400"/>
            <a:ext cx="722464" cy="533400"/>
          </a:xfrm>
          <a:prstGeom prst="rect">
            <a:avLst/>
          </a:prstGeom>
          <a:solidFill>
            <a:srgbClr val="00EAD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15</a:t>
            </a:r>
          </a:p>
        </p:txBody>
      </p:sp>
      <p:sp>
        <p:nvSpPr>
          <p:cNvPr id="66" name="Rectangle 65"/>
          <p:cNvSpPr/>
          <p:nvPr/>
        </p:nvSpPr>
        <p:spPr>
          <a:xfrm>
            <a:off x="2148840" y="5486400"/>
            <a:ext cx="1066800" cy="914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latin typeface="Helvetica Neue Light"/>
                <a:cs typeface="Helvetica Neue Light"/>
              </a:rPr>
              <a:t>2</a:t>
            </a:r>
          </a:p>
          <a:p>
            <a:pPr algn="ctr"/>
            <a:r>
              <a:rPr lang="en-US" sz="1200" b="1" dirty="0" smtClean="0">
                <a:solidFill>
                  <a:schemeClr val="tx1"/>
                </a:solidFill>
                <a:latin typeface="Helvetica Neue Light"/>
                <a:cs typeface="Helvetica Neue Light"/>
              </a:rPr>
              <a:t>Increase in production</a:t>
            </a:r>
            <a:endParaRPr lang="en-US" sz="1200" b="1" dirty="0">
              <a:solidFill>
                <a:schemeClr val="tx1"/>
              </a:solidFill>
              <a:latin typeface="Helvetica Neue Light"/>
              <a:cs typeface="Helvetica Neue Light"/>
            </a:endParaRPr>
          </a:p>
        </p:txBody>
      </p:sp>
      <p:sp>
        <p:nvSpPr>
          <p:cNvPr id="70" name="Rectangle 69"/>
          <p:cNvSpPr/>
          <p:nvPr/>
        </p:nvSpPr>
        <p:spPr>
          <a:xfrm>
            <a:off x="2323846" y="3429000"/>
            <a:ext cx="722464" cy="1066800"/>
          </a:xfrm>
          <a:prstGeom prst="rect">
            <a:avLst/>
          </a:prstGeom>
          <a:solidFill>
            <a:srgbClr val="00C4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sp>
        <p:nvSpPr>
          <p:cNvPr id="71" name="Rectangle 70"/>
          <p:cNvSpPr/>
          <p:nvPr/>
        </p:nvSpPr>
        <p:spPr>
          <a:xfrm>
            <a:off x="3390775" y="3429000"/>
            <a:ext cx="722464" cy="1066800"/>
          </a:xfrm>
          <a:prstGeom prst="rect">
            <a:avLst/>
          </a:prstGeom>
          <a:solidFill>
            <a:srgbClr val="00C4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sp>
        <p:nvSpPr>
          <p:cNvPr id="72" name="Rectangle 71"/>
          <p:cNvSpPr/>
          <p:nvPr/>
        </p:nvSpPr>
        <p:spPr>
          <a:xfrm>
            <a:off x="3383280" y="2715768"/>
            <a:ext cx="722464" cy="685800"/>
          </a:xfrm>
          <a:prstGeom prst="rect">
            <a:avLst/>
          </a:prstGeom>
          <a:solidFill>
            <a:srgbClr val="00EAD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20</a:t>
            </a:r>
          </a:p>
        </p:txBody>
      </p:sp>
      <p:sp>
        <p:nvSpPr>
          <p:cNvPr id="73" name="Rectangle 72"/>
          <p:cNvSpPr/>
          <p:nvPr/>
        </p:nvSpPr>
        <p:spPr>
          <a:xfrm>
            <a:off x="1256917" y="3886200"/>
            <a:ext cx="722464" cy="838200"/>
          </a:xfrm>
          <a:prstGeom prst="rect">
            <a:avLst/>
          </a:prstGeom>
          <a:solidFill>
            <a:srgbClr val="00C4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25</a:t>
            </a:r>
          </a:p>
        </p:txBody>
      </p:sp>
      <p:sp>
        <p:nvSpPr>
          <p:cNvPr id="74" name="Rectangle 73"/>
          <p:cNvSpPr/>
          <p:nvPr/>
        </p:nvSpPr>
        <p:spPr>
          <a:xfrm>
            <a:off x="2322322" y="4498848"/>
            <a:ext cx="722464" cy="1066800"/>
          </a:xfrm>
          <a:prstGeom prst="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sp>
        <p:nvSpPr>
          <p:cNvPr id="75" name="Rectangle 74"/>
          <p:cNvSpPr/>
          <p:nvPr/>
        </p:nvSpPr>
        <p:spPr>
          <a:xfrm>
            <a:off x="1256917" y="4718304"/>
            <a:ext cx="722464" cy="838200"/>
          </a:xfrm>
          <a:prstGeom prst="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25</a:t>
            </a:r>
          </a:p>
        </p:txBody>
      </p:sp>
      <p:sp>
        <p:nvSpPr>
          <p:cNvPr id="76" name="Rectangle 75"/>
          <p:cNvSpPr/>
          <p:nvPr/>
        </p:nvSpPr>
        <p:spPr>
          <a:xfrm>
            <a:off x="3387727" y="4498848"/>
            <a:ext cx="722464" cy="1066800"/>
          </a:xfrm>
          <a:prstGeom prst="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sp>
        <p:nvSpPr>
          <p:cNvPr id="77" name="Rectangle 76"/>
          <p:cNvSpPr/>
          <p:nvPr/>
        </p:nvSpPr>
        <p:spPr>
          <a:xfrm>
            <a:off x="7345680" y="2715768"/>
            <a:ext cx="722464" cy="685800"/>
          </a:xfrm>
          <a:prstGeom prst="rect">
            <a:avLst/>
          </a:prstGeom>
          <a:solidFill>
            <a:srgbClr val="00EAD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20</a:t>
            </a:r>
          </a:p>
        </p:txBody>
      </p:sp>
      <p:sp>
        <p:nvSpPr>
          <p:cNvPr id="78" name="Rectangle 77"/>
          <p:cNvSpPr/>
          <p:nvPr/>
        </p:nvSpPr>
        <p:spPr>
          <a:xfrm>
            <a:off x="5219317" y="3886200"/>
            <a:ext cx="722464" cy="838200"/>
          </a:xfrm>
          <a:prstGeom prst="rect">
            <a:avLst/>
          </a:prstGeom>
          <a:solidFill>
            <a:srgbClr val="00C4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25</a:t>
            </a:r>
          </a:p>
        </p:txBody>
      </p:sp>
      <p:sp>
        <p:nvSpPr>
          <p:cNvPr id="79" name="Rectangle 78"/>
          <p:cNvSpPr/>
          <p:nvPr/>
        </p:nvSpPr>
        <p:spPr>
          <a:xfrm>
            <a:off x="6286246" y="3429000"/>
            <a:ext cx="722464" cy="1066800"/>
          </a:xfrm>
          <a:prstGeom prst="rect">
            <a:avLst/>
          </a:prstGeom>
          <a:solidFill>
            <a:srgbClr val="00C4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sp>
        <p:nvSpPr>
          <p:cNvPr id="80" name="Rectangle 79"/>
          <p:cNvSpPr/>
          <p:nvPr/>
        </p:nvSpPr>
        <p:spPr>
          <a:xfrm>
            <a:off x="6284722" y="4498848"/>
            <a:ext cx="722464" cy="1066800"/>
          </a:xfrm>
          <a:prstGeom prst="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sp>
        <p:nvSpPr>
          <p:cNvPr id="81" name="Rectangle 80"/>
          <p:cNvSpPr/>
          <p:nvPr/>
        </p:nvSpPr>
        <p:spPr>
          <a:xfrm>
            <a:off x="5219317" y="4718304"/>
            <a:ext cx="722464" cy="838200"/>
          </a:xfrm>
          <a:prstGeom prst="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25</a:t>
            </a:r>
          </a:p>
        </p:txBody>
      </p:sp>
      <p:sp>
        <p:nvSpPr>
          <p:cNvPr id="82" name="Rectangle 81"/>
          <p:cNvSpPr/>
          <p:nvPr/>
        </p:nvSpPr>
        <p:spPr>
          <a:xfrm>
            <a:off x="7353175" y="3429000"/>
            <a:ext cx="722464" cy="1066800"/>
          </a:xfrm>
          <a:prstGeom prst="rect">
            <a:avLst/>
          </a:prstGeom>
          <a:solidFill>
            <a:srgbClr val="00C4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sp>
        <p:nvSpPr>
          <p:cNvPr id="83" name="Rectangle 82"/>
          <p:cNvSpPr/>
          <p:nvPr/>
        </p:nvSpPr>
        <p:spPr>
          <a:xfrm>
            <a:off x="7350127" y="4498848"/>
            <a:ext cx="722464" cy="1066800"/>
          </a:xfrm>
          <a:prstGeom prst="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cs typeface="Tahoma" pitchFamily="34" charset="0"/>
              </a:rPr>
              <a:t>30</a:t>
            </a:r>
          </a:p>
        </p:txBody>
      </p:sp>
      <p:cxnSp>
        <p:nvCxnSpPr>
          <p:cNvPr id="33" name="Straight Arrow Connector 32"/>
          <p:cNvCxnSpPr/>
          <p:nvPr/>
        </p:nvCxnSpPr>
        <p:spPr>
          <a:xfrm>
            <a:off x="1142603" y="5562600"/>
            <a:ext cx="3276997" cy="1588"/>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5105003" y="5562600"/>
            <a:ext cx="3276997" cy="1588"/>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3352800" y="1600200"/>
            <a:ext cx="762000" cy="685800"/>
          </a:xfrm>
          <a:prstGeom prst="rect">
            <a:avLst/>
          </a:prstGeom>
          <a:no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Tahoma" pitchFamily="34" charset="0"/>
                <a:cs typeface="Tahoma" pitchFamily="34" charset="0"/>
              </a:rPr>
              <a:t>20</a:t>
            </a:r>
            <a:endParaRPr lang="en-US" sz="2400" dirty="0">
              <a:solidFill>
                <a:srgbClr val="000000"/>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9"/>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5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animBg="1"/>
      <p:bldP spid="47" grpId="0" animBg="1"/>
      <p:bldP spid="58" grpId="0" animBg="1"/>
      <p:bldP spid="58" grpId="1" animBg="1"/>
      <p:bldP spid="51" grpId="0" animBg="1"/>
      <p:bldP spid="61" grpId="0" animBg="1"/>
      <p:bldP spid="66" grpId="0"/>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8431" y="1834197"/>
            <a:ext cx="8318881" cy="4642803"/>
          </a:xfrm>
        </p:spPr>
        <p:txBody>
          <a:bodyPr>
            <a:normAutofit/>
          </a:bodyPr>
          <a:lstStyle/>
          <a:p>
            <a:pPr>
              <a:lnSpc>
                <a:spcPct val="80000"/>
              </a:lnSpc>
            </a:pPr>
            <a:endParaRPr lang="en-US" dirty="0" smtClean="0"/>
          </a:p>
          <a:p>
            <a:pPr>
              <a:lnSpc>
                <a:spcPct val="80000"/>
              </a:lnSpc>
            </a:pPr>
            <a:r>
              <a:rPr lang="en-US" sz="2400" dirty="0" smtClean="0"/>
              <a:t>If structural changes occur in the middle of the year, recalculate for the entire year</a:t>
            </a:r>
          </a:p>
          <a:p>
            <a:pPr>
              <a:lnSpc>
                <a:spcPct val="80000"/>
              </a:lnSpc>
            </a:pPr>
            <a:endParaRPr lang="en-US" sz="2400" dirty="0" smtClean="0"/>
          </a:p>
          <a:p>
            <a:pPr>
              <a:lnSpc>
                <a:spcPct val="80000"/>
              </a:lnSpc>
            </a:pPr>
            <a:endParaRPr lang="en-US" sz="2400" dirty="0" smtClean="0"/>
          </a:p>
          <a:p>
            <a:pPr>
              <a:lnSpc>
                <a:spcPct val="80000"/>
              </a:lnSpc>
              <a:spcAft>
                <a:spcPts val="600"/>
              </a:spcAft>
            </a:pPr>
            <a:r>
              <a:rPr lang="en-US" sz="2400" dirty="0" smtClean="0"/>
              <a:t>This “all-year” option</a:t>
            </a:r>
          </a:p>
          <a:p>
            <a:pPr lvl="1">
              <a:lnSpc>
                <a:spcPct val="80000"/>
              </a:lnSpc>
              <a:spcAft>
                <a:spcPts val="600"/>
              </a:spcAft>
            </a:pPr>
            <a:r>
              <a:rPr lang="en-US" sz="2400" dirty="0" smtClean="0"/>
              <a:t>is less complicated</a:t>
            </a:r>
          </a:p>
          <a:p>
            <a:pPr lvl="1">
              <a:lnSpc>
                <a:spcPct val="80000"/>
              </a:lnSpc>
              <a:spcAft>
                <a:spcPts val="600"/>
              </a:spcAft>
            </a:pPr>
            <a:r>
              <a:rPr lang="en-US" sz="2400" dirty="0" smtClean="0"/>
              <a:t>gives the same result as calculating for the remainder of the year and making adjustments</a:t>
            </a:r>
          </a:p>
          <a:p>
            <a:pPr lvl="1">
              <a:lnSpc>
                <a:spcPct val="80000"/>
              </a:lnSpc>
              <a:spcAft>
                <a:spcPts val="600"/>
              </a:spcAft>
            </a:pPr>
            <a:r>
              <a:rPr lang="en-US" sz="2400" dirty="0" smtClean="0"/>
              <a:t>avoids recalculations for subsequent years</a:t>
            </a:r>
          </a:p>
          <a:p>
            <a:endParaRPr lang="en-US" sz="4000" dirty="0"/>
          </a:p>
        </p:txBody>
      </p:sp>
      <p:sp>
        <p:nvSpPr>
          <p:cNvPr id="3" name="Title 2"/>
          <p:cNvSpPr>
            <a:spLocks noGrp="1"/>
          </p:cNvSpPr>
          <p:nvPr>
            <p:ph type="ctrTitle"/>
          </p:nvPr>
        </p:nvSpPr>
        <p:spPr/>
        <p:txBody>
          <a:bodyPr/>
          <a:lstStyle/>
          <a:p>
            <a:r>
              <a:rPr lang="en-US" dirty="0" smtClean="0"/>
              <a:t>Timing of Recalculation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1"/>
          <p:cNvSpPr txBox="1">
            <a:spLocks/>
          </p:cNvSpPr>
          <p:nvPr/>
        </p:nvSpPr>
        <p:spPr>
          <a:xfrm>
            <a:off x="381000" y="1646237"/>
            <a:ext cx="8153400" cy="487363"/>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dirty="0" smtClean="0">
                <a:solidFill>
                  <a:schemeClr val="tx1">
                    <a:lumMod val="65000"/>
                    <a:lumOff val="35000"/>
                  </a:schemeClr>
                </a:solidFill>
                <a:latin typeface="Helvetica Neue Light"/>
                <a:cs typeface="Helvetica Neue Light"/>
              </a:rPr>
              <a:t>It</a:t>
            </a:r>
            <a:r>
              <a:rPr kumimoji="0" lang="en-US" sz="2200" b="0" i="0" u="none" strike="noStrike" kern="1200" cap="none" spc="0" normalizeH="0" baseline="0" noProof="0" dirty="0" smtClean="0">
                <a:ln>
                  <a:noFill/>
                </a:ln>
                <a:solidFill>
                  <a:schemeClr val="tx1">
                    <a:lumMod val="65000"/>
                    <a:lumOff val="35000"/>
                  </a:schemeClr>
                </a:solidFill>
                <a:effectLst/>
                <a:uLnTx/>
                <a:uFillTx/>
                <a:latin typeface="Helvetica Neue Light"/>
                <a:ea typeface="+mn-ea"/>
                <a:cs typeface="Helvetica Neue Light"/>
              </a:rPr>
              <a:t> opens a new factory in year 2 to meet this demand.</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600" b="0" i="0" u="none" strike="noStrike" kern="1200" cap="none" spc="0" normalizeH="0" baseline="0" noProof="0" dirty="0">
              <a:ln>
                <a:noFill/>
              </a:ln>
              <a:solidFill>
                <a:sysClr val="windowText" lastClr="000000"/>
              </a:solidFill>
              <a:effectLst/>
              <a:uLnTx/>
              <a:uFillTx/>
              <a:latin typeface="Helvetica Neue Light"/>
              <a:ea typeface="+mn-ea"/>
              <a:cs typeface="Helvetica Neue Light"/>
            </a:endParaRPr>
          </a:p>
        </p:txBody>
      </p:sp>
      <p:sp>
        <p:nvSpPr>
          <p:cNvPr id="2" name="Content Placeholder 1"/>
          <p:cNvSpPr>
            <a:spLocks noGrp="1"/>
          </p:cNvSpPr>
          <p:nvPr>
            <p:ph idx="1"/>
          </p:nvPr>
        </p:nvSpPr>
        <p:spPr>
          <a:xfrm>
            <a:off x="367919" y="2057400"/>
            <a:ext cx="8318881" cy="3992563"/>
          </a:xfrm>
        </p:spPr>
        <p:txBody>
          <a:bodyPr>
            <a:normAutofit/>
          </a:bodyPr>
          <a:lstStyle/>
          <a:p>
            <a:pPr>
              <a:buNone/>
            </a:pPr>
            <a:r>
              <a:rPr lang="en-US" sz="2800" dirty="0" smtClean="0"/>
              <a:t>Should the base year emissions be recalculated?</a:t>
            </a:r>
          </a:p>
          <a:p>
            <a:endParaRPr lang="en-US" sz="3600" dirty="0"/>
          </a:p>
        </p:txBody>
      </p:sp>
      <p:sp>
        <p:nvSpPr>
          <p:cNvPr id="3" name="Title 2"/>
          <p:cNvSpPr>
            <a:spLocks noGrp="1"/>
          </p:cNvSpPr>
          <p:nvPr>
            <p:ph type="ctrTitle"/>
          </p:nvPr>
        </p:nvSpPr>
        <p:spPr/>
        <p:txBody>
          <a:bodyPr/>
          <a:lstStyle/>
          <a:p>
            <a:r>
              <a:rPr lang="en-US" dirty="0" smtClean="0"/>
              <a:t>Example 1</a:t>
            </a:r>
            <a:endParaRPr lang="en-US" dirty="0"/>
          </a:p>
        </p:txBody>
      </p:sp>
      <p:sp>
        <p:nvSpPr>
          <p:cNvPr id="29" name="Content Placeholder 1"/>
          <p:cNvSpPr txBox="1">
            <a:spLocks/>
          </p:cNvSpPr>
          <p:nvPr/>
        </p:nvSpPr>
        <p:spPr>
          <a:xfrm>
            <a:off x="381000" y="1295400"/>
            <a:ext cx="8153400" cy="5334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lumMod val="65000"/>
                    <a:lumOff val="35000"/>
                  </a:schemeClr>
                </a:solidFill>
                <a:effectLst/>
                <a:uLnTx/>
                <a:uFillTx/>
                <a:latin typeface="Helvetica Neue Light"/>
                <a:ea typeface="+mn-ea"/>
                <a:cs typeface="Helvetica Neue Light"/>
              </a:rPr>
              <a:t>The demand for Company A’s products increases.</a:t>
            </a:r>
          </a:p>
        </p:txBody>
      </p:sp>
      <p:sp>
        <p:nvSpPr>
          <p:cNvPr id="23" name="Rounded Rectangle 22"/>
          <p:cNvSpPr/>
          <p:nvPr/>
        </p:nvSpPr>
        <p:spPr>
          <a:xfrm>
            <a:off x="533400" y="2590800"/>
            <a:ext cx="7924800" cy="914400"/>
          </a:xfrm>
          <a:prstGeom prst="roundRect">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w="18415" cmpd="sng">
                  <a:noFill/>
                  <a:prstDash val="solid"/>
                </a:ln>
                <a:solidFill>
                  <a:schemeClr val="bg1"/>
                </a:solidFill>
                <a:effectLst>
                  <a:outerShdw blurRad="50800" dist="38100" algn="l" rotWithShape="0">
                    <a:prstClr val="black">
                      <a:alpha val="40000"/>
                    </a:prstClr>
                  </a:outerShdw>
                </a:effectLst>
                <a:latin typeface="Helvetica Neue"/>
                <a:cs typeface="Helvetica Neue"/>
              </a:rPr>
              <a:t>No</a:t>
            </a:r>
          </a:p>
          <a:p>
            <a:pPr algn="ctr"/>
            <a:r>
              <a:rPr lang="en-US" sz="2000" dirty="0" smtClean="0">
                <a:ln w="18415" cmpd="sng">
                  <a:noFill/>
                  <a:prstDash val="solid"/>
                </a:ln>
                <a:solidFill>
                  <a:schemeClr val="bg1"/>
                </a:solidFill>
                <a:effectLst>
                  <a:outerShdw blurRad="50800" dist="38100" algn="l" rotWithShape="0">
                    <a:prstClr val="black">
                      <a:alpha val="40000"/>
                    </a:prstClr>
                  </a:outerShdw>
                </a:effectLst>
                <a:latin typeface="Helvetica Neue"/>
                <a:cs typeface="Helvetica Neue"/>
              </a:rPr>
              <a:t>(don’t recalculate for organic growth)</a:t>
            </a:r>
          </a:p>
        </p:txBody>
      </p:sp>
      <p:graphicFrame>
        <p:nvGraphicFramePr>
          <p:cNvPr id="24" name="Table 23"/>
          <p:cNvGraphicFramePr>
            <a:graphicFrameLocks noGrp="1"/>
          </p:cNvGraphicFramePr>
          <p:nvPr/>
        </p:nvGraphicFramePr>
        <p:xfrm>
          <a:off x="762000" y="4800600"/>
          <a:ext cx="7391400" cy="1371600"/>
        </p:xfrm>
        <a:graphic>
          <a:graphicData uri="http://schemas.openxmlformats.org/drawingml/2006/table">
            <a:tbl>
              <a:tblPr firstRow="1" bandRow="1">
                <a:effectLst>
                  <a:outerShdw blurRad="50800" dist="38100" dir="2700000" algn="tl" rotWithShape="0">
                    <a:prstClr val="black">
                      <a:alpha val="40000"/>
                    </a:prstClr>
                  </a:outerShdw>
                </a:effectLst>
                <a:tableStyleId>{912C8C85-51F0-491E-9774-3900AFEF0FD7}</a:tableStyleId>
              </a:tblPr>
              <a:tblGrid>
                <a:gridCol w="2463800"/>
                <a:gridCol w="2463800"/>
                <a:gridCol w="2463800"/>
              </a:tblGrid>
              <a:tr h="685800">
                <a:tc>
                  <a:txBody>
                    <a:bodyPr/>
                    <a:lstStyle/>
                    <a:p>
                      <a:pPr algn="ctr"/>
                      <a:r>
                        <a:rPr lang="en-US" sz="2400" b="0" dirty="0" smtClean="0">
                          <a:latin typeface="Helvetica Neue"/>
                          <a:cs typeface="Helvetica Neue"/>
                        </a:rPr>
                        <a:t>Base year</a:t>
                      </a:r>
                      <a:endParaRPr lang="en-US" sz="2400" b="0" dirty="0">
                        <a:latin typeface="Helvetica Neue"/>
                        <a:cs typeface="Helvetica Neue"/>
                      </a:endParaRPr>
                    </a:p>
                  </a:txBody>
                  <a:tcPr anchor="ct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solidFill>
                      <a:srgbClr val="00ACA2"/>
                    </a:solidFill>
                  </a:tcPr>
                </a:tc>
                <a:tc>
                  <a:txBody>
                    <a:bodyPr/>
                    <a:lstStyle/>
                    <a:p>
                      <a:pPr algn="ctr"/>
                      <a:r>
                        <a:rPr lang="en-US" sz="2400" b="0" dirty="0" smtClean="0">
                          <a:latin typeface="Helvetica Neue"/>
                          <a:cs typeface="Helvetica Neue"/>
                        </a:rPr>
                        <a:t>Year 2</a:t>
                      </a:r>
                      <a:endParaRPr lang="en-US" sz="2400" b="0" dirty="0">
                        <a:latin typeface="Helvetica Neue"/>
                        <a:cs typeface="Helvetica Neue"/>
                      </a:endParaRPr>
                    </a:p>
                  </a:txBody>
                  <a:tcPr anchor="ct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solidFill>
                      <a:srgbClr val="00ACA2"/>
                    </a:solidFill>
                  </a:tcPr>
                </a:tc>
                <a:tc>
                  <a:txBody>
                    <a:bodyPr/>
                    <a:lstStyle/>
                    <a:p>
                      <a:pPr algn="ctr"/>
                      <a:r>
                        <a:rPr lang="en-US" sz="2400" b="0" dirty="0" smtClean="0">
                          <a:latin typeface="Helvetica Neue"/>
                          <a:cs typeface="Helvetica Neue"/>
                        </a:rPr>
                        <a:t>Year 3</a:t>
                      </a:r>
                      <a:endParaRPr lang="en-US" sz="2400" b="0" dirty="0">
                        <a:latin typeface="Helvetica Neue"/>
                        <a:cs typeface="Helvetica Neue"/>
                      </a:endParaRPr>
                    </a:p>
                  </a:txBody>
                  <a:tcPr anchor="ct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solidFill>
                      <a:srgbClr val="00ACA2"/>
                    </a:solidFill>
                  </a:tcPr>
                </a:tc>
              </a:tr>
              <a:tr h="685800">
                <a:tc>
                  <a:txBody>
                    <a:bodyPr/>
                    <a:lstStyle/>
                    <a:p>
                      <a:pPr algn="ctr"/>
                      <a:r>
                        <a:rPr lang="en-US" sz="2400" b="0" dirty="0" smtClean="0">
                          <a:latin typeface="Helvetica Neue"/>
                          <a:cs typeface="Helvetica Neue"/>
                        </a:rPr>
                        <a:t>50,000</a:t>
                      </a:r>
                      <a:endParaRPr lang="en-US" sz="2400" b="0" dirty="0">
                        <a:latin typeface="Helvetica Neue"/>
                        <a:cs typeface="Helvetica Neue"/>
                      </a:endParaRPr>
                    </a:p>
                  </a:txBody>
                  <a:tcPr anchor="ct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tcPr>
                </a:tc>
                <a:tc>
                  <a:txBody>
                    <a:bodyPr/>
                    <a:lstStyle/>
                    <a:p>
                      <a:pPr algn="ctr"/>
                      <a:r>
                        <a:rPr lang="en-US" sz="2400" b="0" dirty="0" smtClean="0">
                          <a:latin typeface="Helvetica Neue"/>
                          <a:cs typeface="Helvetica Neue"/>
                        </a:rPr>
                        <a:t>80,000</a:t>
                      </a:r>
                      <a:endParaRPr lang="en-US" sz="2400" b="0" dirty="0">
                        <a:latin typeface="Helvetica Neue"/>
                        <a:cs typeface="Helvetica Neue"/>
                      </a:endParaRPr>
                    </a:p>
                  </a:txBody>
                  <a:tcPr anchor="ct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tcPr>
                </a:tc>
                <a:tc>
                  <a:txBody>
                    <a:bodyPr/>
                    <a:lstStyle/>
                    <a:p>
                      <a:pPr algn="ctr"/>
                      <a:r>
                        <a:rPr lang="en-US" sz="2400" b="0" dirty="0" smtClean="0">
                          <a:latin typeface="Helvetica Neue"/>
                          <a:cs typeface="Helvetica Neue"/>
                        </a:rPr>
                        <a:t>83,000</a:t>
                      </a:r>
                      <a:endParaRPr lang="en-US" sz="2400" b="0" dirty="0">
                        <a:latin typeface="Helvetica Neue"/>
                        <a:cs typeface="Helvetica Neue"/>
                      </a:endParaRPr>
                    </a:p>
                  </a:txBody>
                  <a:tcPr anchor="ct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tcPr>
                </a:tc>
              </a:tr>
            </a:tbl>
          </a:graphicData>
        </a:graphic>
      </p:graphicFrame>
      <p:pic>
        <p:nvPicPr>
          <p:cNvPr id="25"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66800" y="4191000"/>
            <a:ext cx="352425" cy="542925"/>
          </a:xfrm>
          <a:prstGeom prst="rect">
            <a:avLst/>
          </a:prstGeom>
          <a:noFill/>
          <a:ln w="9525">
            <a:noFill/>
            <a:miter lim="800000"/>
            <a:headEnd/>
            <a:tailEnd/>
          </a:ln>
        </p:spPr>
      </p:pic>
      <p:pic>
        <p:nvPicPr>
          <p:cNvPr id="26" name="Picture 6" descr="factory 2.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320925" y="4267200"/>
            <a:ext cx="574675" cy="465138"/>
          </a:xfrm>
          <a:prstGeom prst="rect">
            <a:avLst/>
          </a:prstGeom>
          <a:noFill/>
          <a:ln w="9525">
            <a:noFill/>
            <a:miter lim="800000"/>
            <a:headEnd/>
            <a:tailEnd/>
          </a:ln>
        </p:spPr>
      </p:pic>
      <p:grpSp>
        <p:nvGrpSpPr>
          <p:cNvPr id="27" name="Group 26"/>
          <p:cNvGrpSpPr/>
          <p:nvPr/>
        </p:nvGrpSpPr>
        <p:grpSpPr>
          <a:xfrm>
            <a:off x="3657600" y="3733800"/>
            <a:ext cx="1828800" cy="1000125"/>
            <a:chOff x="3657600" y="3810000"/>
            <a:chExt cx="1828800" cy="1000125"/>
          </a:xfrm>
        </p:grpSpPr>
        <p:pic>
          <p:nvPicPr>
            <p:cNvPr id="28"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57600" y="4267200"/>
              <a:ext cx="352425" cy="542925"/>
            </a:xfrm>
            <a:prstGeom prst="rect">
              <a:avLst/>
            </a:prstGeom>
            <a:noFill/>
            <a:ln w="9525">
              <a:noFill/>
              <a:miter lim="800000"/>
              <a:headEnd/>
              <a:tailEnd/>
            </a:ln>
          </p:spPr>
        </p:pic>
        <p:pic>
          <p:nvPicPr>
            <p:cNvPr id="30" name="Picture 6" descr="factory 2.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4911725" y="4343400"/>
              <a:ext cx="574675" cy="465138"/>
            </a:xfrm>
            <a:prstGeom prst="rect">
              <a:avLst/>
            </a:prstGeom>
            <a:noFill/>
            <a:ln w="9525">
              <a:noFill/>
              <a:miter lim="800000"/>
              <a:headEnd/>
              <a:tailEnd/>
            </a:ln>
          </p:spPr>
        </p:pic>
        <p:pic>
          <p:nvPicPr>
            <p:cNvPr id="33" name="Picture 5" descr="factory.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4114800" y="3810000"/>
              <a:ext cx="867539" cy="619125"/>
            </a:xfrm>
            <a:prstGeom prst="rect">
              <a:avLst/>
            </a:prstGeom>
            <a:noFill/>
            <a:ln w="9525">
              <a:noFill/>
              <a:miter lim="800000"/>
              <a:headEnd/>
              <a:tailEnd/>
            </a:ln>
          </p:spPr>
        </p:pic>
      </p:grpSp>
      <p:pic>
        <p:nvPicPr>
          <p:cNvPr id="34"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72200" y="4191000"/>
            <a:ext cx="352425" cy="542925"/>
          </a:xfrm>
          <a:prstGeom prst="rect">
            <a:avLst/>
          </a:prstGeom>
          <a:noFill/>
          <a:ln w="9525">
            <a:noFill/>
            <a:miter lim="800000"/>
            <a:headEnd/>
            <a:tailEnd/>
          </a:ln>
        </p:spPr>
      </p:pic>
      <p:pic>
        <p:nvPicPr>
          <p:cNvPr id="35" name="Picture 6" descr="factory 2.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426325" y="4267200"/>
            <a:ext cx="574675" cy="465138"/>
          </a:xfrm>
          <a:prstGeom prst="rect">
            <a:avLst/>
          </a:prstGeom>
          <a:noFill/>
          <a:ln w="9525">
            <a:noFill/>
            <a:miter lim="800000"/>
            <a:headEnd/>
            <a:tailEnd/>
          </a:ln>
        </p:spPr>
      </p:pic>
      <p:pic>
        <p:nvPicPr>
          <p:cNvPr id="36" name="Picture 5" descr="factory.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629400" y="3733800"/>
            <a:ext cx="867539" cy="619125"/>
          </a:xfrm>
          <a:prstGeom prst="rect">
            <a:avLst/>
          </a:prstGeom>
          <a:noFill/>
          <a:ln w="9525">
            <a:noFill/>
            <a:miter lim="800000"/>
            <a:headEnd/>
            <a:tailEnd/>
          </a:ln>
        </p:spPr>
      </p:pic>
      <p:sp>
        <p:nvSpPr>
          <p:cNvPr id="37" name="Rectangle 36"/>
          <p:cNvSpPr/>
          <p:nvPr/>
        </p:nvSpPr>
        <p:spPr>
          <a:xfrm>
            <a:off x="762000" y="3581400"/>
            <a:ext cx="2514600" cy="1219200"/>
          </a:xfrm>
          <a:prstGeom prst="rect">
            <a:avLst/>
          </a:prstGeom>
          <a:noFill/>
          <a:ln w="31750">
            <a:solidFill>
              <a:srgbClr val="00C4BB"/>
            </a:solidFill>
          </a:ln>
          <a:effectLst>
            <a:outerShdw blurRad="40000" dist="23000" dir="193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276600" y="3581400"/>
            <a:ext cx="2362200" cy="1219200"/>
          </a:xfrm>
          <a:prstGeom prst="rect">
            <a:avLst/>
          </a:prstGeom>
          <a:noFill/>
          <a:ln w="31750">
            <a:solidFill>
              <a:srgbClr val="00C4BB"/>
            </a:solidFill>
          </a:ln>
          <a:effectLst>
            <a:outerShdw blurRad="40000" dist="23000" dir="193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638800" y="3581400"/>
            <a:ext cx="2514600" cy="1219200"/>
          </a:xfrm>
          <a:prstGeom prst="rect">
            <a:avLst/>
          </a:prstGeom>
          <a:noFill/>
          <a:ln w="31750">
            <a:solidFill>
              <a:srgbClr val="00C4BB"/>
            </a:solidFill>
          </a:ln>
          <a:effectLst>
            <a:outerShdw blurRad="40000" dist="23000" dir="193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990600" y="5562600"/>
            <a:ext cx="20574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3429000" y="5562600"/>
            <a:ext cx="20574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5943600" y="5562600"/>
            <a:ext cx="20574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anim calcmode="lin" valueType="num">
                                      <p:cBhvr>
                                        <p:cTn id="44" dur="500" fill="hold"/>
                                        <p:tgtEl>
                                          <p:spTgt spid="23"/>
                                        </p:tgtEl>
                                        <p:attrNameLst>
                                          <p:attrName>ppt_x</p:attrName>
                                        </p:attrNameLst>
                                      </p:cBhvr>
                                      <p:tavLst>
                                        <p:tav tm="0">
                                          <p:val>
                                            <p:strVal val="#ppt_x"/>
                                          </p:val>
                                        </p:tav>
                                        <p:tav tm="100000">
                                          <p:val>
                                            <p:strVal val="#ppt_x"/>
                                          </p:val>
                                        </p:tav>
                                      </p:tavLst>
                                    </p:anim>
                                    <p:anim calcmode="lin" valueType="num">
                                      <p:cBhvr>
                                        <p:cTn id="45"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build="p"/>
      <p:bldP spid="29" grpId="0"/>
      <p:bldP spid="23" grpId="0" animBg="1"/>
      <p:bldP spid="40" grpId="0" animBg="1"/>
      <p:bldP spid="41"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070112" cy="3840163"/>
          </a:xfrm>
        </p:spPr>
        <p:txBody>
          <a:bodyPr>
            <a:normAutofit/>
          </a:bodyPr>
          <a:lstStyle/>
          <a:p>
            <a:pPr>
              <a:buNone/>
            </a:pPr>
            <a:r>
              <a:rPr lang="en-US" sz="2800" dirty="0" smtClean="0"/>
              <a:t>Should the base year emissions be recalculated?</a:t>
            </a:r>
          </a:p>
          <a:p>
            <a:endParaRPr lang="en-US" sz="3600" dirty="0"/>
          </a:p>
        </p:txBody>
      </p:sp>
      <p:sp>
        <p:nvSpPr>
          <p:cNvPr id="3" name="Title 2"/>
          <p:cNvSpPr>
            <a:spLocks noGrp="1"/>
          </p:cNvSpPr>
          <p:nvPr>
            <p:ph type="ctrTitle"/>
          </p:nvPr>
        </p:nvSpPr>
        <p:spPr>
          <a:xfrm>
            <a:off x="256516" y="685800"/>
            <a:ext cx="8458562" cy="528320"/>
          </a:xfrm>
        </p:spPr>
        <p:txBody>
          <a:bodyPr/>
          <a:lstStyle/>
          <a:p>
            <a:r>
              <a:rPr lang="en-US" dirty="0" smtClean="0"/>
              <a:t>Example 2</a:t>
            </a:r>
            <a:endParaRPr lang="en-US" dirty="0"/>
          </a:p>
        </p:txBody>
      </p:sp>
      <p:sp>
        <p:nvSpPr>
          <p:cNvPr id="29" name="Content Placeholder 1"/>
          <p:cNvSpPr txBox="1">
            <a:spLocks/>
          </p:cNvSpPr>
          <p:nvPr/>
        </p:nvSpPr>
        <p:spPr>
          <a:xfrm>
            <a:off x="381000" y="1143000"/>
            <a:ext cx="8153400" cy="5334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lumMod val="65000"/>
                    <a:lumOff val="35000"/>
                  </a:schemeClr>
                </a:solidFill>
                <a:effectLst/>
                <a:uLnTx/>
                <a:uFillTx/>
                <a:latin typeface="Helvetica Neue Light"/>
                <a:ea typeface="+mn-ea"/>
                <a:cs typeface="Helvetica Neue Light"/>
              </a:rPr>
              <a:t>The demand for Company D’s products increases.</a:t>
            </a:r>
          </a:p>
        </p:txBody>
      </p:sp>
      <p:sp>
        <p:nvSpPr>
          <p:cNvPr id="31" name="Content Placeholder 1"/>
          <p:cNvSpPr txBox="1">
            <a:spLocks/>
          </p:cNvSpPr>
          <p:nvPr/>
        </p:nvSpPr>
        <p:spPr>
          <a:xfrm>
            <a:off x="381000" y="1447800"/>
            <a:ext cx="8153400" cy="944563"/>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dirty="0" smtClean="0">
                <a:solidFill>
                  <a:schemeClr val="tx1">
                    <a:lumMod val="65000"/>
                    <a:lumOff val="35000"/>
                  </a:schemeClr>
                </a:solidFill>
                <a:latin typeface="Helvetica Neue Light"/>
                <a:cs typeface="Helvetica Neue Light"/>
              </a:rPr>
              <a:t>It</a:t>
            </a:r>
            <a:r>
              <a:rPr kumimoji="0" lang="en-US" sz="2200" b="0" i="0" u="none" strike="noStrike" kern="1200" cap="none" spc="0" normalizeH="0" baseline="0" noProof="0" dirty="0" smtClean="0">
                <a:ln>
                  <a:noFill/>
                </a:ln>
                <a:solidFill>
                  <a:schemeClr val="tx1">
                    <a:lumMod val="65000"/>
                    <a:lumOff val="35000"/>
                  </a:schemeClr>
                </a:solidFill>
                <a:effectLst/>
                <a:uLnTx/>
                <a:uFillTx/>
                <a:latin typeface="Helvetica Neue Light"/>
                <a:ea typeface="+mn-ea"/>
                <a:cs typeface="Helvetica Neue Light"/>
              </a:rPr>
              <a:t> acquires an older factory from Company E in year 2 to meet this demand.</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600" b="0" i="0" u="none" strike="noStrike" kern="1200" cap="none" spc="0" normalizeH="0" baseline="0" noProof="0" dirty="0">
              <a:ln>
                <a:noFill/>
              </a:ln>
              <a:solidFill>
                <a:schemeClr val="tx1">
                  <a:lumMod val="65000"/>
                  <a:lumOff val="35000"/>
                </a:schemeClr>
              </a:solidFill>
              <a:effectLst/>
              <a:uLnTx/>
              <a:uFillTx/>
              <a:latin typeface="Helvetica Neue Light"/>
              <a:ea typeface="+mn-ea"/>
              <a:cs typeface="Helvetica Neue Light"/>
            </a:endParaRPr>
          </a:p>
        </p:txBody>
      </p:sp>
      <p:sp>
        <p:nvSpPr>
          <p:cNvPr id="20" name="Rounded Rectangle 19"/>
          <p:cNvSpPr/>
          <p:nvPr/>
        </p:nvSpPr>
        <p:spPr>
          <a:xfrm>
            <a:off x="533400" y="2590800"/>
            <a:ext cx="7924800" cy="914400"/>
          </a:xfrm>
          <a:prstGeom prst="roundRect">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w="18415" cmpd="sng">
                  <a:noFill/>
                  <a:prstDash val="solid"/>
                </a:ln>
                <a:solidFill>
                  <a:schemeClr val="bg1"/>
                </a:solidFill>
                <a:effectLst>
                  <a:outerShdw blurRad="50800" dist="38100" algn="l" rotWithShape="0">
                    <a:prstClr val="black">
                      <a:alpha val="40000"/>
                    </a:prstClr>
                  </a:outerShdw>
                </a:effectLst>
                <a:latin typeface="Helvetica Neue"/>
                <a:cs typeface="Helvetica Neue"/>
              </a:rPr>
              <a:t>Yes</a:t>
            </a:r>
          </a:p>
          <a:p>
            <a:pPr algn="ctr"/>
            <a:r>
              <a:rPr lang="en-US" sz="2000" dirty="0" smtClean="0">
                <a:ln w="18415" cmpd="sng">
                  <a:noFill/>
                  <a:prstDash val="solid"/>
                </a:ln>
                <a:solidFill>
                  <a:schemeClr val="bg1"/>
                </a:solidFill>
                <a:effectLst>
                  <a:outerShdw blurRad="50800" dist="38100" algn="l" rotWithShape="0">
                    <a:prstClr val="black">
                      <a:alpha val="40000"/>
                    </a:prstClr>
                  </a:outerShdw>
                </a:effectLst>
                <a:latin typeface="Helvetica Neue"/>
                <a:cs typeface="Helvetica Neue"/>
              </a:rPr>
              <a:t>(recalculate for acquisitions)</a:t>
            </a:r>
          </a:p>
        </p:txBody>
      </p:sp>
      <p:graphicFrame>
        <p:nvGraphicFramePr>
          <p:cNvPr id="23" name="Table 22"/>
          <p:cNvGraphicFramePr>
            <a:graphicFrameLocks noGrp="1"/>
          </p:cNvGraphicFramePr>
          <p:nvPr/>
        </p:nvGraphicFramePr>
        <p:xfrm>
          <a:off x="762000" y="4800600"/>
          <a:ext cx="7391400" cy="1371600"/>
        </p:xfrm>
        <a:graphic>
          <a:graphicData uri="http://schemas.openxmlformats.org/drawingml/2006/table">
            <a:tbl>
              <a:tblPr firstRow="1" bandRow="1">
                <a:effectLst>
                  <a:outerShdw blurRad="50800" dist="38100" dir="2700000" algn="tl" rotWithShape="0">
                    <a:prstClr val="black">
                      <a:alpha val="40000"/>
                    </a:prstClr>
                  </a:outerShdw>
                </a:effectLst>
                <a:tableStyleId>{912C8C85-51F0-491E-9774-3900AFEF0FD7}</a:tableStyleId>
              </a:tblPr>
              <a:tblGrid>
                <a:gridCol w="2463800"/>
                <a:gridCol w="2463800"/>
                <a:gridCol w="2463800"/>
              </a:tblGrid>
              <a:tr h="685800">
                <a:tc>
                  <a:txBody>
                    <a:bodyPr/>
                    <a:lstStyle/>
                    <a:p>
                      <a:pPr algn="ctr"/>
                      <a:r>
                        <a:rPr lang="en-US" sz="2400" b="0" dirty="0" smtClean="0">
                          <a:latin typeface="Helvetica Neue"/>
                          <a:cs typeface="Helvetica Neue"/>
                        </a:rPr>
                        <a:t>Base</a:t>
                      </a:r>
                      <a:r>
                        <a:rPr lang="en-US" sz="2400" b="0" baseline="0" dirty="0" smtClean="0">
                          <a:latin typeface="Helvetica Neue"/>
                          <a:cs typeface="Helvetica Neue"/>
                        </a:rPr>
                        <a:t> year</a:t>
                      </a:r>
                      <a:endParaRPr lang="en-US" sz="2400" b="0" dirty="0">
                        <a:latin typeface="Helvetica Neue"/>
                        <a:cs typeface="Helvetica Neue"/>
                      </a:endParaRPr>
                    </a:p>
                  </a:txBody>
                  <a:tcPr anchor="ct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solidFill>
                      <a:srgbClr val="00ACA2"/>
                    </a:solidFill>
                  </a:tcPr>
                </a:tc>
                <a:tc>
                  <a:txBody>
                    <a:bodyPr/>
                    <a:lstStyle/>
                    <a:p>
                      <a:pPr algn="ctr"/>
                      <a:r>
                        <a:rPr lang="en-US" sz="2400" b="0" dirty="0" smtClean="0">
                          <a:latin typeface="Helvetica Neue"/>
                          <a:cs typeface="Helvetica Neue"/>
                        </a:rPr>
                        <a:t>Year 2</a:t>
                      </a:r>
                      <a:endParaRPr lang="en-US" sz="2400" b="0" dirty="0">
                        <a:latin typeface="Helvetica Neue"/>
                        <a:cs typeface="Helvetica Neue"/>
                      </a:endParaRPr>
                    </a:p>
                  </a:txBody>
                  <a:tcPr anchor="ct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solidFill>
                      <a:srgbClr val="00ACA2"/>
                    </a:solidFill>
                  </a:tcPr>
                </a:tc>
                <a:tc>
                  <a:txBody>
                    <a:bodyPr/>
                    <a:lstStyle/>
                    <a:p>
                      <a:pPr algn="ctr"/>
                      <a:r>
                        <a:rPr lang="en-US" sz="2400" b="0" dirty="0" smtClean="0">
                          <a:latin typeface="Helvetica Neue"/>
                          <a:cs typeface="Helvetica Neue"/>
                        </a:rPr>
                        <a:t>Year 3</a:t>
                      </a:r>
                      <a:endParaRPr lang="en-US" sz="2400" b="0" dirty="0">
                        <a:latin typeface="Helvetica Neue"/>
                        <a:cs typeface="Helvetica Neue"/>
                      </a:endParaRPr>
                    </a:p>
                  </a:txBody>
                  <a:tcPr anchor="ct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solidFill>
                      <a:srgbClr val="00ACA2"/>
                    </a:solidFill>
                  </a:tcPr>
                </a:tc>
              </a:tr>
              <a:tr h="685800">
                <a:tc>
                  <a:txBody>
                    <a:bodyPr/>
                    <a:lstStyle/>
                    <a:p>
                      <a:pPr algn="ctr"/>
                      <a:r>
                        <a:rPr lang="en-US" sz="2400" b="0" dirty="0" smtClean="0">
                          <a:latin typeface="Helvetica Neue"/>
                          <a:cs typeface="Helvetica Neue"/>
                        </a:rPr>
                        <a:t>50,000</a:t>
                      </a:r>
                      <a:endParaRPr lang="en-US" sz="2400" b="0" dirty="0">
                        <a:latin typeface="Helvetica Neue"/>
                        <a:cs typeface="Helvetica Neue"/>
                      </a:endParaRPr>
                    </a:p>
                  </a:txBody>
                  <a:tcPr anchor="ct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tcPr>
                </a:tc>
                <a:tc>
                  <a:txBody>
                    <a:bodyPr/>
                    <a:lstStyle/>
                    <a:p>
                      <a:pPr algn="ctr"/>
                      <a:r>
                        <a:rPr lang="en-US" sz="2400" b="0" dirty="0" smtClean="0">
                          <a:latin typeface="Helvetica Neue"/>
                          <a:cs typeface="Helvetica Neue"/>
                        </a:rPr>
                        <a:t>80,000</a:t>
                      </a:r>
                      <a:endParaRPr lang="en-US" sz="2400" b="0" dirty="0">
                        <a:latin typeface="Helvetica Neue"/>
                        <a:cs typeface="Helvetica Neue"/>
                      </a:endParaRPr>
                    </a:p>
                  </a:txBody>
                  <a:tcPr anchor="ct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tcPr>
                </a:tc>
                <a:tc>
                  <a:txBody>
                    <a:bodyPr/>
                    <a:lstStyle/>
                    <a:p>
                      <a:pPr algn="ctr"/>
                      <a:r>
                        <a:rPr lang="en-US" sz="2400" b="0" dirty="0" smtClean="0">
                          <a:latin typeface="Helvetica Neue"/>
                          <a:cs typeface="Helvetica Neue"/>
                        </a:rPr>
                        <a:t>83,000</a:t>
                      </a:r>
                      <a:endParaRPr lang="en-US" sz="2400" b="0" dirty="0">
                        <a:latin typeface="Helvetica Neue"/>
                        <a:cs typeface="Helvetica Neue"/>
                      </a:endParaRPr>
                    </a:p>
                  </a:txBody>
                  <a:tcPr anchor="ct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tcPr>
                </a:tc>
              </a:tr>
            </a:tbl>
          </a:graphicData>
        </a:graphic>
      </p:graphicFrame>
      <p:pic>
        <p:nvPicPr>
          <p:cNvPr id="24"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66800" y="4191000"/>
            <a:ext cx="352425" cy="542925"/>
          </a:xfrm>
          <a:prstGeom prst="rect">
            <a:avLst/>
          </a:prstGeom>
          <a:noFill/>
          <a:ln w="9525">
            <a:noFill/>
            <a:miter lim="800000"/>
            <a:headEnd/>
            <a:tailEnd/>
          </a:ln>
        </p:spPr>
      </p:pic>
      <p:pic>
        <p:nvPicPr>
          <p:cNvPr id="25" name="Picture 6" descr="factory 2.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320925" y="4267200"/>
            <a:ext cx="574675" cy="465138"/>
          </a:xfrm>
          <a:prstGeom prst="rect">
            <a:avLst/>
          </a:prstGeom>
          <a:noFill/>
          <a:ln w="9525">
            <a:noFill/>
            <a:miter lim="800000"/>
            <a:headEnd/>
            <a:tailEnd/>
          </a:ln>
        </p:spPr>
      </p:pic>
      <p:pic>
        <p:nvPicPr>
          <p:cNvPr id="26"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57600" y="4191000"/>
            <a:ext cx="352425" cy="542925"/>
          </a:xfrm>
          <a:prstGeom prst="rect">
            <a:avLst/>
          </a:prstGeom>
          <a:noFill/>
          <a:ln w="9525">
            <a:noFill/>
            <a:miter lim="800000"/>
            <a:headEnd/>
            <a:tailEnd/>
          </a:ln>
        </p:spPr>
      </p:pic>
      <p:pic>
        <p:nvPicPr>
          <p:cNvPr id="27" name="Picture 6" descr="factory 2.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4911725" y="4267200"/>
            <a:ext cx="574675" cy="465138"/>
          </a:xfrm>
          <a:prstGeom prst="rect">
            <a:avLst/>
          </a:prstGeom>
          <a:noFill/>
          <a:ln w="9525">
            <a:noFill/>
            <a:miter lim="800000"/>
            <a:headEnd/>
            <a:tailEnd/>
          </a:ln>
        </p:spPr>
      </p:pic>
      <p:pic>
        <p:nvPicPr>
          <p:cNvPr id="28" name="Picture 5" descr="factory.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4114800" y="3733800"/>
            <a:ext cx="867539" cy="619125"/>
          </a:xfrm>
          <a:prstGeom prst="rect">
            <a:avLst/>
          </a:prstGeom>
          <a:noFill/>
          <a:ln w="9525">
            <a:noFill/>
            <a:miter lim="800000"/>
            <a:headEnd/>
            <a:tailEnd/>
          </a:ln>
        </p:spPr>
      </p:pic>
      <p:pic>
        <p:nvPicPr>
          <p:cNvPr id="30"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72200" y="4191000"/>
            <a:ext cx="352425" cy="542925"/>
          </a:xfrm>
          <a:prstGeom prst="rect">
            <a:avLst/>
          </a:prstGeom>
          <a:noFill/>
          <a:ln w="9525">
            <a:noFill/>
            <a:miter lim="800000"/>
            <a:headEnd/>
            <a:tailEnd/>
          </a:ln>
        </p:spPr>
      </p:pic>
      <p:pic>
        <p:nvPicPr>
          <p:cNvPr id="32" name="Picture 6" descr="factory 2.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426325" y="4267200"/>
            <a:ext cx="574675" cy="465138"/>
          </a:xfrm>
          <a:prstGeom prst="rect">
            <a:avLst/>
          </a:prstGeom>
          <a:noFill/>
          <a:ln w="9525">
            <a:noFill/>
            <a:miter lim="800000"/>
            <a:headEnd/>
            <a:tailEnd/>
          </a:ln>
        </p:spPr>
      </p:pic>
      <p:pic>
        <p:nvPicPr>
          <p:cNvPr id="33" name="Picture 5" descr="factory.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629400" y="3733800"/>
            <a:ext cx="867539" cy="619125"/>
          </a:xfrm>
          <a:prstGeom prst="rect">
            <a:avLst/>
          </a:prstGeom>
          <a:noFill/>
          <a:ln w="9525">
            <a:noFill/>
            <a:miter lim="800000"/>
            <a:headEnd/>
            <a:tailEnd/>
          </a:ln>
        </p:spPr>
      </p:pic>
      <p:sp>
        <p:nvSpPr>
          <p:cNvPr id="34" name="Rectangle 33"/>
          <p:cNvSpPr/>
          <p:nvPr/>
        </p:nvSpPr>
        <p:spPr>
          <a:xfrm>
            <a:off x="762000" y="3581400"/>
            <a:ext cx="2514600" cy="1219200"/>
          </a:xfrm>
          <a:prstGeom prst="rect">
            <a:avLst/>
          </a:prstGeom>
          <a:noFill/>
          <a:ln w="31750">
            <a:solidFill>
              <a:srgbClr val="00C4BB"/>
            </a:solidFill>
          </a:ln>
          <a:effectLst>
            <a:outerShdw blurRad="40000" dist="23000" dir="193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276600" y="3581400"/>
            <a:ext cx="2362200" cy="1219200"/>
          </a:xfrm>
          <a:prstGeom prst="rect">
            <a:avLst/>
          </a:prstGeom>
          <a:noFill/>
          <a:ln w="31750">
            <a:solidFill>
              <a:srgbClr val="00C4BB"/>
            </a:solidFill>
          </a:ln>
          <a:effectLst>
            <a:outerShdw blurRad="40000" dist="23000" dir="193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5638800" y="3581400"/>
            <a:ext cx="2514600" cy="1219200"/>
          </a:xfrm>
          <a:prstGeom prst="rect">
            <a:avLst/>
          </a:prstGeom>
          <a:noFill/>
          <a:ln w="31750">
            <a:solidFill>
              <a:srgbClr val="00C4BB"/>
            </a:solidFill>
          </a:ln>
          <a:effectLst>
            <a:outerShdw blurRad="40000" dist="23000" dir="193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3429000" y="5562600"/>
            <a:ext cx="20574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5943600" y="5562600"/>
            <a:ext cx="20574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47"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anim calcmode="lin" valueType="num">
                                      <p:cBhvr>
                                        <p:cTn id="24" dur="500" fill="hold"/>
                                        <p:tgtEl>
                                          <p:spTgt spid="28"/>
                                        </p:tgtEl>
                                        <p:attrNameLst>
                                          <p:attrName>ppt_x</p:attrName>
                                        </p:attrNameLst>
                                      </p:cBhvr>
                                      <p:tavLst>
                                        <p:tav tm="0">
                                          <p:val>
                                            <p:strVal val="#ppt_x"/>
                                          </p:val>
                                        </p:tav>
                                        <p:tav tm="100000">
                                          <p:val>
                                            <p:strVal val="#ppt_x"/>
                                          </p:val>
                                        </p:tav>
                                      </p:tavLst>
                                    </p:anim>
                                    <p:anim calcmode="lin" valueType="num">
                                      <p:cBhvr>
                                        <p:cTn id="25"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par>
                                <p:cTn id="38" presetID="1" presetClass="exit"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anim calcmode="lin" valueType="num">
                                      <p:cBhvr>
                                        <p:cTn id="49" dur="500" fill="hold"/>
                                        <p:tgtEl>
                                          <p:spTgt spid="20"/>
                                        </p:tgtEl>
                                        <p:attrNameLst>
                                          <p:attrName>ppt_x</p:attrName>
                                        </p:attrNameLst>
                                      </p:cBhvr>
                                      <p:tavLst>
                                        <p:tav tm="0">
                                          <p:val>
                                            <p:strVal val="#ppt_x"/>
                                          </p:val>
                                        </p:tav>
                                        <p:tav tm="100000">
                                          <p:val>
                                            <p:strVal val="#ppt_x"/>
                                          </p:val>
                                        </p:tav>
                                      </p:tavLst>
                                    </p:anim>
                                    <p:anim calcmode="lin" valueType="num">
                                      <p:cBhvr>
                                        <p:cTn id="5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9" grpId="0"/>
      <p:bldP spid="31" grpId="0"/>
      <p:bldP spid="20"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24400"/>
            <a:ext cx="8070112" cy="1401763"/>
          </a:xfrm>
        </p:spPr>
        <p:txBody>
          <a:bodyPr>
            <a:normAutofit/>
          </a:bodyPr>
          <a:lstStyle/>
          <a:p>
            <a:pPr>
              <a:buNone/>
            </a:pPr>
            <a:r>
              <a:rPr lang="en-US" sz="2800" dirty="0" smtClean="0"/>
              <a:t>Should the base year emissions be recalculated?</a:t>
            </a:r>
          </a:p>
          <a:p>
            <a:endParaRPr lang="en-US" sz="3600" dirty="0"/>
          </a:p>
        </p:txBody>
      </p:sp>
      <p:sp>
        <p:nvSpPr>
          <p:cNvPr id="3" name="Title 2"/>
          <p:cNvSpPr>
            <a:spLocks noGrp="1"/>
          </p:cNvSpPr>
          <p:nvPr>
            <p:ph type="ctrTitle"/>
          </p:nvPr>
        </p:nvSpPr>
        <p:spPr>
          <a:xfrm>
            <a:off x="256516" y="762000"/>
            <a:ext cx="8458562" cy="528320"/>
          </a:xfrm>
        </p:spPr>
        <p:txBody>
          <a:bodyPr/>
          <a:lstStyle/>
          <a:p>
            <a:r>
              <a:rPr lang="en-US" dirty="0" smtClean="0"/>
              <a:t>Example 3</a:t>
            </a:r>
            <a:endParaRPr lang="en-US" dirty="0"/>
          </a:p>
        </p:txBody>
      </p:sp>
      <p:sp>
        <p:nvSpPr>
          <p:cNvPr id="29" name="Content Placeholder 1"/>
          <p:cNvSpPr txBox="1">
            <a:spLocks/>
          </p:cNvSpPr>
          <p:nvPr/>
        </p:nvSpPr>
        <p:spPr>
          <a:xfrm>
            <a:off x="609600" y="1600200"/>
            <a:ext cx="8153400" cy="5334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Helvetica Neue Light"/>
                <a:ea typeface="+mn-ea"/>
                <a:cs typeface="Helvetica Neue Light"/>
              </a:rPr>
              <a:t>Original emissions calculations:</a:t>
            </a:r>
          </a:p>
        </p:txBody>
      </p:sp>
      <p:sp>
        <p:nvSpPr>
          <p:cNvPr id="31" name="Content Placeholder 1"/>
          <p:cNvSpPr txBox="1">
            <a:spLocks/>
          </p:cNvSpPr>
          <p:nvPr/>
        </p:nvSpPr>
        <p:spPr>
          <a:xfrm>
            <a:off x="609600" y="3017837"/>
            <a:ext cx="8153400" cy="868363"/>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Aft>
                <a:spcPts val="0"/>
              </a:spcAft>
              <a:buClrTx/>
              <a:buSzTx/>
              <a:buFont typeface="Arial" pitchFamily="34" charset="0"/>
              <a:buChar char="•"/>
              <a:tabLst/>
              <a:defRPr/>
            </a:pPr>
            <a:r>
              <a:rPr lang="en-US" sz="2000" dirty="0" smtClean="0">
                <a:solidFill>
                  <a:schemeClr val="tx1">
                    <a:lumMod val="65000"/>
                    <a:lumOff val="35000"/>
                  </a:schemeClr>
                </a:solidFill>
                <a:latin typeface="Helvetica Neue Light"/>
                <a:cs typeface="Helvetica Neue Light"/>
              </a:rPr>
              <a:t>Later, an error was detected.</a:t>
            </a:r>
          </a:p>
          <a:p>
            <a:pPr marL="342900" marR="0" lvl="0" indent="-342900" algn="l" defTabSz="914400" rtl="0" eaLnBrk="1" fontAlgn="auto" latinLnBrk="0" hangingPunct="1">
              <a:lnSpc>
                <a:spcPct val="100000"/>
              </a:lnSpc>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Helvetica Neue Light"/>
                <a:ea typeface="+mn-ea"/>
                <a:cs typeface="Helvetica Neue Light"/>
              </a:rPr>
              <a:t>Emissions </a:t>
            </a:r>
            <a:r>
              <a:rPr kumimoji="0" lang="en-US" sz="2000" b="0" i="0" u="none" strike="noStrike" kern="1200" cap="none" spc="0" normalizeH="0" noProof="0" dirty="0" smtClean="0">
                <a:ln>
                  <a:noFill/>
                </a:ln>
                <a:solidFill>
                  <a:schemeClr val="tx1">
                    <a:lumMod val="65000"/>
                    <a:lumOff val="35000"/>
                  </a:schemeClr>
                </a:solidFill>
                <a:effectLst/>
                <a:uLnTx/>
                <a:uFillTx/>
                <a:latin typeface="Helvetica Neue Light"/>
                <a:ea typeface="+mn-ea"/>
                <a:cs typeface="Helvetica Neue Light"/>
              </a:rPr>
              <a:t>were then correctly calculated:</a:t>
            </a:r>
            <a:endParaRPr kumimoji="0" lang="en-US" sz="2000" b="0" i="0" u="none" strike="noStrike" kern="1200" cap="none" spc="0" normalizeH="0" baseline="0" noProof="0" dirty="0" smtClean="0">
              <a:ln>
                <a:noFill/>
              </a:ln>
              <a:solidFill>
                <a:schemeClr val="tx1">
                  <a:lumMod val="65000"/>
                  <a:lumOff val="35000"/>
                </a:schemeClr>
              </a:solidFill>
              <a:effectLst/>
              <a:uLnTx/>
              <a:uFillTx/>
              <a:latin typeface="Helvetica Neue Light"/>
              <a:ea typeface="+mn-ea"/>
              <a:cs typeface="Helvetica Neue Light"/>
            </a:endParaRPr>
          </a:p>
          <a:p>
            <a:pPr marL="342900" marR="0" lvl="0" indent="-342900" algn="l" defTabSz="914400" rtl="0" eaLnBrk="1" fontAlgn="auto" latinLnBrk="0" hangingPunct="1">
              <a:lnSpc>
                <a:spcPct val="100000"/>
              </a:lnSpc>
              <a:spcAft>
                <a:spcPts val="0"/>
              </a:spcAft>
              <a:buClrTx/>
              <a:buSzTx/>
              <a:tabLst/>
              <a:defRPr/>
            </a:pPr>
            <a:endParaRPr kumimoji="0" lang="en-US" sz="2000" b="0" i="0" u="none" strike="noStrike" kern="1200" cap="none" spc="0" normalizeH="0" baseline="0" noProof="0" dirty="0">
              <a:ln>
                <a:noFill/>
              </a:ln>
              <a:solidFill>
                <a:schemeClr val="tx1">
                  <a:lumMod val="65000"/>
                  <a:lumOff val="35000"/>
                </a:schemeClr>
              </a:solidFill>
              <a:effectLst/>
              <a:uLnTx/>
              <a:uFillTx/>
              <a:latin typeface="Helvetica Neue Light"/>
              <a:ea typeface="+mn-ea"/>
              <a:cs typeface="Helvetica Neue Light"/>
            </a:endParaRPr>
          </a:p>
        </p:txBody>
      </p:sp>
      <p:sp>
        <p:nvSpPr>
          <p:cNvPr id="23" name="Content Placeholder 1"/>
          <p:cNvSpPr txBox="1">
            <a:spLocks/>
          </p:cNvSpPr>
          <p:nvPr/>
        </p:nvSpPr>
        <p:spPr>
          <a:xfrm>
            <a:off x="609600" y="1295400"/>
            <a:ext cx="8153400" cy="5334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chemeClr val="tx1">
                    <a:lumMod val="65000"/>
                    <a:lumOff val="35000"/>
                  </a:schemeClr>
                </a:solidFill>
                <a:latin typeface="Helvetica Neue Light"/>
                <a:cs typeface="Helvetica Neue Light"/>
              </a:rPr>
              <a:t>Company sets a 5% significance threshold for errors</a:t>
            </a:r>
            <a:endParaRPr kumimoji="0" lang="en-US" sz="2000" b="0" i="0" u="none" strike="noStrike" kern="1200" cap="none" spc="0" normalizeH="0" baseline="0" noProof="0" dirty="0" smtClean="0">
              <a:ln>
                <a:noFill/>
              </a:ln>
              <a:solidFill>
                <a:schemeClr val="tx1">
                  <a:lumMod val="65000"/>
                  <a:lumOff val="35000"/>
                </a:schemeClr>
              </a:solidFill>
              <a:effectLst/>
              <a:uLnTx/>
              <a:uFillTx/>
              <a:latin typeface="Helvetica Neue Light"/>
              <a:ea typeface="+mn-ea"/>
              <a:cs typeface="Helvetica Neue Light"/>
            </a:endParaRPr>
          </a:p>
        </p:txBody>
      </p:sp>
      <p:sp>
        <p:nvSpPr>
          <p:cNvPr id="9" name="Rounded Rectangle 8"/>
          <p:cNvSpPr/>
          <p:nvPr/>
        </p:nvSpPr>
        <p:spPr>
          <a:xfrm>
            <a:off x="533400" y="5257800"/>
            <a:ext cx="7924800" cy="914400"/>
          </a:xfrm>
          <a:prstGeom prst="roundRect">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w="18415" cmpd="sng">
                  <a:noFill/>
                  <a:prstDash val="solid"/>
                </a:ln>
                <a:solidFill>
                  <a:schemeClr val="bg1"/>
                </a:solidFill>
                <a:effectLst>
                  <a:outerShdw blurRad="50800" dist="38100" algn="l" rotWithShape="0">
                    <a:prstClr val="black">
                      <a:alpha val="40000"/>
                    </a:prstClr>
                  </a:outerShdw>
                </a:effectLst>
                <a:latin typeface="Helvetica Neue"/>
                <a:cs typeface="Helvetica Neue"/>
              </a:rPr>
              <a:t>Yes</a:t>
            </a:r>
          </a:p>
          <a:p>
            <a:pPr algn="ctr"/>
            <a:r>
              <a:rPr lang="en-US" dirty="0" smtClean="0">
                <a:ln w="18415" cmpd="sng">
                  <a:noFill/>
                  <a:prstDash val="solid"/>
                </a:ln>
                <a:solidFill>
                  <a:schemeClr val="bg1"/>
                </a:solidFill>
                <a:effectLst>
                  <a:outerShdw blurRad="50800" dist="38100" algn="l" rotWithShape="0">
                    <a:prstClr val="black">
                      <a:alpha val="40000"/>
                    </a:prstClr>
                  </a:outerShdw>
                </a:effectLst>
                <a:latin typeface="Helvetica Neue"/>
                <a:cs typeface="Helvetica Neue"/>
              </a:rPr>
              <a:t>(errors met 5% significance threshold, triggering recalculation)</a:t>
            </a:r>
          </a:p>
        </p:txBody>
      </p:sp>
      <p:graphicFrame>
        <p:nvGraphicFramePr>
          <p:cNvPr id="10" name="Table 9"/>
          <p:cNvGraphicFramePr>
            <a:graphicFrameLocks noGrp="1"/>
          </p:cNvGraphicFramePr>
          <p:nvPr>
            <p:extLst>
              <p:ext uri="{D42A27DB-BD31-4B8C-83A1-F6EECF244321}">
                <p14:modId xmlns:p14="http://schemas.microsoft.com/office/powerpoint/2010/main" val="1839974163"/>
              </p:ext>
            </p:extLst>
          </p:nvPr>
        </p:nvGraphicFramePr>
        <p:xfrm>
          <a:off x="762000" y="3733800"/>
          <a:ext cx="7391400" cy="990600"/>
        </p:xfrm>
        <a:graphic>
          <a:graphicData uri="http://schemas.openxmlformats.org/drawingml/2006/table">
            <a:tbl>
              <a:tblPr firstRow="1" bandRow="1">
                <a:tableStyleId>{912C8C85-51F0-491E-9774-3900AFEF0FD7}</a:tableStyleId>
              </a:tblPr>
              <a:tblGrid>
                <a:gridCol w="2463800"/>
                <a:gridCol w="2463800"/>
                <a:gridCol w="2463800"/>
              </a:tblGrid>
              <a:tr h="495300">
                <a:tc>
                  <a:txBody>
                    <a:bodyPr/>
                    <a:lstStyle/>
                    <a:p>
                      <a:pPr algn="ctr"/>
                      <a:r>
                        <a:rPr lang="en-US" sz="2400" b="0" dirty="0" smtClean="0">
                          <a:latin typeface="Helvetica Neue"/>
                          <a:cs typeface="Helvetica Neue"/>
                        </a:rPr>
                        <a:t>Base</a:t>
                      </a:r>
                      <a:r>
                        <a:rPr lang="en-US" sz="2400" b="0" baseline="0" dirty="0" smtClean="0">
                          <a:latin typeface="Helvetica Neue"/>
                          <a:cs typeface="Helvetica Neue"/>
                        </a:rPr>
                        <a:t> year</a:t>
                      </a:r>
                      <a:endParaRPr lang="en-US" sz="2400" b="0" dirty="0">
                        <a:latin typeface="Helvetica Neue"/>
                        <a:cs typeface="Helvetica Neue"/>
                      </a:endParaRPr>
                    </a:p>
                  </a:txBody>
                  <a:tcPr anchor="ct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solidFill>
                      <a:srgbClr val="00ACA2"/>
                    </a:solidFill>
                  </a:tcPr>
                </a:tc>
                <a:tc>
                  <a:txBody>
                    <a:bodyPr/>
                    <a:lstStyle/>
                    <a:p>
                      <a:pPr algn="ctr"/>
                      <a:r>
                        <a:rPr lang="en-US" sz="2400" b="0" dirty="0" smtClean="0">
                          <a:latin typeface="Helvetica Neue"/>
                          <a:cs typeface="Helvetica Neue"/>
                        </a:rPr>
                        <a:t>Year 2</a:t>
                      </a:r>
                      <a:endParaRPr lang="en-US" sz="2400" b="0" dirty="0">
                        <a:latin typeface="Helvetica Neue"/>
                        <a:cs typeface="Helvetica Neue"/>
                      </a:endParaRPr>
                    </a:p>
                  </a:txBody>
                  <a:tcPr anchor="ct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solidFill>
                      <a:srgbClr val="00ACA2"/>
                    </a:solidFill>
                  </a:tcPr>
                </a:tc>
                <a:tc>
                  <a:txBody>
                    <a:bodyPr/>
                    <a:lstStyle/>
                    <a:p>
                      <a:pPr algn="ctr"/>
                      <a:r>
                        <a:rPr lang="en-US" sz="2400" b="0" dirty="0" smtClean="0">
                          <a:latin typeface="Helvetica Neue"/>
                          <a:cs typeface="Helvetica Neue"/>
                        </a:rPr>
                        <a:t>Year</a:t>
                      </a:r>
                      <a:r>
                        <a:rPr lang="en-US" sz="2400" b="0" baseline="0" dirty="0" smtClean="0">
                          <a:latin typeface="Helvetica Neue"/>
                          <a:cs typeface="Helvetica Neue"/>
                        </a:rPr>
                        <a:t> 3</a:t>
                      </a:r>
                      <a:endParaRPr lang="en-US" sz="2400" b="0" dirty="0">
                        <a:latin typeface="Helvetica Neue"/>
                        <a:cs typeface="Helvetica Neue"/>
                      </a:endParaRPr>
                    </a:p>
                  </a:txBody>
                  <a:tcPr anchor="ct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solidFill>
                      <a:srgbClr val="00ACA2"/>
                    </a:solidFill>
                  </a:tcPr>
                </a:tc>
              </a:tr>
              <a:tr h="495300">
                <a:tc>
                  <a:txBody>
                    <a:bodyPr/>
                    <a:lstStyle/>
                    <a:p>
                      <a:pPr algn="ctr"/>
                      <a:r>
                        <a:rPr lang="en-US" sz="2400" b="0" dirty="0" smtClean="0">
                          <a:latin typeface="Helvetica Neue"/>
                          <a:cs typeface="Helvetica Neue"/>
                        </a:rPr>
                        <a:t>90,000</a:t>
                      </a:r>
                      <a:endParaRPr lang="en-US" sz="2400" b="0" dirty="0">
                        <a:latin typeface="Helvetica Neue"/>
                        <a:cs typeface="Helvetica Neue"/>
                      </a:endParaRPr>
                    </a:p>
                  </a:txBody>
                  <a:tcPr anchor="ct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tcPr>
                </a:tc>
                <a:tc>
                  <a:txBody>
                    <a:bodyPr/>
                    <a:lstStyle/>
                    <a:p>
                      <a:pPr algn="ctr"/>
                      <a:r>
                        <a:rPr lang="en-US" sz="2400" b="0" dirty="0" smtClean="0">
                          <a:latin typeface="Helvetica Neue"/>
                          <a:cs typeface="Helvetica Neue"/>
                        </a:rPr>
                        <a:t>80,000</a:t>
                      </a:r>
                      <a:endParaRPr lang="en-US" sz="2400" b="0" dirty="0">
                        <a:latin typeface="Helvetica Neue"/>
                        <a:cs typeface="Helvetica Neue"/>
                      </a:endParaRPr>
                    </a:p>
                  </a:txBody>
                  <a:tcPr anchor="ct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tcPr>
                </a:tc>
                <a:tc>
                  <a:txBody>
                    <a:bodyPr/>
                    <a:lstStyle/>
                    <a:p>
                      <a:pPr algn="ctr"/>
                      <a:r>
                        <a:rPr lang="en-US" sz="2400" b="0" dirty="0" smtClean="0">
                          <a:latin typeface="Helvetica Neue"/>
                          <a:cs typeface="Helvetica Neue"/>
                        </a:rPr>
                        <a:t>85,000</a:t>
                      </a:r>
                      <a:endParaRPr lang="en-US" sz="2400" b="0" dirty="0">
                        <a:latin typeface="Helvetica Neue"/>
                        <a:cs typeface="Helvetica Neue"/>
                      </a:endParaRPr>
                    </a:p>
                  </a:txBody>
                  <a:tcPr anchor="ct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nvGraphicFramePr>
        <p:xfrm>
          <a:off x="762000" y="2019300"/>
          <a:ext cx="7391400" cy="914400"/>
        </p:xfrm>
        <a:graphic>
          <a:graphicData uri="http://schemas.openxmlformats.org/drawingml/2006/table">
            <a:tbl>
              <a:tblPr firstRow="1" bandRow="1">
                <a:tableStyleId>{912C8C85-51F0-491E-9774-3900AFEF0FD7}</a:tableStyleId>
              </a:tblPr>
              <a:tblGrid>
                <a:gridCol w="2463800"/>
                <a:gridCol w="2463800"/>
                <a:gridCol w="2463800"/>
              </a:tblGrid>
              <a:tr h="457200">
                <a:tc>
                  <a:txBody>
                    <a:bodyPr/>
                    <a:lstStyle/>
                    <a:p>
                      <a:pPr algn="ctr"/>
                      <a:r>
                        <a:rPr lang="en-US" sz="2400" b="0" dirty="0" smtClean="0">
                          <a:latin typeface="Helvetica Neue"/>
                          <a:cs typeface="Helvetica Neue"/>
                        </a:rPr>
                        <a:t>Base</a:t>
                      </a:r>
                      <a:r>
                        <a:rPr lang="en-US" sz="2400" b="0" baseline="0" dirty="0" smtClean="0">
                          <a:latin typeface="Helvetica Neue"/>
                          <a:cs typeface="Helvetica Neue"/>
                        </a:rPr>
                        <a:t> year</a:t>
                      </a:r>
                      <a:endParaRPr lang="en-US" sz="2400" b="0" dirty="0">
                        <a:latin typeface="Helvetica Neue"/>
                        <a:cs typeface="Helvetica Neue"/>
                      </a:endParaRPr>
                    </a:p>
                  </a:txBody>
                  <a:tcPr anchor="ct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solidFill>
                      <a:srgbClr val="00ACA2"/>
                    </a:solidFill>
                  </a:tcPr>
                </a:tc>
                <a:tc>
                  <a:txBody>
                    <a:bodyPr/>
                    <a:lstStyle/>
                    <a:p>
                      <a:pPr algn="ctr"/>
                      <a:r>
                        <a:rPr lang="en-US" sz="2400" b="0" dirty="0" smtClean="0">
                          <a:latin typeface="Helvetica Neue"/>
                          <a:cs typeface="Helvetica Neue"/>
                        </a:rPr>
                        <a:t>Year 2</a:t>
                      </a:r>
                      <a:endParaRPr lang="en-US" sz="2400" b="0" dirty="0">
                        <a:latin typeface="Helvetica Neue"/>
                        <a:cs typeface="Helvetica Neue"/>
                      </a:endParaRPr>
                    </a:p>
                  </a:txBody>
                  <a:tcPr anchor="ct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solidFill>
                      <a:srgbClr val="00ACA2"/>
                    </a:solidFill>
                  </a:tcPr>
                </a:tc>
                <a:tc>
                  <a:txBody>
                    <a:bodyPr/>
                    <a:lstStyle/>
                    <a:p>
                      <a:pPr algn="ctr"/>
                      <a:r>
                        <a:rPr lang="en-US" sz="2400" b="0" dirty="0" smtClean="0">
                          <a:latin typeface="Helvetica Neue"/>
                          <a:cs typeface="Helvetica Neue"/>
                        </a:rPr>
                        <a:t>Year 3</a:t>
                      </a:r>
                      <a:endParaRPr lang="en-US" sz="2400" b="0" dirty="0">
                        <a:latin typeface="Helvetica Neue"/>
                        <a:cs typeface="Helvetica Neue"/>
                      </a:endParaRPr>
                    </a:p>
                  </a:txBody>
                  <a:tcPr anchor="ct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solidFill>
                      <a:srgbClr val="00ACA2"/>
                    </a:solidFill>
                  </a:tcPr>
                </a:tc>
              </a:tr>
              <a:tr h="457200">
                <a:tc>
                  <a:txBody>
                    <a:bodyPr/>
                    <a:lstStyle/>
                    <a:p>
                      <a:pPr algn="ctr"/>
                      <a:r>
                        <a:rPr lang="en-US" sz="2400" b="0" dirty="0" smtClean="0">
                          <a:latin typeface="Helvetica Neue"/>
                          <a:cs typeface="Helvetica Neue"/>
                        </a:rPr>
                        <a:t>325,000</a:t>
                      </a:r>
                      <a:endParaRPr lang="en-US" sz="2400" b="0" dirty="0">
                        <a:latin typeface="Helvetica Neue"/>
                        <a:cs typeface="Helvetica Neue"/>
                      </a:endParaRPr>
                    </a:p>
                  </a:txBody>
                  <a:tcPr anchor="ct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tcPr>
                </a:tc>
                <a:tc>
                  <a:txBody>
                    <a:bodyPr/>
                    <a:lstStyle/>
                    <a:p>
                      <a:pPr algn="ctr"/>
                      <a:r>
                        <a:rPr lang="en-US" sz="2400" b="0" dirty="0" smtClean="0">
                          <a:latin typeface="Helvetica Neue"/>
                          <a:cs typeface="Helvetica Neue"/>
                        </a:rPr>
                        <a:t>300,000</a:t>
                      </a:r>
                      <a:endParaRPr lang="en-US" sz="2400" b="0" dirty="0">
                        <a:latin typeface="Helvetica Neue"/>
                        <a:cs typeface="Helvetica Neue"/>
                      </a:endParaRPr>
                    </a:p>
                  </a:txBody>
                  <a:tcPr anchor="ct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tcPr>
                </a:tc>
                <a:tc>
                  <a:txBody>
                    <a:bodyPr/>
                    <a:lstStyle/>
                    <a:p>
                      <a:pPr algn="ctr"/>
                      <a:r>
                        <a:rPr lang="en-US" sz="2400" b="0" dirty="0" smtClean="0">
                          <a:latin typeface="Helvetica Neue"/>
                          <a:cs typeface="Helvetica Neue"/>
                        </a:rPr>
                        <a:t>330,000</a:t>
                      </a:r>
                      <a:endParaRPr lang="en-US" sz="2400" b="0" dirty="0">
                        <a:latin typeface="Helvetica Neue"/>
                        <a:cs typeface="Helvetica Neue"/>
                      </a:endParaRPr>
                    </a:p>
                  </a:txBody>
                  <a:tcPr anchor="ct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9" grpId="0"/>
      <p:bldP spid="31"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Lesson  Modules</a:t>
            </a:r>
            <a:endParaRPr lang="en-US" dirty="0"/>
          </a:p>
        </p:txBody>
      </p:sp>
      <p:sp>
        <p:nvSpPr>
          <p:cNvPr id="43" name="Rounded Rectangle 42"/>
          <p:cNvSpPr/>
          <p:nvPr/>
        </p:nvSpPr>
        <p:spPr>
          <a:xfrm>
            <a:off x="152400" y="3429000"/>
            <a:ext cx="8305800" cy="685800"/>
          </a:xfrm>
          <a:prstGeom prst="roundRect">
            <a:avLst/>
          </a:prstGeom>
          <a:noFill/>
          <a:ln w="76200">
            <a:solidFill>
              <a:srgbClr val="6A6B6D"/>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800600" y="228600"/>
            <a:ext cx="3657600" cy="528320"/>
          </a:xfrm>
        </p:spPr>
        <p:txBody>
          <a:bodyPr/>
          <a:lstStyle/>
          <a:p>
            <a:pPr algn="r"/>
            <a:r>
              <a:rPr lang="en-US" dirty="0" smtClean="0"/>
              <a:t>Review</a:t>
            </a:r>
            <a:endParaRPr lang="en-US" dirty="0"/>
          </a:p>
        </p:txBody>
      </p:sp>
      <p:graphicFrame>
        <p:nvGraphicFramePr>
          <p:cNvPr id="4" name="Group 59"/>
          <p:cNvGraphicFramePr>
            <a:graphicFrameLocks noGrp="1"/>
          </p:cNvGraphicFramePr>
          <p:nvPr>
            <p:extLst>
              <p:ext uri="{D42A27DB-BD31-4B8C-83A1-F6EECF244321}">
                <p14:modId xmlns:p14="http://schemas.microsoft.com/office/powerpoint/2010/main" val="2007239095"/>
              </p:ext>
            </p:extLst>
          </p:nvPr>
        </p:nvGraphicFramePr>
        <p:xfrm>
          <a:off x="533400" y="986633"/>
          <a:ext cx="7924800" cy="5718967"/>
        </p:xfrm>
        <a:graphic>
          <a:graphicData uri="http://schemas.openxmlformats.org/drawingml/2006/table">
            <a:tbl>
              <a:tblPr/>
              <a:tblGrid>
                <a:gridCol w="3962400"/>
                <a:gridCol w="3962400"/>
              </a:tblGrid>
              <a:tr h="822111">
                <a:tc>
                  <a:txBody>
                    <a:bodyPr/>
                    <a:lstStyle/>
                    <a:p>
                      <a:pPr marL="39688" marR="0" lvl="0" indent="0" algn="ctr" defTabSz="914400" rtl="0" eaLnBrk="1" fontAlgn="base" latinLnBrk="0" hangingPunct="1">
                        <a:lnSpc>
                          <a:spcPct val="100000"/>
                        </a:lnSpc>
                        <a:spcBef>
                          <a:spcPct val="0"/>
                        </a:spcBef>
                        <a:spcAft>
                          <a:spcPct val="0"/>
                        </a:spcAft>
                        <a:buClr>
                          <a:srgbClr val="807E2A"/>
                        </a:buClr>
                        <a:buSzPct val="69000"/>
                        <a:buFont typeface="Wingdings" pitchFamily="2" charset="2"/>
                        <a:buNone/>
                        <a:tabLst/>
                      </a:pPr>
                      <a:r>
                        <a:rPr kumimoji="0" lang="en-US" sz="2400" b="1" i="0" u="none" strike="noStrike" cap="small" normalizeH="0" baseline="0" dirty="0" smtClean="0">
                          <a:ln>
                            <a:noFill/>
                          </a:ln>
                          <a:solidFill>
                            <a:srgbClr val="FFFFFF"/>
                          </a:solidFill>
                          <a:effectLst/>
                          <a:latin typeface="Helvetica Neue Light"/>
                          <a:ea typeface="ヒラギノ角ゴ Pro W3" charset="0"/>
                          <a:cs typeface="Helvetica Neue Light"/>
                          <a:sym typeface="Arial" charset="0"/>
                        </a:rPr>
                        <a:t>Situation</a:t>
                      </a:r>
                    </a:p>
                  </a:txBody>
                  <a:tcPr marL="50800" marR="50800" marT="50800" marB="50800" anchor="ctr" horzOverflow="overflow">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lnTlToBr>
                      <a:noFill/>
                    </a:lnTlToBr>
                    <a:lnBlToTr>
                      <a:noFill/>
                    </a:lnBlToTr>
                    <a:solidFill>
                      <a:srgbClr val="00ACA2"/>
                    </a:solidFill>
                  </a:tcPr>
                </a:tc>
                <a:tc>
                  <a:txBody>
                    <a:bodyPr/>
                    <a:lstStyle/>
                    <a:p>
                      <a:pPr marL="39688" marR="0" lvl="0" indent="0" algn="ctr" defTabSz="914400" rtl="0" eaLnBrk="1" fontAlgn="base" latinLnBrk="0" hangingPunct="1">
                        <a:lnSpc>
                          <a:spcPct val="100000"/>
                        </a:lnSpc>
                        <a:spcBef>
                          <a:spcPct val="0"/>
                        </a:spcBef>
                        <a:spcAft>
                          <a:spcPct val="0"/>
                        </a:spcAft>
                        <a:buClr>
                          <a:srgbClr val="807E2A"/>
                        </a:buClr>
                        <a:buSzPct val="69000"/>
                        <a:buFont typeface="Wingdings" pitchFamily="2" charset="2"/>
                        <a:buNone/>
                        <a:tabLst/>
                      </a:pPr>
                      <a:r>
                        <a:rPr kumimoji="0" lang="en-US" sz="2400" b="1" i="0" u="none" strike="noStrike" cap="small" normalizeH="0" baseline="0" dirty="0" smtClean="0">
                          <a:ln>
                            <a:noFill/>
                          </a:ln>
                          <a:solidFill>
                            <a:srgbClr val="FFFFFF"/>
                          </a:solidFill>
                          <a:effectLst/>
                          <a:latin typeface="Helvetica Neue Light"/>
                          <a:ea typeface="ヒラギノ角ゴ Pro W3" charset="0"/>
                          <a:cs typeface="Helvetica Neue Light"/>
                          <a:sym typeface="Arial" charset="0"/>
                        </a:rPr>
                        <a:t>Base year recalculation?</a:t>
                      </a:r>
                    </a:p>
                  </a:txBody>
                  <a:tcPr marL="50800" marR="50800" marT="50800" marB="50800" anchor="ctr" horzOverflow="overflow">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lnTlToBr>
                      <a:noFill/>
                    </a:lnTlToBr>
                    <a:lnBlToTr>
                      <a:noFill/>
                    </a:lnBlToTr>
                    <a:solidFill>
                      <a:srgbClr val="00ACA2"/>
                    </a:solidFill>
                  </a:tcPr>
                </a:tc>
              </a:tr>
              <a:tr h="1188349">
                <a:tc>
                  <a:txBody>
                    <a:bodyPr/>
                    <a:lstStyle/>
                    <a:p>
                      <a:pPr marL="39688" marR="0" lvl="0" indent="0" algn="ctr" defTabSz="914400" rtl="0" eaLnBrk="1" fontAlgn="base" latinLnBrk="0" hangingPunct="1">
                        <a:lnSpc>
                          <a:spcPct val="100000"/>
                        </a:lnSpc>
                        <a:spcBef>
                          <a:spcPct val="0"/>
                        </a:spcBef>
                        <a:spcAft>
                          <a:spcPct val="0"/>
                        </a:spcAft>
                        <a:buClr>
                          <a:srgbClr val="807E2A"/>
                        </a:buClr>
                        <a:buSzPct val="69000"/>
                        <a:buFont typeface="Wingdings" pitchFamily="2" charset="2"/>
                        <a:buNone/>
                        <a:tabLst/>
                      </a:pPr>
                      <a:r>
                        <a:rPr kumimoji="0" lang="en-US" sz="2000" b="0" i="0" u="none" strike="noStrike" cap="none" normalizeH="0" baseline="0" dirty="0" smtClean="0">
                          <a:ln>
                            <a:noFill/>
                          </a:ln>
                          <a:solidFill>
                            <a:schemeClr val="tx1">
                              <a:lumMod val="65000"/>
                              <a:lumOff val="35000"/>
                            </a:schemeClr>
                          </a:solidFill>
                          <a:effectLst/>
                          <a:latin typeface="Helvetica Neue Light"/>
                          <a:ea typeface="ヒラギノ角ゴ Pro W3" charset="0"/>
                          <a:cs typeface="Helvetica Neue Light"/>
                          <a:sym typeface="Arial" charset="0"/>
                        </a:rPr>
                        <a:t>Company acquires</a:t>
                      </a:r>
                    </a:p>
                    <a:p>
                      <a:pPr marL="39688" marR="0" lvl="0" indent="0" algn="ctr" defTabSz="914400" rtl="0" eaLnBrk="1" fontAlgn="base" latinLnBrk="0" hangingPunct="1">
                        <a:lnSpc>
                          <a:spcPct val="100000"/>
                        </a:lnSpc>
                        <a:spcBef>
                          <a:spcPct val="0"/>
                        </a:spcBef>
                        <a:spcAft>
                          <a:spcPct val="0"/>
                        </a:spcAft>
                        <a:buClr>
                          <a:srgbClr val="807E2A"/>
                        </a:buClr>
                        <a:buSzPct val="69000"/>
                        <a:buFont typeface="Wingdings" pitchFamily="2" charset="2"/>
                        <a:buNone/>
                        <a:tabLst/>
                      </a:pPr>
                      <a:r>
                        <a:rPr kumimoji="0" lang="en-US" sz="2000" b="0" i="0" u="none" strike="noStrike" cap="none" normalizeH="0" baseline="0" dirty="0" smtClean="0">
                          <a:ln>
                            <a:noFill/>
                          </a:ln>
                          <a:solidFill>
                            <a:schemeClr val="tx1">
                              <a:lumMod val="65000"/>
                              <a:lumOff val="35000"/>
                            </a:schemeClr>
                          </a:solidFill>
                          <a:effectLst/>
                          <a:latin typeface="Helvetica Neue Light"/>
                          <a:ea typeface="ヒラギノ角ゴ Pro W3" charset="0"/>
                          <a:cs typeface="Helvetica Neue Light"/>
                          <a:sym typeface="Arial" charset="0"/>
                        </a:rPr>
                        <a:t>another company</a:t>
                      </a:r>
                    </a:p>
                  </a:txBody>
                  <a:tcPr marL="50800" marR="50800" marT="50800" marB="50800" anchor="ctr" horzOverflow="overflow">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lnTlToBr>
                      <a:noFill/>
                    </a:lnTlToBr>
                    <a:lnBlToTr>
                      <a:noFill/>
                    </a:lnBlToTr>
                    <a:solidFill>
                      <a:schemeClr val="bg1"/>
                    </a:solidFill>
                  </a:tcPr>
                </a:tc>
                <a:tc>
                  <a:txBody>
                    <a:bodyPr/>
                    <a:lstStyle/>
                    <a:p>
                      <a:pPr marL="39688" marR="0" lvl="0" indent="0" algn="ctr" defTabSz="914400" rtl="0" eaLnBrk="1" fontAlgn="base" latinLnBrk="0" hangingPunct="1">
                        <a:lnSpc>
                          <a:spcPct val="100000"/>
                        </a:lnSpc>
                        <a:spcBef>
                          <a:spcPct val="0"/>
                        </a:spcBef>
                        <a:spcAft>
                          <a:spcPct val="0"/>
                        </a:spcAft>
                        <a:buClr>
                          <a:srgbClr val="807E2A"/>
                        </a:buClr>
                        <a:buSzPct val="69000"/>
                        <a:buFont typeface="Wingdings" pitchFamily="2" charset="2"/>
                        <a:buNone/>
                        <a:tabLst/>
                      </a:pPr>
                      <a:r>
                        <a:rPr kumimoji="0" lang="en-US" sz="2400" b="0" i="0" u="none" strike="noStrike" cap="none" normalizeH="0" baseline="0" dirty="0" smtClean="0">
                          <a:ln>
                            <a:noFill/>
                          </a:ln>
                          <a:solidFill>
                            <a:schemeClr val="tx1">
                              <a:lumMod val="65000"/>
                              <a:lumOff val="35000"/>
                            </a:schemeClr>
                          </a:solidFill>
                          <a:effectLst/>
                          <a:latin typeface="Helvetica Neue Light"/>
                          <a:ea typeface="ヒラギノ角ゴ Pro W3" charset="0"/>
                          <a:cs typeface="Helvetica Neue Light"/>
                          <a:sym typeface="Arial" charset="0"/>
                        </a:rPr>
                        <a:t>Yes</a:t>
                      </a:r>
                    </a:p>
                    <a:p>
                      <a:pPr marL="39688" marR="0" lvl="0" indent="0" algn="ctr" defTabSz="914400" rtl="0" eaLnBrk="1" fontAlgn="base" latinLnBrk="0" hangingPunct="1">
                        <a:lnSpc>
                          <a:spcPct val="100000"/>
                        </a:lnSpc>
                        <a:spcBef>
                          <a:spcPct val="0"/>
                        </a:spcBef>
                        <a:spcAft>
                          <a:spcPct val="0"/>
                        </a:spcAft>
                        <a:buClr>
                          <a:srgbClr val="807E2A"/>
                        </a:buClr>
                        <a:buSzPct val="69000"/>
                        <a:buFont typeface="Wingdings" pitchFamily="2" charset="2"/>
                        <a:buNone/>
                        <a:tabLst/>
                      </a:pPr>
                      <a:r>
                        <a:rPr kumimoji="0" lang="en-US" sz="1800" b="0" i="0" u="none" strike="noStrike" cap="none" normalizeH="0" baseline="0" dirty="0" smtClean="0">
                          <a:ln>
                            <a:noFill/>
                          </a:ln>
                          <a:solidFill>
                            <a:schemeClr val="tx1">
                              <a:lumMod val="65000"/>
                              <a:lumOff val="35000"/>
                            </a:schemeClr>
                          </a:solidFill>
                          <a:effectLst/>
                          <a:latin typeface="Helvetica Neue Light"/>
                          <a:ea typeface="ヒラギノ角ゴ Pro W3" charset="0"/>
                          <a:cs typeface="Helvetica Neue Light"/>
                          <a:sym typeface="Arial" charset="0"/>
                        </a:rPr>
                        <a:t>if acquired company existed in base year of reporting company</a:t>
                      </a:r>
                      <a:endParaRPr kumimoji="0" lang="en-US" sz="2400" b="0" i="0" u="none" strike="noStrike" cap="none" normalizeH="0" baseline="0" dirty="0" smtClean="0">
                        <a:ln>
                          <a:noFill/>
                        </a:ln>
                        <a:solidFill>
                          <a:schemeClr val="tx1">
                            <a:lumMod val="65000"/>
                            <a:lumOff val="35000"/>
                          </a:schemeClr>
                        </a:solidFill>
                        <a:effectLst/>
                        <a:latin typeface="Helvetica Neue Light"/>
                        <a:ea typeface="ヒラギノ角ゴ Pro W3" charset="0"/>
                        <a:cs typeface="Helvetica Neue Light"/>
                        <a:sym typeface="Arial" charset="0"/>
                      </a:endParaRPr>
                    </a:p>
                  </a:txBody>
                  <a:tcPr marL="50800" marR="50800" marT="50800" marB="50800" anchor="ctr" horzOverflow="overflow">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lnTlToBr>
                      <a:noFill/>
                    </a:lnTlToBr>
                    <a:lnBlToTr>
                      <a:noFill/>
                    </a:lnBlToTr>
                    <a:solidFill>
                      <a:schemeClr val="bg1"/>
                    </a:solidFill>
                  </a:tcPr>
                </a:tc>
              </a:tr>
              <a:tr h="1188349">
                <a:tc>
                  <a:txBody>
                    <a:bodyPr/>
                    <a:lstStyle/>
                    <a:p>
                      <a:pPr marL="39688" marR="0" lvl="0" indent="0" algn="ctr" defTabSz="914400" rtl="0" eaLnBrk="1" fontAlgn="base" latinLnBrk="0" hangingPunct="1">
                        <a:lnSpc>
                          <a:spcPct val="100000"/>
                        </a:lnSpc>
                        <a:spcBef>
                          <a:spcPct val="0"/>
                        </a:spcBef>
                        <a:spcAft>
                          <a:spcPct val="0"/>
                        </a:spcAft>
                        <a:buClr>
                          <a:srgbClr val="807E2A"/>
                        </a:buClr>
                        <a:buSzPct val="69000"/>
                        <a:buFont typeface="Wingdings" pitchFamily="2" charset="2"/>
                        <a:buNone/>
                        <a:tabLst/>
                      </a:pPr>
                      <a:r>
                        <a:rPr kumimoji="0" lang="en-US" sz="2000" b="0" i="0" u="none" strike="noStrike" cap="none" normalizeH="0" baseline="0" dirty="0" smtClean="0">
                          <a:ln>
                            <a:noFill/>
                          </a:ln>
                          <a:solidFill>
                            <a:schemeClr val="tx1">
                              <a:lumMod val="65000"/>
                              <a:lumOff val="35000"/>
                            </a:schemeClr>
                          </a:solidFill>
                          <a:effectLst/>
                          <a:latin typeface="Helvetica Neue Light"/>
                          <a:ea typeface="ヒラギノ角ゴ Pro W3" charset="0"/>
                          <a:cs typeface="Helvetica Neue Light"/>
                          <a:sym typeface="Arial" charset="0"/>
                        </a:rPr>
                        <a:t>Production of steam</a:t>
                      </a:r>
                    </a:p>
                    <a:p>
                      <a:pPr marL="39688" marR="0" lvl="0" indent="0" algn="ctr" defTabSz="914400" rtl="0" eaLnBrk="1" fontAlgn="base" latinLnBrk="0" hangingPunct="1">
                        <a:lnSpc>
                          <a:spcPct val="100000"/>
                        </a:lnSpc>
                        <a:spcBef>
                          <a:spcPct val="0"/>
                        </a:spcBef>
                        <a:spcAft>
                          <a:spcPct val="0"/>
                        </a:spcAft>
                        <a:buClr>
                          <a:srgbClr val="807E2A"/>
                        </a:buClr>
                        <a:buSzPct val="69000"/>
                        <a:buFont typeface="Wingdings" pitchFamily="2" charset="2"/>
                        <a:buNone/>
                        <a:tabLst/>
                      </a:pPr>
                      <a:r>
                        <a:rPr kumimoji="0" lang="en-US" sz="2000" b="0" i="0" u="none" strike="noStrike" cap="none" normalizeH="0" baseline="0" dirty="0" smtClean="0">
                          <a:ln>
                            <a:noFill/>
                          </a:ln>
                          <a:solidFill>
                            <a:schemeClr val="tx1">
                              <a:lumMod val="65000"/>
                              <a:lumOff val="35000"/>
                            </a:schemeClr>
                          </a:solidFill>
                          <a:effectLst/>
                          <a:latin typeface="Helvetica Neue Light"/>
                          <a:ea typeface="ヒラギノ角ゴ Pro W3" charset="0"/>
                          <a:cs typeface="Helvetica Neue Light"/>
                          <a:sym typeface="Arial" charset="0"/>
                        </a:rPr>
                        <a:t>is out-sourced</a:t>
                      </a:r>
                    </a:p>
                  </a:txBody>
                  <a:tcPr marL="50800" marR="50800" marT="50800" marB="50800" anchor="ctr" horzOverflow="overflow">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lnTlToBr>
                      <a:noFill/>
                    </a:lnTlToBr>
                    <a:lnBlToTr>
                      <a:noFill/>
                    </a:lnBlToTr>
                    <a:solidFill>
                      <a:schemeClr val="bg1"/>
                    </a:solidFill>
                  </a:tcPr>
                </a:tc>
                <a:tc>
                  <a:txBody>
                    <a:bodyPr/>
                    <a:lstStyle/>
                    <a:p>
                      <a:pPr marL="39688" marR="0" lvl="0" indent="0" algn="ctr" defTabSz="914400" rtl="0" eaLnBrk="1" fontAlgn="base" latinLnBrk="0" hangingPunct="1">
                        <a:lnSpc>
                          <a:spcPct val="100000"/>
                        </a:lnSpc>
                        <a:spcBef>
                          <a:spcPct val="0"/>
                        </a:spcBef>
                        <a:spcAft>
                          <a:spcPct val="0"/>
                        </a:spcAft>
                        <a:buClr>
                          <a:srgbClr val="807E2A"/>
                        </a:buClr>
                        <a:buSzPct val="69000"/>
                        <a:buFont typeface="Wingdings" pitchFamily="2" charset="2"/>
                        <a:buNone/>
                        <a:tabLst/>
                      </a:pPr>
                      <a:r>
                        <a:rPr kumimoji="0" lang="en-US" sz="2400" b="0" i="0" u="none" strike="noStrike" cap="none" normalizeH="0" baseline="0" dirty="0" smtClean="0">
                          <a:ln>
                            <a:noFill/>
                          </a:ln>
                          <a:solidFill>
                            <a:schemeClr val="tx1">
                              <a:lumMod val="65000"/>
                              <a:lumOff val="35000"/>
                            </a:schemeClr>
                          </a:solidFill>
                          <a:effectLst/>
                          <a:latin typeface="Helvetica Neue Light"/>
                          <a:ea typeface="ヒラギノ角ゴ Pro W3" charset="0"/>
                          <a:cs typeface="Helvetica Neue Light"/>
                          <a:sym typeface="Arial" charset="0"/>
                        </a:rPr>
                        <a:t>No</a:t>
                      </a:r>
                    </a:p>
                    <a:p>
                      <a:pPr marL="39688" marR="0" lvl="0" indent="0" algn="ctr" defTabSz="914400" rtl="0" eaLnBrk="1" fontAlgn="base" latinLnBrk="0" hangingPunct="1">
                        <a:lnSpc>
                          <a:spcPct val="100000"/>
                        </a:lnSpc>
                        <a:spcBef>
                          <a:spcPct val="0"/>
                        </a:spcBef>
                        <a:spcAft>
                          <a:spcPct val="0"/>
                        </a:spcAft>
                        <a:buClr>
                          <a:srgbClr val="807E2A"/>
                        </a:buClr>
                        <a:buSzPct val="69000"/>
                        <a:buFont typeface="Wingdings" pitchFamily="2" charset="2"/>
                        <a:buNone/>
                        <a:tabLst/>
                      </a:pPr>
                      <a:r>
                        <a:rPr kumimoji="0" lang="en-US" sz="1800" b="0" i="0" u="none" strike="noStrike" cap="none" normalizeH="0" baseline="0" dirty="0" smtClean="0">
                          <a:ln>
                            <a:noFill/>
                          </a:ln>
                          <a:solidFill>
                            <a:schemeClr val="tx1">
                              <a:lumMod val="65000"/>
                              <a:lumOff val="35000"/>
                            </a:schemeClr>
                          </a:solidFill>
                          <a:effectLst/>
                          <a:latin typeface="Helvetica Neue Light"/>
                          <a:ea typeface="ヒラギノ角ゴ Pro W3" charset="0"/>
                          <a:cs typeface="Helvetica Neue Light"/>
                          <a:sym typeface="Arial" charset="0"/>
                        </a:rPr>
                        <a:t>emissions move from</a:t>
                      </a:r>
                    </a:p>
                    <a:p>
                      <a:pPr marL="39688" marR="0" lvl="0" indent="0" algn="ctr" defTabSz="914400" rtl="0" eaLnBrk="1" fontAlgn="base" latinLnBrk="0" hangingPunct="1">
                        <a:lnSpc>
                          <a:spcPct val="100000"/>
                        </a:lnSpc>
                        <a:spcBef>
                          <a:spcPct val="0"/>
                        </a:spcBef>
                        <a:spcAft>
                          <a:spcPct val="0"/>
                        </a:spcAft>
                        <a:buClr>
                          <a:srgbClr val="807E2A"/>
                        </a:buClr>
                        <a:buSzPct val="69000"/>
                        <a:buFont typeface="Wingdings" pitchFamily="2" charset="2"/>
                        <a:buNone/>
                        <a:tabLst/>
                      </a:pPr>
                      <a:r>
                        <a:rPr kumimoji="0" lang="en-US" sz="1800" b="0" i="0" u="none" strike="noStrike" cap="none" normalizeH="0" baseline="0" dirty="0" smtClean="0">
                          <a:ln>
                            <a:noFill/>
                          </a:ln>
                          <a:solidFill>
                            <a:schemeClr val="tx1">
                              <a:lumMod val="65000"/>
                              <a:lumOff val="35000"/>
                            </a:schemeClr>
                          </a:solidFill>
                          <a:effectLst/>
                          <a:latin typeface="Helvetica Neue Light"/>
                          <a:ea typeface="ヒラギノ角ゴ Pro W3" charset="0"/>
                          <a:cs typeface="Helvetica Neue Light"/>
                          <a:sym typeface="Arial" charset="0"/>
                        </a:rPr>
                        <a:t>Scope 1 to Scope 2</a:t>
                      </a:r>
                    </a:p>
                  </a:txBody>
                  <a:tcPr marL="50800" marR="50800" marT="50800" marB="50800" anchor="ctr" horzOverflow="overflow">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lnTlToBr>
                      <a:noFill/>
                    </a:lnTlToBr>
                    <a:lnBlToTr>
                      <a:noFill/>
                    </a:lnBlToTr>
                    <a:solidFill>
                      <a:schemeClr val="bg1"/>
                    </a:solidFill>
                  </a:tcPr>
                </a:tc>
              </a:tr>
              <a:tr h="1188349">
                <a:tc>
                  <a:txBody>
                    <a:bodyPr/>
                    <a:lstStyle/>
                    <a:p>
                      <a:pPr marL="39688" marR="0" lvl="0" indent="0" algn="ctr" defTabSz="914400" rtl="0" eaLnBrk="1" fontAlgn="base" latinLnBrk="0" hangingPunct="1">
                        <a:lnSpc>
                          <a:spcPct val="100000"/>
                        </a:lnSpc>
                        <a:spcBef>
                          <a:spcPct val="0"/>
                        </a:spcBef>
                        <a:spcAft>
                          <a:spcPct val="0"/>
                        </a:spcAft>
                        <a:buClr>
                          <a:srgbClr val="807E2A"/>
                        </a:buClr>
                        <a:buSzPct val="69000"/>
                        <a:buFont typeface="Wingdings" pitchFamily="2" charset="2"/>
                        <a:buNone/>
                        <a:tabLst/>
                      </a:pPr>
                      <a:r>
                        <a:rPr kumimoji="0" lang="en-US" sz="2000" b="0" i="0" u="none" strike="noStrike" cap="none" normalizeH="0" baseline="0" dirty="0" smtClean="0">
                          <a:ln>
                            <a:noFill/>
                          </a:ln>
                          <a:solidFill>
                            <a:schemeClr val="tx1">
                              <a:lumMod val="65000"/>
                              <a:lumOff val="35000"/>
                            </a:schemeClr>
                          </a:solidFill>
                          <a:effectLst/>
                          <a:latin typeface="Helvetica Neue Light"/>
                          <a:ea typeface="ヒラギノ角ゴ Pro W3" charset="0"/>
                          <a:cs typeface="Helvetica Neue Light"/>
                          <a:sym typeface="Arial" charset="0"/>
                        </a:rPr>
                        <a:t>Company produces more and emissions increase</a:t>
                      </a:r>
                    </a:p>
                  </a:txBody>
                  <a:tcPr marL="50800" marR="50800" marT="50800" marB="50800" anchor="ctr" horzOverflow="overflow">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lnTlToBr>
                      <a:noFill/>
                    </a:lnTlToBr>
                    <a:lnBlToTr>
                      <a:noFill/>
                    </a:lnBlToTr>
                    <a:solidFill>
                      <a:schemeClr val="bg1"/>
                    </a:solidFill>
                  </a:tcPr>
                </a:tc>
                <a:tc>
                  <a:txBody>
                    <a:bodyPr/>
                    <a:lstStyle/>
                    <a:p>
                      <a:pPr marL="39688" marR="0" lvl="0" indent="0" algn="ctr" defTabSz="914400" rtl="0" eaLnBrk="1" fontAlgn="base" latinLnBrk="0" hangingPunct="1">
                        <a:lnSpc>
                          <a:spcPct val="100000"/>
                        </a:lnSpc>
                        <a:spcBef>
                          <a:spcPct val="0"/>
                        </a:spcBef>
                        <a:spcAft>
                          <a:spcPct val="0"/>
                        </a:spcAft>
                        <a:buClr>
                          <a:srgbClr val="807E2A"/>
                        </a:buClr>
                        <a:buSzPct val="69000"/>
                        <a:buFont typeface="Wingdings" pitchFamily="2" charset="2"/>
                        <a:buNone/>
                        <a:tabLst/>
                      </a:pPr>
                      <a:r>
                        <a:rPr kumimoji="0" lang="en-US" sz="2400" b="0" i="0" u="none" strike="noStrike" cap="none" normalizeH="0" baseline="0" dirty="0" smtClean="0">
                          <a:ln>
                            <a:noFill/>
                          </a:ln>
                          <a:solidFill>
                            <a:schemeClr val="tx1">
                              <a:lumMod val="65000"/>
                              <a:lumOff val="35000"/>
                            </a:schemeClr>
                          </a:solidFill>
                          <a:effectLst/>
                          <a:latin typeface="Helvetica Neue Light"/>
                          <a:ea typeface="ヒラギノ角ゴ Pro W3" charset="0"/>
                          <a:cs typeface="Helvetica Neue Light"/>
                          <a:sym typeface="Arial" charset="0"/>
                        </a:rPr>
                        <a:t>No</a:t>
                      </a:r>
                    </a:p>
                  </a:txBody>
                  <a:tcPr marL="50800" marR="50800" marT="50800" marB="50800" anchor="ctr" horzOverflow="overflow">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lnTlToBr>
                      <a:noFill/>
                    </a:lnTlToBr>
                    <a:lnBlToTr>
                      <a:noFill/>
                    </a:lnBlToTr>
                    <a:solidFill>
                      <a:schemeClr val="bg1"/>
                    </a:solidFill>
                  </a:tcPr>
                </a:tc>
              </a:tr>
              <a:tr h="1303347">
                <a:tc>
                  <a:txBody>
                    <a:bodyPr/>
                    <a:lstStyle/>
                    <a:p>
                      <a:pPr marL="39688" marR="0" lvl="0" indent="0" algn="ctr" defTabSz="914400" rtl="0" eaLnBrk="1" fontAlgn="base" latinLnBrk="0" hangingPunct="1">
                        <a:lnSpc>
                          <a:spcPct val="100000"/>
                        </a:lnSpc>
                        <a:spcBef>
                          <a:spcPct val="0"/>
                        </a:spcBef>
                        <a:spcAft>
                          <a:spcPct val="0"/>
                        </a:spcAft>
                        <a:buClr>
                          <a:srgbClr val="807E2A"/>
                        </a:buClr>
                        <a:buSzPct val="69000"/>
                        <a:buFont typeface="Wingdings" pitchFamily="2" charset="2"/>
                        <a:buNone/>
                        <a:tabLst/>
                      </a:pPr>
                      <a:r>
                        <a:rPr kumimoji="0" lang="en-US" sz="2000" b="0" i="0" u="none" strike="noStrike" cap="none" normalizeH="0" baseline="0" dirty="0" smtClean="0">
                          <a:ln>
                            <a:noFill/>
                          </a:ln>
                          <a:solidFill>
                            <a:schemeClr val="tx1">
                              <a:lumMod val="65000"/>
                              <a:lumOff val="35000"/>
                            </a:schemeClr>
                          </a:solidFill>
                          <a:effectLst/>
                          <a:latin typeface="Helvetica Neue Light"/>
                          <a:ea typeface="ヒラギノ角ゴ Pro W3" charset="0"/>
                          <a:cs typeface="Helvetica Neue Light"/>
                          <a:sym typeface="Arial" charset="0"/>
                        </a:rPr>
                        <a:t>Company installs</a:t>
                      </a:r>
                    </a:p>
                    <a:p>
                      <a:pPr marL="39688" marR="0" lvl="0" indent="0" algn="ctr" defTabSz="914400" rtl="0" eaLnBrk="1" fontAlgn="base" latinLnBrk="0" hangingPunct="1">
                        <a:lnSpc>
                          <a:spcPct val="100000"/>
                        </a:lnSpc>
                        <a:spcBef>
                          <a:spcPct val="0"/>
                        </a:spcBef>
                        <a:spcAft>
                          <a:spcPct val="0"/>
                        </a:spcAft>
                        <a:buClr>
                          <a:srgbClr val="807E2A"/>
                        </a:buClr>
                        <a:buSzPct val="69000"/>
                        <a:buFont typeface="Wingdings" pitchFamily="2" charset="2"/>
                        <a:buNone/>
                        <a:tabLst/>
                      </a:pPr>
                      <a:r>
                        <a:rPr kumimoji="0" lang="en-US" sz="2000" b="0" i="0" u="none" strike="noStrike" cap="none" normalizeH="0" baseline="0" dirty="0" smtClean="0">
                          <a:ln>
                            <a:noFill/>
                          </a:ln>
                          <a:solidFill>
                            <a:schemeClr val="tx1">
                              <a:lumMod val="65000"/>
                              <a:lumOff val="35000"/>
                            </a:schemeClr>
                          </a:solidFill>
                          <a:effectLst/>
                          <a:latin typeface="Helvetica Neue Light"/>
                          <a:ea typeface="ヒラギノ角ゴ Pro W3" charset="0"/>
                          <a:cs typeface="Helvetica Neue Light"/>
                          <a:sym typeface="Arial" charset="0"/>
                        </a:rPr>
                        <a:t>continuous emissions monitoring systems and collects more accurate data </a:t>
                      </a:r>
                    </a:p>
                  </a:txBody>
                  <a:tcPr marL="50800" marR="50800" marT="50800" marB="50800" anchor="ctr" horzOverflow="overflow">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lnTlToBr>
                      <a:noFill/>
                    </a:lnTlToBr>
                    <a:lnBlToTr>
                      <a:noFill/>
                    </a:lnBlToTr>
                    <a:solidFill>
                      <a:schemeClr val="bg1"/>
                    </a:solidFill>
                  </a:tcPr>
                </a:tc>
                <a:tc>
                  <a:txBody>
                    <a:bodyPr/>
                    <a:lstStyle/>
                    <a:p>
                      <a:pPr marL="39688" marR="0" lvl="0" indent="0" algn="ctr" defTabSz="914400" rtl="0" eaLnBrk="1" fontAlgn="base" latinLnBrk="0" hangingPunct="1">
                        <a:lnSpc>
                          <a:spcPct val="100000"/>
                        </a:lnSpc>
                        <a:spcBef>
                          <a:spcPct val="0"/>
                        </a:spcBef>
                        <a:spcAft>
                          <a:spcPct val="0"/>
                        </a:spcAft>
                        <a:buClr>
                          <a:srgbClr val="807E2A"/>
                        </a:buClr>
                        <a:buSzPct val="69000"/>
                        <a:buFont typeface="Wingdings" pitchFamily="2" charset="2"/>
                        <a:buNone/>
                        <a:tabLst/>
                      </a:pPr>
                      <a:r>
                        <a:rPr kumimoji="0" lang="en-US" sz="2400" b="0" i="0" u="none" strike="noStrike" cap="none" normalizeH="0" baseline="0" dirty="0" smtClean="0">
                          <a:ln>
                            <a:noFill/>
                          </a:ln>
                          <a:solidFill>
                            <a:schemeClr val="tx1">
                              <a:lumMod val="65000"/>
                              <a:lumOff val="35000"/>
                            </a:schemeClr>
                          </a:solidFill>
                          <a:effectLst/>
                          <a:latin typeface="Helvetica Neue Light"/>
                          <a:ea typeface="ヒラギノ角ゴ Pro W3" charset="0"/>
                          <a:cs typeface="Helvetica Neue Light"/>
                          <a:sym typeface="Arial" charset="0"/>
                        </a:rPr>
                        <a:t>Yes</a:t>
                      </a:r>
                    </a:p>
                    <a:p>
                      <a:pPr marL="39688" marR="0" lvl="0" indent="0" algn="ctr" defTabSz="914400" rtl="0" eaLnBrk="1" fontAlgn="base" latinLnBrk="0" hangingPunct="1">
                        <a:lnSpc>
                          <a:spcPct val="100000"/>
                        </a:lnSpc>
                        <a:spcBef>
                          <a:spcPct val="0"/>
                        </a:spcBef>
                        <a:spcAft>
                          <a:spcPct val="0"/>
                        </a:spcAft>
                        <a:buClr>
                          <a:srgbClr val="807E2A"/>
                        </a:buClr>
                        <a:buSzPct val="69000"/>
                        <a:buFont typeface="Wingdings" pitchFamily="2" charset="2"/>
                        <a:buNone/>
                        <a:tabLst/>
                      </a:pPr>
                      <a:r>
                        <a:rPr kumimoji="0" lang="en-US" sz="1800" b="0" i="0" u="none" strike="noStrike" cap="none" normalizeH="0" baseline="0" dirty="0" smtClean="0">
                          <a:ln>
                            <a:noFill/>
                          </a:ln>
                          <a:solidFill>
                            <a:schemeClr val="tx1">
                              <a:lumMod val="65000"/>
                              <a:lumOff val="35000"/>
                            </a:schemeClr>
                          </a:solidFill>
                          <a:effectLst/>
                          <a:latin typeface="Helvetica Neue Light"/>
                          <a:ea typeface="ヒラギノ角ゴ Pro W3" charset="0"/>
                          <a:cs typeface="Helvetica Neue Light"/>
                          <a:sym typeface="Arial" charset="0"/>
                        </a:rPr>
                        <a:t>if more accurate data show changes that meet significance threshold</a:t>
                      </a:r>
                    </a:p>
                  </a:txBody>
                  <a:tcPr marL="50800" marR="50800" marT="50800" marB="50800" anchor="ctr" horzOverflow="overflow">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Rectangle 4"/>
          <p:cNvSpPr/>
          <p:nvPr/>
        </p:nvSpPr>
        <p:spPr>
          <a:xfrm>
            <a:off x="609600" y="1981200"/>
            <a:ext cx="38100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593609" y="3124200"/>
            <a:ext cx="38100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09600" y="3048000"/>
            <a:ext cx="38100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572000" y="1905000"/>
            <a:ext cx="38100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09600" y="4267200"/>
            <a:ext cx="38100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09600" y="5486400"/>
            <a:ext cx="381000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572000" y="5486400"/>
            <a:ext cx="381000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572000" y="4267200"/>
            <a:ext cx="38100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pPr>
            <a:r>
              <a:rPr lang="en-US" u="sng" dirty="0" smtClean="0"/>
              <a:t>Base year</a:t>
            </a:r>
            <a:r>
              <a:rPr lang="en-US" dirty="0" smtClean="0"/>
              <a:t>: the year in history against which an organization’s emissions are tracked over time</a:t>
            </a:r>
          </a:p>
          <a:p>
            <a:pPr>
              <a:lnSpc>
                <a:spcPct val="90000"/>
              </a:lnSpc>
            </a:pPr>
            <a:endParaRPr lang="en-US" dirty="0" smtClean="0"/>
          </a:p>
          <a:p>
            <a:pPr>
              <a:lnSpc>
                <a:spcPct val="90000"/>
              </a:lnSpc>
            </a:pPr>
            <a:r>
              <a:rPr lang="en-US" dirty="0" smtClean="0"/>
              <a:t>Define your organization’s recalculation policy</a:t>
            </a:r>
          </a:p>
          <a:p>
            <a:pPr lvl="1">
              <a:lnSpc>
                <a:spcPct val="90000"/>
              </a:lnSpc>
            </a:pPr>
            <a:r>
              <a:rPr lang="en-US" dirty="0" smtClean="0"/>
              <a:t>Define significance threshold to trigger base year recalculation</a:t>
            </a:r>
          </a:p>
          <a:p>
            <a:pPr>
              <a:lnSpc>
                <a:spcPct val="90000"/>
              </a:lnSpc>
              <a:buNone/>
            </a:pPr>
            <a:endParaRPr lang="en-US" dirty="0" smtClean="0"/>
          </a:p>
          <a:p>
            <a:pPr>
              <a:lnSpc>
                <a:spcPct val="90000"/>
              </a:lnSpc>
            </a:pPr>
            <a:r>
              <a:rPr lang="en-US" dirty="0" smtClean="0"/>
              <a:t>Recalculate for</a:t>
            </a:r>
          </a:p>
          <a:p>
            <a:pPr lvl="1">
              <a:lnSpc>
                <a:spcPct val="90000"/>
              </a:lnSpc>
            </a:pPr>
            <a:r>
              <a:rPr lang="en-US" dirty="0" smtClean="0"/>
              <a:t>structural changes</a:t>
            </a:r>
          </a:p>
          <a:p>
            <a:pPr lvl="1">
              <a:lnSpc>
                <a:spcPct val="90000"/>
              </a:lnSpc>
            </a:pPr>
            <a:r>
              <a:rPr lang="en-US" dirty="0" smtClean="0"/>
              <a:t>changes in calculation methodology</a:t>
            </a:r>
          </a:p>
          <a:p>
            <a:pPr lvl="1">
              <a:lnSpc>
                <a:spcPct val="90000"/>
              </a:lnSpc>
            </a:pPr>
            <a:r>
              <a:rPr lang="en-US" dirty="0" smtClean="0"/>
              <a:t>discovery of significant errors</a:t>
            </a:r>
          </a:p>
          <a:p>
            <a:pPr lvl="1">
              <a:lnSpc>
                <a:spcPct val="90000"/>
              </a:lnSpc>
            </a:pPr>
            <a:endParaRPr lang="en-US" dirty="0" smtClean="0"/>
          </a:p>
          <a:p>
            <a:pPr>
              <a:lnSpc>
                <a:spcPct val="90000"/>
              </a:lnSpc>
            </a:pPr>
            <a:r>
              <a:rPr lang="en-US" dirty="0" smtClean="0"/>
              <a:t>Don’t recalculate for</a:t>
            </a:r>
          </a:p>
          <a:p>
            <a:pPr lvl="1">
              <a:lnSpc>
                <a:spcPct val="90000"/>
              </a:lnSpc>
            </a:pPr>
            <a:r>
              <a:rPr lang="en-US" dirty="0" smtClean="0"/>
              <a:t>organic growth or decline</a:t>
            </a:r>
          </a:p>
          <a:p>
            <a:pPr lvl="1">
              <a:lnSpc>
                <a:spcPct val="90000"/>
              </a:lnSpc>
            </a:pPr>
            <a:r>
              <a:rPr lang="en-US" dirty="0" smtClean="0"/>
              <a:t>Changes involving facilities that didn’t exist in base year</a:t>
            </a:r>
          </a:p>
          <a:p>
            <a:pPr lvl="1">
              <a:lnSpc>
                <a:spcPct val="90000"/>
              </a:lnSpc>
            </a:pPr>
            <a:r>
              <a:rPr lang="en-US" dirty="0" smtClean="0"/>
              <a:t>Out-/in-sourcing of activities previously accounted for in different Scope </a:t>
            </a:r>
          </a:p>
          <a:p>
            <a:pPr lvl="1">
              <a:lnSpc>
                <a:spcPct val="90000"/>
              </a:lnSpc>
            </a:pPr>
            <a:endParaRPr lang="en-US" dirty="0" smtClean="0"/>
          </a:p>
          <a:p>
            <a:pPr lvl="1">
              <a:lnSpc>
                <a:spcPct val="90000"/>
              </a:lnSpc>
            </a:pPr>
            <a:endParaRPr lang="en-US" dirty="0" smtClean="0"/>
          </a:p>
          <a:p>
            <a:endParaRPr lang="en-US" dirty="0"/>
          </a:p>
        </p:txBody>
      </p:sp>
      <p:sp>
        <p:nvSpPr>
          <p:cNvPr id="3" name="Title 2"/>
          <p:cNvSpPr>
            <a:spLocks noGrp="1"/>
          </p:cNvSpPr>
          <p:nvPr>
            <p:ph type="ctrTitle"/>
          </p:nvPr>
        </p:nvSpPr>
        <p:spPr/>
        <p:txBody>
          <a:bodyPr/>
          <a:lstStyle/>
          <a:p>
            <a:r>
              <a:rPr lang="en-US" dirty="0" smtClean="0"/>
              <a:t>Summary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Further Reading</a:t>
            </a:r>
            <a:endParaRPr lang="en-US" dirty="0"/>
          </a:p>
        </p:txBody>
      </p:sp>
      <p:pic>
        <p:nvPicPr>
          <p:cNvPr id="4" name="Picture 4" descr="Corporate Standard cover (Large)"/>
          <p:cNvPicPr>
            <a:picLocks noChangeAspect="1" noChangeArrowheads="1"/>
          </p:cNvPicPr>
          <p:nvPr/>
        </p:nvPicPr>
        <p:blipFill>
          <a:blip r:embed="rId3" cstate="print"/>
          <a:srcRect/>
          <a:stretch>
            <a:fillRect/>
          </a:stretch>
        </p:blipFill>
        <p:spPr bwMode="auto">
          <a:xfrm>
            <a:off x="685800" y="1828800"/>
            <a:ext cx="2767013"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2590800" y="1826193"/>
            <a:ext cx="6019800" cy="3736407"/>
          </a:xfrm>
          <a:prstGeom prst="rect">
            <a:avLst/>
          </a:prstGeom>
        </p:spPr>
        <p:txBody>
          <a:bodyPr wrap="square">
            <a:spAutoFit/>
          </a:bodyPr>
          <a:lstStyle/>
          <a:p>
            <a:pPr marL="928688" lvl="1"/>
            <a:r>
              <a:rPr lang="en-US" i="1" spc="-150" dirty="0" smtClean="0">
                <a:solidFill>
                  <a:srgbClr val="4E7300"/>
                </a:solidFill>
                <a:latin typeface="Helvetica Neue Light"/>
                <a:cs typeface="Helvetica Neue Light"/>
              </a:rPr>
              <a:t>The Greenhouse Gas Protocol: A Corporate Accounting &amp; Reporting Standard</a:t>
            </a:r>
          </a:p>
          <a:p>
            <a:pPr marL="928688" lvl="1"/>
            <a:r>
              <a:rPr lang="en-US" sz="1400" dirty="0" smtClean="0">
                <a:latin typeface="Helvetica Neue Light"/>
                <a:cs typeface="Helvetica Neue Light"/>
              </a:rPr>
              <a:t>Chapter 5: Tracking Emissions Over Time</a:t>
            </a:r>
          </a:p>
          <a:p>
            <a:pPr marL="928688" lvl="1"/>
            <a:endParaRPr lang="en-US" sz="1400" dirty="0" smtClean="0">
              <a:latin typeface="Helvetica Neue Light"/>
              <a:cs typeface="Helvetica Neue Light"/>
            </a:endParaRPr>
          </a:p>
          <a:p>
            <a:pPr marL="928688" lvl="1"/>
            <a:r>
              <a:rPr lang="en-US" sz="1400" dirty="0" smtClean="0">
                <a:latin typeface="Helvetica Neue Light"/>
                <a:cs typeface="Helvetica Neue Light"/>
              </a:rPr>
              <a:t>Chapter 11, Step 4: Choose the Target Base Year</a:t>
            </a:r>
          </a:p>
          <a:p>
            <a:pPr marL="928688" lvl="1"/>
            <a:endParaRPr lang="en-US" sz="1400" dirty="0" smtClean="0">
              <a:latin typeface="Helvetica Neue Light"/>
              <a:cs typeface="Helvetica Neue Light"/>
            </a:endParaRPr>
          </a:p>
          <a:p>
            <a:pPr marL="928688" lvl="1"/>
            <a:r>
              <a:rPr lang="en-US" sz="1400" dirty="0" smtClean="0">
                <a:latin typeface="Helvetica Neue Light"/>
                <a:cs typeface="Helvetica Neue Light"/>
              </a:rPr>
              <a:t>Appendix E: Base Year Recalculation Methodologies for</a:t>
            </a:r>
          </a:p>
          <a:p>
            <a:pPr marL="928688" lvl="1"/>
            <a:r>
              <a:rPr lang="en-US" sz="1400" dirty="0" smtClean="0">
                <a:latin typeface="Helvetica Neue Light"/>
                <a:cs typeface="Helvetica Neue Light"/>
              </a:rPr>
              <a:t>   Structural Changes </a:t>
            </a:r>
            <a:r>
              <a:rPr lang="en-US" sz="900" dirty="0" smtClean="0">
                <a:latin typeface="Helvetica Neue Light"/>
                <a:cs typeface="Helvetica Neue Light"/>
              </a:rPr>
              <a:t>(</a:t>
            </a:r>
            <a:r>
              <a:rPr lang="en-US" sz="900" dirty="0" smtClean="0">
                <a:latin typeface="Helvetica Neue Light"/>
                <a:cs typeface="Helvetica Neue Light"/>
                <a:hlinkClick r:id="rId4"/>
              </a:rPr>
              <a:t>http://www.ghgprotocol.org/standards/corporate-standard</a:t>
            </a:r>
            <a:r>
              <a:rPr lang="en-US" sz="900" dirty="0" smtClean="0">
                <a:latin typeface="Helvetica Neue Light"/>
                <a:cs typeface="Helvetica Neue Light"/>
              </a:rPr>
              <a:t>) </a:t>
            </a:r>
            <a:endParaRPr lang="en-US" sz="1400" b="1" dirty="0" smtClean="0">
              <a:latin typeface="Helvetica Neue Light"/>
              <a:cs typeface="Helvetica Neue Light"/>
            </a:endParaRPr>
          </a:p>
          <a:p>
            <a:pPr marL="928688" lvl="1">
              <a:lnSpc>
                <a:spcPct val="80000"/>
              </a:lnSpc>
            </a:pPr>
            <a:endParaRPr lang="en-US" sz="1600" b="1" i="1" dirty="0" smtClean="0">
              <a:solidFill>
                <a:srgbClr val="4E7300"/>
              </a:solidFill>
              <a:latin typeface="Helvetica Neue Light"/>
              <a:cs typeface="Helvetica Neue Light"/>
            </a:endParaRPr>
          </a:p>
          <a:p>
            <a:pPr marL="928688" lvl="1">
              <a:lnSpc>
                <a:spcPct val="80000"/>
              </a:lnSpc>
            </a:pPr>
            <a:endParaRPr lang="en-US" sz="1600" b="1" i="1" dirty="0" smtClean="0">
              <a:solidFill>
                <a:srgbClr val="4E7300"/>
              </a:solidFill>
              <a:latin typeface="Helvetica Neue Light"/>
              <a:cs typeface="Helvetica Neue Light"/>
            </a:endParaRPr>
          </a:p>
          <a:p>
            <a:pPr marL="928688" lvl="1">
              <a:lnSpc>
                <a:spcPct val="80000"/>
              </a:lnSpc>
            </a:pPr>
            <a:r>
              <a:rPr lang="en-US" i="1" spc="-150" dirty="0" smtClean="0">
                <a:solidFill>
                  <a:srgbClr val="4E7300"/>
                </a:solidFill>
                <a:latin typeface="Helvetica Neue Light"/>
                <a:cs typeface="Helvetica Neue Light"/>
              </a:rPr>
              <a:t>Hot Climate, Cool Commerce: A Service Sector Guide to Greenhouse Gas Management</a:t>
            </a:r>
          </a:p>
          <a:p>
            <a:pPr marL="928688" lvl="1">
              <a:lnSpc>
                <a:spcPct val="80000"/>
              </a:lnSpc>
            </a:pPr>
            <a:r>
              <a:rPr lang="en-US" sz="1400" dirty="0" smtClean="0">
                <a:latin typeface="Helvetica Neue Light"/>
                <a:cs typeface="Helvetica Neue Light"/>
              </a:rPr>
              <a:t>Part 3, Step 5: Establishing an Emission Reduction Target</a:t>
            </a:r>
          </a:p>
          <a:p>
            <a:pPr marL="1333500" lvl="2">
              <a:lnSpc>
                <a:spcPct val="80000"/>
              </a:lnSpc>
            </a:pPr>
            <a:endParaRPr lang="en-US" sz="1600" dirty="0" smtClean="0">
              <a:latin typeface="Helvetica Neue Light"/>
              <a:cs typeface="Helvetica Neue Light"/>
            </a:endParaRPr>
          </a:p>
          <a:p>
            <a:pPr marL="1333500" lvl="2">
              <a:lnSpc>
                <a:spcPct val="80000"/>
              </a:lnSpc>
            </a:pPr>
            <a:endParaRPr lang="en-US" sz="1600" dirty="0" smtClean="0">
              <a:solidFill>
                <a:srgbClr val="FF0000"/>
              </a:solidFill>
              <a:latin typeface="Helvetica Neue Light"/>
              <a:cs typeface="Helvetica Neue Light"/>
            </a:endParaRPr>
          </a:p>
          <a:p>
            <a:pPr marL="928688" lvl="1">
              <a:lnSpc>
                <a:spcPct val="80000"/>
              </a:lnSpc>
            </a:pPr>
            <a:r>
              <a:rPr lang="en-US" i="1" spc="-150" dirty="0" smtClean="0">
                <a:solidFill>
                  <a:srgbClr val="4E7300"/>
                </a:solidFill>
                <a:latin typeface="Helvetica Neue Light"/>
                <a:cs typeface="Helvetica Neue Light"/>
              </a:rPr>
              <a:t>ISO 14064-1</a:t>
            </a:r>
          </a:p>
          <a:p>
            <a:pPr marL="928688" lvl="1">
              <a:lnSpc>
                <a:spcPct val="80000"/>
              </a:lnSpc>
            </a:pPr>
            <a:r>
              <a:rPr lang="en-US" sz="1400" dirty="0" smtClean="0">
                <a:latin typeface="Helvetica Neue Light"/>
                <a:cs typeface="Helvetica Neue Light"/>
              </a:rPr>
              <a:t>Section 5.3 Base-year GHG inventory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a:xfrm>
            <a:off x="304800" y="5486400"/>
            <a:ext cx="8458561" cy="585820"/>
          </a:xfrm>
        </p:spPr>
        <p:txBody>
          <a:bodyPr/>
          <a:lstStyle/>
          <a:p>
            <a:r>
              <a:rPr lang="en-US" dirty="0" smtClean="0"/>
              <a:t>Lesson 5</a:t>
            </a:r>
            <a:endParaRPr lang="en-US" dirty="0"/>
          </a:p>
        </p:txBody>
      </p:sp>
      <p:sp>
        <p:nvSpPr>
          <p:cNvPr id="11" name="Title 10"/>
          <p:cNvSpPr>
            <a:spLocks noGrp="1"/>
          </p:cNvSpPr>
          <p:nvPr>
            <p:ph type="title"/>
          </p:nvPr>
        </p:nvSpPr>
        <p:spPr>
          <a:xfrm>
            <a:off x="228600" y="4858100"/>
            <a:ext cx="8458560" cy="704500"/>
          </a:xfrm>
        </p:spPr>
        <p:txBody>
          <a:bodyPr/>
          <a:lstStyle/>
          <a:p>
            <a:r>
              <a:rPr lang="en-US" dirty="0" smtClean="0"/>
              <a:t>Tracking Emissions Over Time</a:t>
            </a:r>
            <a:endParaRPr lang="en-US" dirty="0"/>
          </a:p>
        </p:txBody>
      </p:sp>
      <p:pic>
        <p:nvPicPr>
          <p:cNvPr id="13" name="Picture 12"/>
          <p:cNvPicPr>
            <a:picLocks noChangeAspect="1"/>
          </p:cNvPicPr>
          <p:nvPr/>
        </p:nvPicPr>
        <p:blipFill>
          <a:blip r:embed="rId3" cstate="print"/>
          <a:stretch>
            <a:fillRect/>
          </a:stretch>
        </p:blipFill>
        <p:spPr>
          <a:xfrm>
            <a:off x="228600" y="1174800"/>
            <a:ext cx="4419600" cy="3549600"/>
          </a:xfrm>
          <a:prstGeom prst="rect">
            <a:avLst/>
          </a:prstGeom>
          <a:effectLst>
            <a:softEdge rad="317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719" y="1910397"/>
            <a:ext cx="8318881" cy="4642803"/>
          </a:xfrm>
        </p:spPr>
        <p:txBody>
          <a:bodyPr/>
          <a:lstStyle/>
          <a:p>
            <a:pPr>
              <a:buNone/>
            </a:pPr>
            <a:r>
              <a:rPr lang="en-US" sz="2400" dirty="0" smtClean="0"/>
              <a:t>In this lesson, you will learn</a:t>
            </a:r>
            <a:r>
              <a:rPr lang="en-US" sz="1600" dirty="0" smtClean="0"/>
              <a:t>:</a:t>
            </a:r>
          </a:p>
          <a:p>
            <a:pPr>
              <a:buNone/>
            </a:pPr>
            <a:r>
              <a:rPr lang="en-US" dirty="0" smtClean="0"/>
              <a:t> </a:t>
            </a:r>
          </a:p>
          <a:p>
            <a:pPr marL="528638"/>
            <a:r>
              <a:rPr lang="en-US" sz="2400" dirty="0" smtClean="0"/>
              <a:t>How to assess your company’s emissions trends</a:t>
            </a:r>
          </a:p>
          <a:p>
            <a:pPr marL="528638"/>
            <a:endParaRPr lang="en-US" sz="2400" dirty="0" smtClean="0"/>
          </a:p>
          <a:p>
            <a:pPr marL="528638"/>
            <a:r>
              <a:rPr lang="en-US" sz="2400" dirty="0" smtClean="0"/>
              <a:t>How to choose a base year </a:t>
            </a:r>
          </a:p>
          <a:p>
            <a:pPr marL="528638"/>
            <a:endParaRPr lang="en-US" sz="2400" dirty="0" smtClean="0"/>
          </a:p>
          <a:p>
            <a:pPr marL="528638"/>
            <a:r>
              <a:rPr lang="en-US" sz="2400" dirty="0" smtClean="0"/>
              <a:t>Why you may need to re-calculate base year emissions</a:t>
            </a:r>
          </a:p>
          <a:p>
            <a:pPr marL="528638"/>
            <a:endParaRPr lang="en-US" sz="2400" dirty="0" smtClean="0"/>
          </a:p>
          <a:p>
            <a:pPr marL="528638"/>
            <a:r>
              <a:rPr lang="en-US" sz="2400" dirty="0" smtClean="0"/>
              <a:t>How to recalculate base year emissions</a:t>
            </a:r>
          </a:p>
          <a:p>
            <a:endParaRPr lang="en-US" dirty="0"/>
          </a:p>
        </p:txBody>
      </p:sp>
      <p:sp>
        <p:nvSpPr>
          <p:cNvPr id="2" name="Title 1"/>
          <p:cNvSpPr>
            <a:spLocks noGrp="1"/>
          </p:cNvSpPr>
          <p:nvPr>
            <p:ph type="ctrTitle"/>
          </p:nvPr>
        </p:nvSpPr>
        <p:spPr/>
        <p:txBody>
          <a:bodyPr/>
          <a:lstStyle/>
          <a:p>
            <a:r>
              <a:rPr lang="en-US" dirty="0" smtClean="0"/>
              <a:t>Learning Objectives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spcAft>
                <a:spcPts val="1000"/>
              </a:spcAft>
              <a:buNone/>
            </a:pPr>
            <a:r>
              <a:rPr lang="en-US" sz="2400" dirty="0" smtClean="0"/>
              <a:t>Base year= the period in history against which an organization’s emissions are tracked over time</a:t>
            </a:r>
            <a:endParaRPr lang="en-US" sz="2400" dirty="0"/>
          </a:p>
          <a:p>
            <a:pPr marL="0" indent="0">
              <a:buNone/>
            </a:pPr>
            <a:r>
              <a:rPr lang="en-US" sz="2400" u="sng" dirty="0" smtClean="0"/>
              <a:t>Advantages</a:t>
            </a:r>
          </a:p>
          <a:p>
            <a:pPr>
              <a:buFontTx/>
              <a:buChar char="-"/>
            </a:pPr>
            <a:r>
              <a:rPr lang="en-US" sz="2400" dirty="0" smtClean="0"/>
              <a:t>Track progress towards reduction targets</a:t>
            </a:r>
          </a:p>
          <a:p>
            <a:pPr>
              <a:buFontTx/>
              <a:buChar char="-"/>
            </a:pPr>
            <a:r>
              <a:rPr lang="en-US" sz="2400" dirty="0" smtClean="0"/>
              <a:t>Put effects of inventory changes into context</a:t>
            </a:r>
          </a:p>
          <a:p>
            <a:endParaRPr lang="en-US" sz="2400" dirty="0"/>
          </a:p>
        </p:txBody>
      </p:sp>
      <p:sp>
        <p:nvSpPr>
          <p:cNvPr id="3" name="Title 2"/>
          <p:cNvSpPr>
            <a:spLocks noGrp="1"/>
          </p:cNvSpPr>
          <p:nvPr>
            <p:ph type="ctrTitle"/>
          </p:nvPr>
        </p:nvSpPr>
        <p:spPr/>
        <p:txBody>
          <a:bodyPr/>
          <a:lstStyle/>
          <a:p>
            <a:r>
              <a:rPr lang="en-US" dirty="0" smtClean="0"/>
              <a:t>Base year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64320077"/>
              </p:ext>
            </p:extLst>
          </p:nvPr>
        </p:nvGraphicFramePr>
        <p:xfrm>
          <a:off x="825500" y="4703763"/>
          <a:ext cx="7010400" cy="1143000"/>
        </p:xfrm>
        <a:graphic>
          <a:graphicData uri="http://schemas.openxmlformats.org/drawingml/2006/table">
            <a:tbl>
              <a:tblPr firstRow="1" bandRow="1">
                <a:tableStyleId>{93296810-A885-4BE3-A3E7-6D5BEEA58F35}</a:tableStyleId>
              </a:tblPr>
              <a:tblGrid>
                <a:gridCol w="1066800"/>
                <a:gridCol w="1485900"/>
                <a:gridCol w="1485900"/>
                <a:gridCol w="1485900"/>
                <a:gridCol w="1485900"/>
              </a:tblGrid>
              <a:tr h="571500">
                <a:tc>
                  <a:txBody>
                    <a:bodyPr/>
                    <a:lstStyle/>
                    <a:p>
                      <a:endParaRPr lang="en-US" dirty="0">
                        <a:solidFill>
                          <a:schemeClr val="bg1"/>
                        </a:solidFill>
                      </a:endParaRPr>
                    </a:p>
                  </a:txBody>
                  <a:tcP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solidFill>
                      <a:srgbClr val="00D0C6"/>
                    </a:solidFill>
                  </a:tcPr>
                </a:tc>
                <a:tc>
                  <a:txBody>
                    <a:bodyPr/>
                    <a:lstStyle/>
                    <a:p>
                      <a:endParaRPr lang="en-US" dirty="0">
                        <a:solidFill>
                          <a:schemeClr val="bg1"/>
                        </a:solidFill>
                      </a:endParaRPr>
                    </a:p>
                  </a:txBody>
                  <a:tcP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solidFill>
                      <a:srgbClr val="00ACA2"/>
                    </a:solidFill>
                  </a:tcPr>
                </a:tc>
                <a:tc>
                  <a:txBody>
                    <a:bodyPr/>
                    <a:lstStyle/>
                    <a:p>
                      <a:endParaRPr lang="en-US" dirty="0">
                        <a:solidFill>
                          <a:schemeClr val="bg1"/>
                        </a:solidFill>
                      </a:endParaRPr>
                    </a:p>
                  </a:txBody>
                  <a:tcP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solidFill>
                      <a:srgbClr val="00ACA2"/>
                    </a:solidFill>
                  </a:tcPr>
                </a:tc>
                <a:tc>
                  <a:txBody>
                    <a:bodyPr/>
                    <a:lstStyle/>
                    <a:p>
                      <a:endParaRPr lang="en-US" dirty="0">
                        <a:solidFill>
                          <a:schemeClr val="bg1"/>
                        </a:solidFill>
                      </a:endParaRPr>
                    </a:p>
                  </a:txBody>
                  <a:tcP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solidFill>
                      <a:srgbClr val="00ACA2"/>
                    </a:solidFill>
                  </a:tcPr>
                </a:tc>
                <a:tc>
                  <a:txBody>
                    <a:bodyPr/>
                    <a:lstStyle/>
                    <a:p>
                      <a:endParaRPr lang="en-US" dirty="0">
                        <a:solidFill>
                          <a:schemeClr val="bg1"/>
                        </a:solidFill>
                      </a:endParaRPr>
                    </a:p>
                  </a:txBody>
                  <a:tcP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solidFill>
                      <a:srgbClr val="00ACA2"/>
                    </a:solidFill>
                  </a:tcPr>
                </a:tc>
              </a:tr>
              <a:tr h="571500">
                <a:tc>
                  <a:txBody>
                    <a:bodyPr/>
                    <a:lstStyle/>
                    <a:p>
                      <a:endParaRPr lang="en-US" dirty="0"/>
                    </a:p>
                  </a:txBody>
                  <a:tcP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solidFill>
                      <a:schemeClr val="bg1">
                        <a:lumMod val="85000"/>
                      </a:schemeClr>
                    </a:solidFill>
                  </a:tcPr>
                </a:tc>
                <a:tc>
                  <a:txBody>
                    <a:bodyPr/>
                    <a:lstStyle/>
                    <a:p>
                      <a:endParaRPr lang="en-US" dirty="0"/>
                    </a:p>
                  </a:txBody>
                  <a:tcP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solidFill>
                      <a:schemeClr val="bg1"/>
                    </a:solidFill>
                  </a:tcPr>
                </a:tc>
                <a:tc>
                  <a:txBody>
                    <a:bodyPr/>
                    <a:lstStyle/>
                    <a:p>
                      <a:endParaRPr lang="en-US" dirty="0"/>
                    </a:p>
                  </a:txBody>
                  <a:tcP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solidFill>
                      <a:schemeClr val="bg1"/>
                    </a:solidFill>
                  </a:tcPr>
                </a:tc>
                <a:tc>
                  <a:txBody>
                    <a:bodyPr/>
                    <a:lstStyle/>
                    <a:p>
                      <a:endParaRPr lang="en-US" dirty="0"/>
                    </a:p>
                  </a:txBody>
                  <a:tcP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solidFill>
                      <a:schemeClr val="bg1"/>
                    </a:solidFill>
                  </a:tcPr>
                </a:tc>
                <a:tc>
                  <a:txBody>
                    <a:bodyPr/>
                    <a:lstStyle/>
                    <a:p>
                      <a:endParaRPr lang="en-US" dirty="0"/>
                    </a:p>
                  </a:txBody>
                  <a:tcPr>
                    <a:lnL w="38100" cap="flat" cmpd="sng" algn="ctr">
                      <a:solidFill>
                        <a:srgbClr val="00ACA2"/>
                      </a:solidFill>
                      <a:prstDash val="solid"/>
                      <a:round/>
                      <a:headEnd type="none" w="med" len="med"/>
                      <a:tailEnd type="none" w="med" len="med"/>
                    </a:lnL>
                    <a:lnR w="38100" cap="flat" cmpd="sng" algn="ctr">
                      <a:solidFill>
                        <a:srgbClr val="00ACA2"/>
                      </a:solidFill>
                      <a:prstDash val="solid"/>
                      <a:round/>
                      <a:headEnd type="none" w="med" len="med"/>
                      <a:tailEnd type="none" w="med" len="med"/>
                    </a:lnR>
                    <a:lnT w="38100" cap="flat" cmpd="sng" algn="ctr">
                      <a:solidFill>
                        <a:srgbClr val="00ACA2"/>
                      </a:solidFill>
                      <a:prstDash val="solid"/>
                      <a:round/>
                      <a:headEnd type="none" w="med" len="med"/>
                      <a:tailEnd type="none" w="med" len="med"/>
                    </a:lnT>
                    <a:lnB w="38100" cap="flat" cmpd="sng" algn="ctr">
                      <a:solidFill>
                        <a:srgbClr val="00ACA2"/>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825500" y="4779963"/>
            <a:ext cx="1143000" cy="369332"/>
          </a:xfrm>
          <a:prstGeom prst="rect">
            <a:avLst/>
          </a:prstGeom>
          <a:noFill/>
        </p:spPr>
        <p:txBody>
          <a:bodyPr wrap="square" rtlCol="0">
            <a:spAutoFit/>
          </a:bodyPr>
          <a:lstStyle/>
          <a:p>
            <a:pPr algn="ctr" defTabSz="457200"/>
            <a:r>
              <a:rPr lang="en-US" dirty="0">
                <a:solidFill>
                  <a:prstClr val="black"/>
                </a:solidFill>
                <a:latin typeface="Tahoma" pitchFamily="34" charset="0"/>
                <a:cs typeface="Tahoma" pitchFamily="34" charset="0"/>
              </a:rPr>
              <a:t>Year</a:t>
            </a:r>
            <a:endParaRPr lang="en-US" spc="300" dirty="0">
              <a:solidFill>
                <a:prstClr val="white"/>
              </a:solidFill>
              <a:latin typeface="Tahoma" pitchFamily="34" charset="0"/>
              <a:cs typeface="Tahoma" pitchFamily="34" charset="0"/>
            </a:endParaRPr>
          </a:p>
        </p:txBody>
      </p:sp>
      <p:sp>
        <p:nvSpPr>
          <p:cNvPr id="6" name="TextBox 5"/>
          <p:cNvSpPr txBox="1"/>
          <p:nvPr/>
        </p:nvSpPr>
        <p:spPr>
          <a:xfrm>
            <a:off x="5092700" y="4779963"/>
            <a:ext cx="1143000" cy="369332"/>
          </a:xfrm>
          <a:prstGeom prst="rect">
            <a:avLst/>
          </a:prstGeom>
          <a:noFill/>
        </p:spPr>
        <p:txBody>
          <a:bodyPr wrap="square" rtlCol="0">
            <a:spAutoFit/>
          </a:bodyPr>
          <a:lstStyle/>
          <a:p>
            <a:pPr algn="ctr" defTabSz="457200"/>
            <a:r>
              <a:rPr lang="en-US" spc="300" dirty="0">
                <a:solidFill>
                  <a:prstClr val="white"/>
                </a:solidFill>
                <a:latin typeface="Tahoma" pitchFamily="34" charset="0"/>
                <a:cs typeface="Tahoma" pitchFamily="34" charset="0"/>
              </a:rPr>
              <a:t>2009</a:t>
            </a:r>
          </a:p>
        </p:txBody>
      </p:sp>
      <p:sp>
        <p:nvSpPr>
          <p:cNvPr id="7" name="TextBox 6"/>
          <p:cNvSpPr txBox="1"/>
          <p:nvPr/>
        </p:nvSpPr>
        <p:spPr>
          <a:xfrm>
            <a:off x="6540500" y="4779963"/>
            <a:ext cx="1143000" cy="369332"/>
          </a:xfrm>
          <a:prstGeom prst="rect">
            <a:avLst/>
          </a:prstGeom>
          <a:noFill/>
        </p:spPr>
        <p:txBody>
          <a:bodyPr wrap="square" rtlCol="0">
            <a:spAutoFit/>
          </a:bodyPr>
          <a:lstStyle/>
          <a:p>
            <a:pPr algn="ctr" defTabSz="457200"/>
            <a:r>
              <a:rPr lang="en-US" spc="300" dirty="0">
                <a:solidFill>
                  <a:prstClr val="white"/>
                </a:solidFill>
                <a:latin typeface="Tahoma" pitchFamily="34" charset="0"/>
                <a:cs typeface="Tahoma" pitchFamily="34" charset="0"/>
              </a:rPr>
              <a:t>2010</a:t>
            </a:r>
          </a:p>
        </p:txBody>
      </p:sp>
      <p:sp>
        <p:nvSpPr>
          <p:cNvPr id="8" name="TextBox 7"/>
          <p:cNvSpPr txBox="1"/>
          <p:nvPr/>
        </p:nvSpPr>
        <p:spPr>
          <a:xfrm>
            <a:off x="825500" y="5417364"/>
            <a:ext cx="1295400" cy="276999"/>
          </a:xfrm>
          <a:prstGeom prst="rect">
            <a:avLst/>
          </a:prstGeom>
          <a:noFill/>
        </p:spPr>
        <p:txBody>
          <a:bodyPr wrap="square" rtlCol="0">
            <a:spAutoFit/>
          </a:bodyPr>
          <a:lstStyle/>
          <a:p>
            <a:pPr defTabSz="457200"/>
            <a:r>
              <a:rPr lang="en-US" sz="1200" dirty="0">
                <a:ln w="18415" cmpd="sng">
                  <a:noFill/>
                  <a:prstDash val="solid"/>
                </a:ln>
                <a:solidFill>
                  <a:prstClr val="black"/>
                </a:solidFill>
                <a:latin typeface="Tahoma" pitchFamily="34" charset="0"/>
                <a:cs typeface="Tahoma" pitchFamily="34" charset="0"/>
              </a:rPr>
              <a:t>Mt CO</a:t>
            </a:r>
            <a:r>
              <a:rPr lang="en-US" sz="1200" baseline="-25000" dirty="0">
                <a:ln w="18415" cmpd="sng">
                  <a:noFill/>
                  <a:prstDash val="solid"/>
                </a:ln>
                <a:solidFill>
                  <a:prstClr val="black"/>
                </a:solidFill>
                <a:latin typeface="Tahoma" pitchFamily="34" charset="0"/>
                <a:cs typeface="Tahoma" pitchFamily="34" charset="0"/>
              </a:rPr>
              <a:t>2</a:t>
            </a:r>
            <a:r>
              <a:rPr lang="en-US" sz="1200" dirty="0">
                <a:ln w="18415" cmpd="sng">
                  <a:noFill/>
                  <a:prstDash val="solid"/>
                </a:ln>
                <a:solidFill>
                  <a:prstClr val="black"/>
                </a:solidFill>
                <a:latin typeface="Tahoma" pitchFamily="34" charset="0"/>
                <a:cs typeface="Tahoma" pitchFamily="34" charset="0"/>
              </a:rPr>
              <a:t>e/</a:t>
            </a:r>
            <a:r>
              <a:rPr lang="en-US" sz="1200" dirty="0">
                <a:solidFill>
                  <a:prstClr val="black"/>
                </a:solidFill>
                <a:latin typeface="Tahoma" pitchFamily="34" charset="0"/>
                <a:cs typeface="Tahoma" pitchFamily="34" charset="0"/>
              </a:rPr>
              <a:t> yr</a:t>
            </a:r>
            <a:endParaRPr lang="en-US" sz="1200" baseline="-25000" dirty="0">
              <a:solidFill>
                <a:prstClr val="black"/>
              </a:solidFill>
              <a:latin typeface="Tahoma" pitchFamily="34" charset="0"/>
              <a:cs typeface="Tahoma" pitchFamily="34" charset="0"/>
            </a:endParaRPr>
          </a:p>
        </p:txBody>
      </p:sp>
      <p:sp>
        <p:nvSpPr>
          <p:cNvPr id="9" name="TextBox 8"/>
          <p:cNvSpPr txBox="1"/>
          <p:nvPr/>
        </p:nvSpPr>
        <p:spPr>
          <a:xfrm>
            <a:off x="3568700" y="4779963"/>
            <a:ext cx="1143000" cy="369332"/>
          </a:xfrm>
          <a:prstGeom prst="rect">
            <a:avLst/>
          </a:prstGeom>
          <a:noFill/>
        </p:spPr>
        <p:txBody>
          <a:bodyPr wrap="square" rtlCol="0">
            <a:spAutoFit/>
          </a:bodyPr>
          <a:lstStyle/>
          <a:p>
            <a:pPr algn="ctr" defTabSz="457200"/>
            <a:r>
              <a:rPr lang="en-US" spc="300" dirty="0">
                <a:solidFill>
                  <a:prstClr val="white"/>
                </a:solidFill>
                <a:latin typeface="Tahoma" pitchFamily="34" charset="0"/>
                <a:cs typeface="Tahoma" pitchFamily="34" charset="0"/>
              </a:rPr>
              <a:t>2008</a:t>
            </a:r>
          </a:p>
        </p:txBody>
      </p:sp>
      <p:sp>
        <p:nvSpPr>
          <p:cNvPr id="10" name="TextBox 9"/>
          <p:cNvSpPr txBox="1"/>
          <p:nvPr/>
        </p:nvSpPr>
        <p:spPr>
          <a:xfrm>
            <a:off x="2120900" y="4703763"/>
            <a:ext cx="1143000" cy="461665"/>
          </a:xfrm>
          <a:prstGeom prst="rect">
            <a:avLst/>
          </a:prstGeom>
          <a:noFill/>
        </p:spPr>
        <p:txBody>
          <a:bodyPr wrap="square" rtlCol="0">
            <a:spAutoFit/>
          </a:bodyPr>
          <a:lstStyle/>
          <a:p>
            <a:pPr algn="ctr" defTabSz="457200"/>
            <a:r>
              <a:rPr lang="en-US" sz="2400" spc="300" dirty="0">
                <a:solidFill>
                  <a:prstClr val="white"/>
                </a:solidFill>
                <a:latin typeface="Tahoma" pitchFamily="34" charset="0"/>
                <a:cs typeface="Tahoma" pitchFamily="34" charset="0"/>
              </a:rPr>
              <a:t>2007</a:t>
            </a:r>
          </a:p>
        </p:txBody>
      </p:sp>
      <p:sp>
        <p:nvSpPr>
          <p:cNvPr id="11" name="TextBox 10"/>
          <p:cNvSpPr txBox="1"/>
          <p:nvPr/>
        </p:nvSpPr>
        <p:spPr>
          <a:xfrm>
            <a:off x="3568700" y="5370453"/>
            <a:ext cx="1143000" cy="369332"/>
          </a:xfrm>
          <a:prstGeom prst="rect">
            <a:avLst/>
          </a:prstGeom>
          <a:noFill/>
        </p:spPr>
        <p:txBody>
          <a:bodyPr wrap="square" rtlCol="0">
            <a:spAutoFit/>
          </a:bodyPr>
          <a:lstStyle/>
          <a:p>
            <a:pPr algn="ctr" defTabSz="457200"/>
            <a:r>
              <a:rPr lang="en-US" dirty="0">
                <a:solidFill>
                  <a:prstClr val="black"/>
                </a:solidFill>
                <a:latin typeface="Tahoma" pitchFamily="34" charset="0"/>
                <a:cs typeface="Tahoma" pitchFamily="34" charset="0"/>
              </a:rPr>
              <a:t>35,000</a:t>
            </a:r>
          </a:p>
        </p:txBody>
      </p:sp>
      <p:sp>
        <p:nvSpPr>
          <p:cNvPr id="12" name="TextBox 11"/>
          <p:cNvSpPr txBox="1"/>
          <p:nvPr/>
        </p:nvSpPr>
        <p:spPr>
          <a:xfrm>
            <a:off x="5016500" y="5370453"/>
            <a:ext cx="1143000" cy="369332"/>
          </a:xfrm>
          <a:prstGeom prst="rect">
            <a:avLst/>
          </a:prstGeom>
          <a:noFill/>
        </p:spPr>
        <p:txBody>
          <a:bodyPr wrap="square" rtlCol="0">
            <a:spAutoFit/>
          </a:bodyPr>
          <a:lstStyle/>
          <a:p>
            <a:pPr algn="ctr" defTabSz="457200"/>
            <a:r>
              <a:rPr lang="en-US" dirty="0">
                <a:solidFill>
                  <a:prstClr val="black"/>
                </a:solidFill>
                <a:latin typeface="Tahoma" pitchFamily="34" charset="0"/>
                <a:cs typeface="Tahoma" pitchFamily="34" charset="0"/>
              </a:rPr>
              <a:t>42,000</a:t>
            </a:r>
          </a:p>
        </p:txBody>
      </p:sp>
      <p:sp>
        <p:nvSpPr>
          <p:cNvPr id="13" name="TextBox 12"/>
          <p:cNvSpPr txBox="1"/>
          <p:nvPr/>
        </p:nvSpPr>
        <p:spPr>
          <a:xfrm>
            <a:off x="6540500" y="5370453"/>
            <a:ext cx="1143000" cy="369332"/>
          </a:xfrm>
          <a:prstGeom prst="rect">
            <a:avLst/>
          </a:prstGeom>
          <a:noFill/>
        </p:spPr>
        <p:txBody>
          <a:bodyPr wrap="square" rtlCol="0">
            <a:spAutoFit/>
          </a:bodyPr>
          <a:lstStyle/>
          <a:p>
            <a:pPr algn="ctr" defTabSz="457200"/>
            <a:r>
              <a:rPr lang="en-US" dirty="0">
                <a:solidFill>
                  <a:prstClr val="black"/>
                </a:solidFill>
                <a:latin typeface="Tahoma" pitchFamily="34" charset="0"/>
                <a:cs typeface="Tahoma" pitchFamily="34" charset="0"/>
              </a:rPr>
              <a:t>40,000</a:t>
            </a:r>
          </a:p>
        </p:txBody>
      </p:sp>
      <p:sp>
        <p:nvSpPr>
          <p:cNvPr id="14" name="TextBox 13"/>
          <p:cNvSpPr txBox="1"/>
          <p:nvPr/>
        </p:nvSpPr>
        <p:spPr>
          <a:xfrm>
            <a:off x="2044700" y="5385098"/>
            <a:ext cx="1143000" cy="400110"/>
          </a:xfrm>
          <a:prstGeom prst="rect">
            <a:avLst/>
          </a:prstGeom>
          <a:noFill/>
        </p:spPr>
        <p:txBody>
          <a:bodyPr wrap="square" rtlCol="0">
            <a:spAutoFit/>
          </a:bodyPr>
          <a:lstStyle/>
          <a:p>
            <a:pPr algn="ctr" defTabSz="457200"/>
            <a:r>
              <a:rPr lang="en-US" sz="2000" b="1" dirty="0">
                <a:solidFill>
                  <a:prstClr val="black"/>
                </a:solidFill>
                <a:latin typeface="Tahoma" pitchFamily="34" charset="0"/>
                <a:cs typeface="Tahoma" pitchFamily="34" charset="0"/>
              </a:rPr>
              <a:t>33,000</a:t>
            </a:r>
          </a:p>
        </p:txBody>
      </p:sp>
      <p:sp>
        <p:nvSpPr>
          <p:cNvPr id="15" name="Rounded Rectangle 14"/>
          <p:cNvSpPr/>
          <p:nvPr/>
        </p:nvSpPr>
        <p:spPr>
          <a:xfrm>
            <a:off x="1892300" y="4094163"/>
            <a:ext cx="1524000" cy="533400"/>
          </a:xfrm>
          <a:prstGeom prst="roundRect">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Tahoma" pitchFamily="34" charset="0"/>
                <a:cs typeface="Tahoma" pitchFamily="34" charset="0"/>
              </a:rPr>
              <a:t>Base Year</a:t>
            </a:r>
            <a:endParaRPr lang="en-US" dirty="0">
              <a:ln w="18415" cmpd="sng">
                <a:noFill/>
                <a:prstDash val="solid"/>
              </a:ln>
              <a:solidFill>
                <a:srgbClr val="FFFFFF"/>
              </a:solidFill>
              <a:effectLst>
                <a:outerShdw blurRad="50800" dist="38100" algn="l" rotWithShape="0">
                  <a:prstClr val="black">
                    <a:alpha val="40000"/>
                  </a:prstClr>
                </a:outerShdw>
              </a:effectLst>
              <a:latin typeface="Tahoma" pitchFamily="34" charset="0"/>
              <a:cs typeface="Tahoma" pitchFamily="34" charset="0"/>
            </a:endParaRPr>
          </a:p>
        </p:txBody>
      </p:sp>
      <p:sp>
        <p:nvSpPr>
          <p:cNvPr id="16" name="Rounded Rectangle 15"/>
          <p:cNvSpPr/>
          <p:nvPr/>
        </p:nvSpPr>
        <p:spPr>
          <a:xfrm>
            <a:off x="1892300" y="4017963"/>
            <a:ext cx="1524000" cy="1828800"/>
          </a:xfrm>
          <a:prstGeom prst="roundRect">
            <a:avLst/>
          </a:prstGeom>
          <a:noFill/>
          <a:ln>
            <a:solidFill>
              <a:schemeClr val="tx1">
                <a:lumMod val="65000"/>
                <a:lumOff val="3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600">
              <a:solidFill>
                <a:prstClr val="white"/>
              </a:solidFill>
              <a:latin typeface="Tahoma" pitchFamily="34" charset="0"/>
              <a:cs typeface="Tahoma" pitchFamily="34" charset="0"/>
            </a:endParaRPr>
          </a:p>
        </p:txBody>
      </p:sp>
      <p:cxnSp>
        <p:nvCxnSpPr>
          <p:cNvPr id="18" name="Straight Arrow Connector 17"/>
          <p:cNvCxnSpPr/>
          <p:nvPr/>
        </p:nvCxnSpPr>
        <p:spPr>
          <a:xfrm>
            <a:off x="3568700" y="4267200"/>
            <a:ext cx="3289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857998" y="3680897"/>
            <a:ext cx="2191529" cy="946666"/>
          </a:xfrm>
          <a:prstGeom prst="rect">
            <a:avLst/>
          </a:prstGeom>
          <a:noFill/>
        </p:spPr>
        <p:txBody>
          <a:bodyPr wrap="square" rtlCol="0">
            <a:spAutoFit/>
          </a:bodyPr>
          <a:lstStyle/>
          <a:p>
            <a:r>
              <a:rPr lang="en-US" dirty="0" smtClean="0"/>
              <a:t>2010: Increase of ~21% over base period emissions</a:t>
            </a:r>
            <a:endParaRPr lang="en-US" dirty="0"/>
          </a:p>
        </p:txBody>
      </p:sp>
    </p:spTree>
    <p:extLst>
      <p:ext uri="{BB962C8B-B14F-4D97-AF65-F5344CB8AC3E}">
        <p14:creationId xmlns:p14="http://schemas.microsoft.com/office/powerpoint/2010/main" val="901770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Select the earliest year with verifiable emissions data for required Scopes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528638">
              <a:lnSpc>
                <a:spcPct val="90000"/>
              </a:lnSpc>
              <a:buFont typeface="Arial" pitchFamily="34" charset="0"/>
              <a:buChar char="•"/>
            </a:pPr>
            <a:endParaRPr lang="en-US" dirty="0" smtClean="0">
              <a:solidFill>
                <a:sysClr val="windowText" lastClr="000000"/>
              </a:solidFill>
              <a:latin typeface="Helvetica Neue Light"/>
              <a:cs typeface="Helvetica Neue Light"/>
            </a:endParaRPr>
          </a:p>
          <a:p>
            <a:pPr marL="528638">
              <a:lnSpc>
                <a:spcPct val="90000"/>
              </a:lnSpc>
              <a:buFont typeface="Arial" pitchFamily="34" charset="0"/>
              <a:buChar char="•"/>
            </a:pPr>
            <a:endParaRPr lang="en-US" dirty="0" smtClean="0">
              <a:solidFill>
                <a:sysClr val="windowText" lastClr="000000"/>
              </a:solidFill>
              <a:latin typeface="Helvetica Neue Light"/>
              <a:cs typeface="Helvetica Neue Light"/>
            </a:endParaRPr>
          </a:p>
          <a:p>
            <a:pPr marL="528638">
              <a:lnSpc>
                <a:spcPct val="90000"/>
              </a:lnSpc>
              <a:buFont typeface="Arial" pitchFamily="34" charset="0"/>
              <a:buChar char="•"/>
            </a:pPr>
            <a:r>
              <a:rPr lang="en-US" dirty="0" smtClean="0"/>
              <a:t>Specify why you chose that particular year</a:t>
            </a:r>
          </a:p>
          <a:p>
            <a:pPr marL="528638">
              <a:lnSpc>
                <a:spcPct val="90000"/>
              </a:lnSpc>
              <a:buFont typeface="Arial" pitchFamily="34" charset="0"/>
              <a:buChar char="•"/>
            </a:pPr>
            <a:endParaRPr lang="en-US" dirty="0" smtClean="0"/>
          </a:p>
          <a:p>
            <a:pPr marL="528638">
              <a:lnSpc>
                <a:spcPct val="90000"/>
              </a:lnSpc>
              <a:buFont typeface="Arial" pitchFamily="34" charset="0"/>
              <a:buChar char="•"/>
            </a:pPr>
            <a:r>
              <a:rPr lang="en-US" dirty="0" smtClean="0"/>
              <a:t>If emissions fluctuate dramatically annually, consider averaging emissions over a series of consecutive years as your base year</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8" name="Rounded Rectangle 27"/>
          <p:cNvSpPr/>
          <p:nvPr/>
        </p:nvSpPr>
        <p:spPr>
          <a:xfrm>
            <a:off x="381000" y="2057400"/>
            <a:ext cx="1981200" cy="22860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smtClean="0">
                <a:effectLst>
                  <a:outerShdw blurRad="38100" dist="38100" dir="2700000" algn="tl">
                    <a:srgbClr val="000000">
                      <a:alpha val="43137"/>
                    </a:srgbClr>
                  </a:outerShdw>
                </a:effectLst>
                <a:latin typeface="Tahoma" pitchFamily="34" charset="0"/>
                <a:cs typeface="Tahoma" pitchFamily="34" charset="0"/>
              </a:rPr>
              <a:t>2005</a:t>
            </a:r>
            <a:endParaRPr lang="en-US" sz="2400" dirty="0">
              <a:effectLst>
                <a:outerShdw blurRad="38100" dist="38100" dir="2700000" algn="tl">
                  <a:srgbClr val="000000">
                    <a:alpha val="43137"/>
                  </a:srgbClr>
                </a:outerShdw>
              </a:effectLst>
              <a:latin typeface="Tahoma" pitchFamily="34" charset="0"/>
              <a:cs typeface="Tahoma" pitchFamily="34" charset="0"/>
            </a:endParaRPr>
          </a:p>
        </p:txBody>
      </p:sp>
      <p:sp>
        <p:nvSpPr>
          <p:cNvPr id="29" name="Rounded Rectangle 28"/>
          <p:cNvSpPr/>
          <p:nvPr/>
        </p:nvSpPr>
        <p:spPr>
          <a:xfrm>
            <a:off x="2438400" y="2057400"/>
            <a:ext cx="1984248" cy="2286000"/>
          </a:xfrm>
          <a:prstGeom prst="roundRect">
            <a:avLst/>
          </a:prstGeom>
          <a:solidFill>
            <a:srgbClr val="00C4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smtClean="0">
                <a:effectLst>
                  <a:outerShdw blurRad="38100" dist="38100" dir="2700000" algn="tl">
                    <a:srgbClr val="000000">
                      <a:alpha val="43137"/>
                    </a:srgbClr>
                  </a:outerShdw>
                </a:effectLst>
                <a:latin typeface="Tahoma" pitchFamily="34" charset="0"/>
                <a:cs typeface="Tahoma" pitchFamily="34" charset="0"/>
              </a:rPr>
              <a:t>2006</a:t>
            </a:r>
            <a:endParaRPr lang="en-US" sz="2400" dirty="0">
              <a:effectLst>
                <a:outerShdw blurRad="38100" dist="38100" dir="2700000" algn="tl">
                  <a:srgbClr val="000000">
                    <a:alpha val="43137"/>
                  </a:srgbClr>
                </a:outerShdw>
              </a:effectLst>
              <a:latin typeface="Tahoma" pitchFamily="34" charset="0"/>
              <a:cs typeface="Tahoma" pitchFamily="34" charset="0"/>
            </a:endParaRPr>
          </a:p>
        </p:txBody>
      </p:sp>
      <p:sp>
        <p:nvSpPr>
          <p:cNvPr id="30" name="Rounded Rectangle 29"/>
          <p:cNvSpPr/>
          <p:nvPr/>
        </p:nvSpPr>
        <p:spPr>
          <a:xfrm>
            <a:off x="4495800" y="2057400"/>
            <a:ext cx="1984248" cy="2286000"/>
          </a:xfrm>
          <a:prstGeom prst="roundRect">
            <a:avLst/>
          </a:prstGeom>
          <a:solidFill>
            <a:srgbClr val="00D0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smtClean="0">
                <a:effectLst>
                  <a:outerShdw blurRad="38100" dist="38100" dir="2700000" algn="tl">
                    <a:srgbClr val="000000">
                      <a:alpha val="43137"/>
                    </a:srgbClr>
                  </a:outerShdw>
                </a:effectLst>
                <a:latin typeface="Tahoma" pitchFamily="34" charset="0"/>
                <a:cs typeface="Tahoma" pitchFamily="34" charset="0"/>
              </a:rPr>
              <a:t>2007</a:t>
            </a:r>
            <a:endParaRPr lang="en-US" sz="2400" dirty="0">
              <a:effectLst>
                <a:outerShdw blurRad="38100" dist="38100" dir="2700000" algn="tl">
                  <a:srgbClr val="000000">
                    <a:alpha val="43137"/>
                  </a:srgbClr>
                </a:outerShdw>
              </a:effectLst>
              <a:latin typeface="Tahoma" pitchFamily="34" charset="0"/>
              <a:cs typeface="Tahoma" pitchFamily="34" charset="0"/>
            </a:endParaRPr>
          </a:p>
        </p:txBody>
      </p:sp>
      <p:sp>
        <p:nvSpPr>
          <p:cNvPr id="31" name="Rounded Rectangle 30"/>
          <p:cNvSpPr/>
          <p:nvPr/>
        </p:nvSpPr>
        <p:spPr>
          <a:xfrm>
            <a:off x="6553200" y="2057400"/>
            <a:ext cx="1984248" cy="2286000"/>
          </a:xfrm>
          <a:prstGeom prst="roundRect">
            <a:avLst/>
          </a:prstGeom>
          <a:solidFill>
            <a:srgbClr val="00EAD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smtClean="0">
                <a:effectLst>
                  <a:outerShdw blurRad="38100" dist="38100" dir="2700000" algn="tl">
                    <a:srgbClr val="000000">
                      <a:alpha val="43137"/>
                    </a:srgbClr>
                  </a:outerShdw>
                </a:effectLst>
                <a:latin typeface="Tahoma" pitchFamily="34" charset="0"/>
                <a:cs typeface="Tahoma" pitchFamily="34" charset="0"/>
              </a:rPr>
              <a:t>2008</a:t>
            </a:r>
            <a:endParaRPr lang="en-US" sz="2400" dirty="0">
              <a:effectLst>
                <a:outerShdw blurRad="38100" dist="38100" dir="2700000" algn="tl">
                  <a:srgbClr val="000000">
                    <a:alpha val="43137"/>
                  </a:srgbClr>
                </a:outerShdw>
              </a:effectLst>
              <a:latin typeface="Tahoma" pitchFamily="34" charset="0"/>
              <a:cs typeface="Tahoma" pitchFamily="34" charset="0"/>
            </a:endParaRPr>
          </a:p>
        </p:txBody>
      </p:sp>
      <p:sp>
        <p:nvSpPr>
          <p:cNvPr id="32" name="Rounded Rectangle 31"/>
          <p:cNvSpPr/>
          <p:nvPr/>
        </p:nvSpPr>
        <p:spPr>
          <a:xfrm>
            <a:off x="4422648" y="1981200"/>
            <a:ext cx="2103120" cy="2438400"/>
          </a:xfrm>
          <a:prstGeom prst="roundRect">
            <a:avLst/>
          </a:prstGeom>
          <a:noFill/>
          <a:ln w="57150">
            <a:solidFill>
              <a:srgbClr val="73C1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cs typeface="Tahoma" pitchFamily="34" charset="0"/>
            </a:endParaRPr>
          </a:p>
        </p:txBody>
      </p:sp>
      <p:sp>
        <p:nvSpPr>
          <p:cNvPr id="3" name="Title 2"/>
          <p:cNvSpPr>
            <a:spLocks noGrp="1"/>
          </p:cNvSpPr>
          <p:nvPr>
            <p:ph type="ctrTitle"/>
          </p:nvPr>
        </p:nvSpPr>
        <p:spPr/>
        <p:txBody>
          <a:bodyPr/>
          <a:lstStyle/>
          <a:p>
            <a:r>
              <a:rPr lang="en-US" dirty="0" smtClean="0"/>
              <a:t>Choosing a Base Year</a:t>
            </a:r>
            <a:endParaRPr lang="en-US" dirty="0"/>
          </a:p>
        </p:txBody>
      </p:sp>
      <p:graphicFrame>
        <p:nvGraphicFramePr>
          <p:cNvPr id="8" name="Table 7"/>
          <p:cNvGraphicFramePr>
            <a:graphicFrameLocks noGrp="1"/>
          </p:cNvGraphicFramePr>
          <p:nvPr/>
        </p:nvGraphicFramePr>
        <p:xfrm>
          <a:off x="533400" y="2786742"/>
          <a:ext cx="1676400" cy="1328058"/>
        </p:xfrm>
        <a:graphic>
          <a:graphicData uri="http://schemas.openxmlformats.org/drawingml/2006/table">
            <a:tbl>
              <a:tblPr/>
              <a:tblGrid>
                <a:gridCol w="838200"/>
                <a:gridCol w="838200"/>
              </a:tblGrid>
              <a:tr h="442686">
                <a:tc>
                  <a:txBody>
                    <a:bodyPr/>
                    <a:lstStyle/>
                    <a:p>
                      <a:pPr marL="0" marR="0" algn="ctr">
                        <a:spcBef>
                          <a:spcPts val="300"/>
                        </a:spcBef>
                        <a:spcAft>
                          <a:spcPts val="300"/>
                        </a:spcAft>
                      </a:pPr>
                      <a:r>
                        <a:rPr lang="en-US" sz="1400" b="1" dirty="0" smtClean="0">
                          <a:solidFill>
                            <a:schemeClr val="bg1"/>
                          </a:solidFill>
                          <a:effectLst>
                            <a:outerShdw blurRad="38100" dist="38100" dir="2700000" algn="tl">
                              <a:srgbClr val="000000">
                                <a:alpha val="43137"/>
                              </a:srgbClr>
                            </a:outerShdw>
                          </a:effectLst>
                          <a:latin typeface="Helvetica Neue Light"/>
                          <a:ea typeface="Times New Roman"/>
                          <a:cs typeface="Times New Roman"/>
                        </a:rPr>
                        <a:t>Scope 1</a:t>
                      </a:r>
                      <a:endParaRPr lang="en-US" sz="1400" b="1" dirty="0">
                        <a:solidFill>
                          <a:schemeClr val="bg1"/>
                        </a:solidFill>
                        <a:effectLst>
                          <a:outerShdw blurRad="38100" dist="38100" dir="2700000" algn="tl">
                            <a:srgbClr val="000000">
                              <a:alpha val="43137"/>
                            </a:srgbClr>
                          </a:outerShdw>
                        </a:effectLst>
                        <a:latin typeface="Helvetica Neue Light"/>
                        <a:ea typeface="Times New Roman"/>
                        <a:cs typeface="Times New Roman"/>
                      </a:endParaRPr>
                    </a:p>
                  </a:txBody>
                  <a:tcPr marL="59377" marR="59377" marT="0" marB="0" anchor="ctr">
                    <a:lnL w="28575" cap="flat" cmpd="sng" algn="ctr">
                      <a:solidFill>
                        <a:srgbClr val="F79325"/>
                      </a:solidFill>
                      <a:prstDash val="solid"/>
                      <a:round/>
                      <a:headEnd type="none" w="med" len="med"/>
                      <a:tailEnd type="none" w="med" len="med"/>
                    </a:lnL>
                    <a:lnR w="28575" cap="flat" cmpd="sng" algn="ctr">
                      <a:solidFill>
                        <a:srgbClr val="F79325"/>
                      </a:solidFill>
                      <a:prstDash val="solid"/>
                      <a:round/>
                      <a:headEnd type="none" w="med" len="med"/>
                      <a:tailEnd type="none" w="med" len="med"/>
                    </a:lnR>
                    <a:lnT w="28575" cap="flat" cmpd="sng" algn="ctr">
                      <a:solidFill>
                        <a:srgbClr val="F79325"/>
                      </a:solidFill>
                      <a:prstDash val="solid"/>
                      <a:round/>
                      <a:headEnd type="none" w="med" len="med"/>
                      <a:tailEnd type="none" w="med" len="med"/>
                    </a:lnT>
                    <a:lnB w="28575" cap="flat" cmpd="sng" algn="ctr">
                      <a:solidFill>
                        <a:srgbClr val="F79325"/>
                      </a:solidFill>
                      <a:prstDash val="solid"/>
                      <a:round/>
                      <a:headEnd type="none" w="med" len="med"/>
                      <a:tailEnd type="none" w="med" len="med"/>
                    </a:lnB>
                    <a:solidFill>
                      <a:srgbClr val="F88608"/>
                    </a:solidFill>
                  </a:tcPr>
                </a:tc>
                <a:tc>
                  <a:txBody>
                    <a:bodyPr/>
                    <a:lstStyle/>
                    <a:p>
                      <a:pPr marL="0" marR="0" algn="ctr">
                        <a:spcBef>
                          <a:spcPts val="300"/>
                        </a:spcBef>
                        <a:spcAft>
                          <a:spcPts val="300"/>
                        </a:spcAft>
                      </a:pPr>
                      <a:endParaRPr lang="en-US" sz="1400" dirty="0">
                        <a:effectLst>
                          <a:outerShdw blurRad="38100" dist="38100" dir="2700000" algn="tl">
                            <a:srgbClr val="000000">
                              <a:alpha val="43137"/>
                            </a:srgbClr>
                          </a:outerShdw>
                        </a:effectLst>
                        <a:latin typeface="Helvetica Neue Light"/>
                        <a:ea typeface="Times New Roman"/>
                        <a:cs typeface="Times New Roman"/>
                      </a:endParaRPr>
                    </a:p>
                  </a:txBody>
                  <a:tcPr marL="59377" marR="59377" marT="0" marB="0" anchor="ctr">
                    <a:lnL w="28575" cap="flat" cmpd="sng" algn="ctr">
                      <a:solidFill>
                        <a:srgbClr val="F79325"/>
                      </a:solidFill>
                      <a:prstDash val="solid"/>
                      <a:round/>
                      <a:headEnd type="none" w="med" len="med"/>
                      <a:tailEnd type="none" w="med" len="med"/>
                    </a:lnL>
                    <a:lnR w="28575" cap="flat" cmpd="sng" algn="ctr">
                      <a:solidFill>
                        <a:srgbClr val="F79325"/>
                      </a:solidFill>
                      <a:prstDash val="solid"/>
                      <a:round/>
                      <a:headEnd type="none" w="med" len="med"/>
                      <a:tailEnd type="none" w="med" len="med"/>
                    </a:lnR>
                    <a:lnT w="28575" cap="flat" cmpd="sng" algn="ctr">
                      <a:solidFill>
                        <a:srgbClr val="F79325"/>
                      </a:solidFill>
                      <a:prstDash val="solid"/>
                      <a:round/>
                      <a:headEnd type="none" w="med" len="med"/>
                      <a:tailEnd type="none" w="med" len="med"/>
                    </a:lnT>
                    <a:lnB w="28575" cap="flat" cmpd="sng" algn="ctr">
                      <a:solidFill>
                        <a:srgbClr val="F79325"/>
                      </a:solidFill>
                      <a:prstDash val="solid"/>
                      <a:round/>
                      <a:headEnd type="none" w="med" len="med"/>
                      <a:tailEnd type="none" w="med" len="med"/>
                    </a:lnB>
                    <a:solidFill>
                      <a:srgbClr val="FFFFFF"/>
                    </a:solidFill>
                  </a:tcPr>
                </a:tc>
              </a:tr>
              <a:tr h="442686">
                <a:tc>
                  <a:txBody>
                    <a:bodyPr/>
                    <a:lstStyle/>
                    <a:p>
                      <a:pPr marL="0" marR="0" algn="ctr">
                        <a:spcBef>
                          <a:spcPts val="300"/>
                        </a:spcBef>
                        <a:spcAft>
                          <a:spcPts val="300"/>
                        </a:spcAft>
                      </a:pPr>
                      <a:r>
                        <a:rPr lang="en-US" sz="1400" b="1" dirty="0" smtClean="0">
                          <a:solidFill>
                            <a:schemeClr val="bg1"/>
                          </a:solidFill>
                          <a:effectLst>
                            <a:outerShdw blurRad="38100" dist="38100" dir="2700000" algn="tl">
                              <a:srgbClr val="000000">
                                <a:alpha val="43137"/>
                              </a:srgbClr>
                            </a:outerShdw>
                          </a:effectLst>
                          <a:latin typeface="Helvetica Neue Light"/>
                          <a:ea typeface="Times New Roman"/>
                          <a:cs typeface="Times New Roman"/>
                        </a:rPr>
                        <a:t>Scope 2</a:t>
                      </a:r>
                      <a:endParaRPr lang="en-US" sz="1400" b="1" dirty="0">
                        <a:solidFill>
                          <a:schemeClr val="bg1"/>
                        </a:solidFill>
                        <a:effectLst>
                          <a:outerShdw blurRad="38100" dist="38100" dir="2700000" algn="tl">
                            <a:srgbClr val="000000">
                              <a:alpha val="43137"/>
                            </a:srgbClr>
                          </a:outerShdw>
                        </a:effectLst>
                        <a:latin typeface="Helvetica Neue Light"/>
                        <a:ea typeface="Times New Roman"/>
                        <a:cs typeface="Times New Roman"/>
                      </a:endParaRPr>
                    </a:p>
                  </a:txBody>
                  <a:tcPr marL="59377" marR="59377" marT="0" marB="0" anchor="ctr">
                    <a:lnL w="28575" cap="flat" cmpd="sng" algn="ctr">
                      <a:solidFill>
                        <a:srgbClr val="F79325"/>
                      </a:solidFill>
                      <a:prstDash val="solid"/>
                      <a:round/>
                      <a:headEnd type="none" w="med" len="med"/>
                      <a:tailEnd type="none" w="med" len="med"/>
                    </a:lnL>
                    <a:lnR w="28575" cap="flat" cmpd="sng" algn="ctr">
                      <a:solidFill>
                        <a:srgbClr val="F79325"/>
                      </a:solidFill>
                      <a:prstDash val="solid"/>
                      <a:round/>
                      <a:headEnd type="none" w="med" len="med"/>
                      <a:tailEnd type="none" w="med" len="med"/>
                    </a:lnR>
                    <a:lnT w="28575" cap="flat" cmpd="sng" algn="ctr">
                      <a:solidFill>
                        <a:srgbClr val="F79325"/>
                      </a:solidFill>
                      <a:prstDash val="solid"/>
                      <a:round/>
                      <a:headEnd type="none" w="med" len="med"/>
                      <a:tailEnd type="none" w="med" len="med"/>
                    </a:lnT>
                    <a:lnB w="28575" cap="flat" cmpd="sng" algn="ctr">
                      <a:solidFill>
                        <a:srgbClr val="F79325"/>
                      </a:solidFill>
                      <a:prstDash val="solid"/>
                      <a:round/>
                      <a:headEnd type="none" w="med" len="med"/>
                      <a:tailEnd type="none" w="med" len="med"/>
                    </a:lnB>
                    <a:solidFill>
                      <a:srgbClr val="F89C36"/>
                    </a:solidFill>
                  </a:tcPr>
                </a:tc>
                <a:tc>
                  <a:txBody>
                    <a:bodyPr/>
                    <a:lstStyle/>
                    <a:p>
                      <a:pPr marL="0" marR="0" algn="ctr">
                        <a:spcBef>
                          <a:spcPts val="300"/>
                        </a:spcBef>
                        <a:spcAft>
                          <a:spcPts val="300"/>
                        </a:spcAft>
                      </a:pPr>
                      <a:r>
                        <a:rPr lang="en-US" sz="1400" b="1" dirty="0" smtClean="0">
                          <a:effectLst>
                            <a:outerShdw blurRad="38100" dist="38100" dir="2700000" algn="tl">
                              <a:srgbClr val="000000">
                                <a:alpha val="43137"/>
                              </a:srgbClr>
                            </a:outerShdw>
                          </a:effectLst>
                          <a:latin typeface="Helvetica Neue Light"/>
                          <a:ea typeface="Times New Roman"/>
                          <a:cs typeface="Times New Roman"/>
                        </a:rPr>
                        <a:t>8,000</a:t>
                      </a:r>
                      <a:endParaRPr lang="en-US" sz="1400" b="1" dirty="0">
                        <a:effectLst>
                          <a:outerShdw blurRad="38100" dist="38100" dir="2700000" algn="tl">
                            <a:srgbClr val="000000">
                              <a:alpha val="43137"/>
                            </a:srgbClr>
                          </a:outerShdw>
                        </a:effectLst>
                        <a:latin typeface="Helvetica Neue Light"/>
                        <a:ea typeface="Times New Roman"/>
                        <a:cs typeface="Times New Roman"/>
                      </a:endParaRPr>
                    </a:p>
                  </a:txBody>
                  <a:tcPr marL="59377" marR="59377" marT="0" marB="0" anchor="ctr">
                    <a:lnL w="28575" cap="flat" cmpd="sng" algn="ctr">
                      <a:solidFill>
                        <a:srgbClr val="F79325"/>
                      </a:solidFill>
                      <a:prstDash val="solid"/>
                      <a:round/>
                      <a:headEnd type="none" w="med" len="med"/>
                      <a:tailEnd type="none" w="med" len="med"/>
                    </a:lnL>
                    <a:lnR w="28575" cap="flat" cmpd="sng" algn="ctr">
                      <a:solidFill>
                        <a:srgbClr val="F79325"/>
                      </a:solidFill>
                      <a:prstDash val="solid"/>
                      <a:round/>
                      <a:headEnd type="none" w="med" len="med"/>
                      <a:tailEnd type="none" w="med" len="med"/>
                    </a:lnR>
                    <a:lnT w="28575" cap="flat" cmpd="sng" algn="ctr">
                      <a:solidFill>
                        <a:srgbClr val="F79325"/>
                      </a:solidFill>
                      <a:prstDash val="solid"/>
                      <a:round/>
                      <a:headEnd type="none" w="med" len="med"/>
                      <a:tailEnd type="none" w="med" len="med"/>
                    </a:lnT>
                    <a:lnB w="28575" cap="flat" cmpd="sng" algn="ctr">
                      <a:solidFill>
                        <a:srgbClr val="F79325"/>
                      </a:solidFill>
                      <a:prstDash val="solid"/>
                      <a:round/>
                      <a:headEnd type="none" w="med" len="med"/>
                      <a:tailEnd type="none" w="med" len="med"/>
                    </a:lnB>
                    <a:solidFill>
                      <a:srgbClr val="FFFFFF"/>
                    </a:solidFill>
                  </a:tcPr>
                </a:tc>
              </a:tr>
              <a:tr h="442686">
                <a:tc>
                  <a:txBody>
                    <a:bodyPr/>
                    <a:lstStyle/>
                    <a:p>
                      <a:pPr marL="0" marR="0" algn="ctr">
                        <a:spcBef>
                          <a:spcPts val="300"/>
                        </a:spcBef>
                        <a:spcAft>
                          <a:spcPts val="300"/>
                        </a:spcAft>
                      </a:pPr>
                      <a:r>
                        <a:rPr lang="en-US" sz="1400" b="1" dirty="0" smtClean="0">
                          <a:solidFill>
                            <a:schemeClr val="bg1"/>
                          </a:solidFill>
                          <a:effectLst>
                            <a:outerShdw blurRad="38100" dist="38100" dir="2700000" algn="tl">
                              <a:srgbClr val="000000">
                                <a:alpha val="43137"/>
                              </a:srgbClr>
                            </a:outerShdw>
                          </a:effectLst>
                          <a:latin typeface="Helvetica Neue Light"/>
                          <a:ea typeface="Times New Roman"/>
                          <a:cs typeface="Times New Roman"/>
                        </a:rPr>
                        <a:t>Scope 3</a:t>
                      </a:r>
                      <a:endParaRPr lang="en-US" sz="1400" b="1" dirty="0">
                        <a:solidFill>
                          <a:schemeClr val="bg1"/>
                        </a:solidFill>
                        <a:effectLst>
                          <a:outerShdw blurRad="38100" dist="38100" dir="2700000" algn="tl">
                            <a:srgbClr val="000000">
                              <a:alpha val="43137"/>
                            </a:srgbClr>
                          </a:outerShdw>
                        </a:effectLst>
                        <a:latin typeface="Helvetica Neue Light"/>
                        <a:ea typeface="Times New Roman"/>
                        <a:cs typeface="Times New Roman"/>
                      </a:endParaRPr>
                    </a:p>
                  </a:txBody>
                  <a:tcPr marL="59377" marR="59377" marT="0" marB="0" anchor="ctr">
                    <a:lnL w="28575" cap="flat" cmpd="sng" algn="ctr">
                      <a:solidFill>
                        <a:srgbClr val="F79325"/>
                      </a:solidFill>
                      <a:prstDash val="solid"/>
                      <a:round/>
                      <a:headEnd type="none" w="med" len="med"/>
                      <a:tailEnd type="none" w="med" len="med"/>
                    </a:lnL>
                    <a:lnR w="28575" cap="flat" cmpd="sng" algn="ctr">
                      <a:solidFill>
                        <a:srgbClr val="F79325"/>
                      </a:solidFill>
                      <a:prstDash val="solid"/>
                      <a:round/>
                      <a:headEnd type="none" w="med" len="med"/>
                      <a:tailEnd type="none" w="med" len="med"/>
                    </a:lnR>
                    <a:lnT w="28575" cap="flat" cmpd="sng" algn="ctr">
                      <a:solidFill>
                        <a:srgbClr val="F79325"/>
                      </a:solidFill>
                      <a:prstDash val="solid"/>
                      <a:round/>
                      <a:headEnd type="none" w="med" len="med"/>
                      <a:tailEnd type="none" w="med" len="med"/>
                    </a:lnT>
                    <a:lnB w="28575" cap="flat" cmpd="sng" algn="ctr">
                      <a:solidFill>
                        <a:srgbClr val="F79325"/>
                      </a:solidFill>
                      <a:prstDash val="solid"/>
                      <a:round/>
                      <a:headEnd type="none" w="med" len="med"/>
                      <a:tailEnd type="none" w="med" len="med"/>
                    </a:lnB>
                    <a:solidFill>
                      <a:srgbClr val="F9B263"/>
                    </a:solidFill>
                  </a:tcPr>
                </a:tc>
                <a:tc>
                  <a:txBody>
                    <a:bodyPr/>
                    <a:lstStyle/>
                    <a:p>
                      <a:pPr marL="0" marR="0" algn="ctr">
                        <a:spcBef>
                          <a:spcPts val="300"/>
                        </a:spcBef>
                        <a:spcAft>
                          <a:spcPts val="300"/>
                        </a:spcAft>
                      </a:pPr>
                      <a:endParaRPr lang="en-US" sz="1400" dirty="0">
                        <a:effectLst>
                          <a:outerShdw blurRad="38100" dist="38100" dir="2700000" algn="tl">
                            <a:srgbClr val="000000">
                              <a:alpha val="43137"/>
                            </a:srgbClr>
                          </a:outerShdw>
                        </a:effectLst>
                        <a:latin typeface="Helvetica Neue Light"/>
                        <a:ea typeface="Times New Roman"/>
                        <a:cs typeface="Times New Roman"/>
                      </a:endParaRPr>
                    </a:p>
                  </a:txBody>
                  <a:tcPr marL="59377" marR="59377" marT="0" marB="0" anchor="ctr">
                    <a:lnL w="28575" cap="flat" cmpd="sng" algn="ctr">
                      <a:solidFill>
                        <a:srgbClr val="F79325"/>
                      </a:solidFill>
                      <a:prstDash val="solid"/>
                      <a:round/>
                      <a:headEnd type="none" w="med" len="med"/>
                      <a:tailEnd type="none" w="med" len="med"/>
                    </a:lnL>
                    <a:lnR w="28575" cap="flat" cmpd="sng" algn="ctr">
                      <a:solidFill>
                        <a:srgbClr val="F79325"/>
                      </a:solidFill>
                      <a:prstDash val="solid"/>
                      <a:round/>
                      <a:headEnd type="none" w="med" len="med"/>
                      <a:tailEnd type="none" w="med" len="med"/>
                    </a:lnR>
                    <a:lnT w="28575" cap="flat" cmpd="sng" algn="ctr">
                      <a:solidFill>
                        <a:srgbClr val="F79325"/>
                      </a:solidFill>
                      <a:prstDash val="solid"/>
                      <a:round/>
                      <a:headEnd type="none" w="med" len="med"/>
                      <a:tailEnd type="none" w="med" len="med"/>
                    </a:lnT>
                    <a:lnB w="28575" cap="flat" cmpd="sng" algn="ctr">
                      <a:solidFill>
                        <a:srgbClr val="F79325"/>
                      </a:solidFill>
                      <a:prstDash val="solid"/>
                      <a:round/>
                      <a:headEnd type="none" w="med" len="med"/>
                      <a:tailEnd type="none" w="med" len="med"/>
                    </a:lnB>
                    <a:solidFill>
                      <a:srgbClr val="FFFFFF"/>
                    </a:solidFill>
                  </a:tcPr>
                </a:tc>
              </a:tr>
            </a:tbl>
          </a:graphicData>
        </a:graphic>
      </p:graphicFrame>
      <p:graphicFrame>
        <p:nvGraphicFramePr>
          <p:cNvPr id="11" name="Table 10"/>
          <p:cNvGraphicFramePr>
            <a:graphicFrameLocks noGrp="1"/>
          </p:cNvGraphicFramePr>
          <p:nvPr/>
        </p:nvGraphicFramePr>
        <p:xfrm>
          <a:off x="2667000" y="2786742"/>
          <a:ext cx="1600200" cy="1328058"/>
        </p:xfrm>
        <a:graphic>
          <a:graphicData uri="http://schemas.openxmlformats.org/drawingml/2006/table">
            <a:tbl>
              <a:tblPr/>
              <a:tblGrid>
                <a:gridCol w="800100"/>
                <a:gridCol w="800100"/>
              </a:tblGrid>
              <a:tr h="442686">
                <a:tc>
                  <a:txBody>
                    <a:bodyPr/>
                    <a:lstStyle/>
                    <a:p>
                      <a:pPr marL="0" marR="0" algn="ctr">
                        <a:spcBef>
                          <a:spcPts val="300"/>
                        </a:spcBef>
                        <a:spcAft>
                          <a:spcPts val="300"/>
                        </a:spcAft>
                      </a:pPr>
                      <a:r>
                        <a:rPr lang="en-US" sz="1400" b="1" dirty="0" smtClean="0">
                          <a:solidFill>
                            <a:schemeClr val="bg1"/>
                          </a:solidFill>
                          <a:effectLst>
                            <a:outerShdw blurRad="38100" dist="38100" dir="2700000" algn="tl">
                              <a:srgbClr val="000000">
                                <a:alpha val="43137"/>
                              </a:srgbClr>
                            </a:outerShdw>
                          </a:effectLst>
                          <a:latin typeface="Helvetica Neue Light"/>
                          <a:ea typeface="Times New Roman"/>
                          <a:cs typeface="Times New Roman"/>
                        </a:rPr>
                        <a:t>Scope 1</a:t>
                      </a:r>
                      <a:endParaRPr lang="en-US" sz="1400" b="1" dirty="0">
                        <a:solidFill>
                          <a:schemeClr val="bg1"/>
                        </a:solidFill>
                        <a:effectLst>
                          <a:outerShdw blurRad="38100" dist="38100" dir="2700000" algn="tl">
                            <a:srgbClr val="000000">
                              <a:alpha val="43137"/>
                            </a:srgbClr>
                          </a:outerShdw>
                        </a:effectLst>
                        <a:latin typeface="Helvetica Neue Light"/>
                        <a:ea typeface="Times New Roman"/>
                        <a:cs typeface="Times New Roman"/>
                      </a:endParaRPr>
                    </a:p>
                  </a:txBody>
                  <a:tcPr marL="59377" marR="59377" marT="0" marB="0" anchor="ctr">
                    <a:lnL w="28575" cap="flat" cmpd="sng" algn="ctr">
                      <a:solidFill>
                        <a:srgbClr val="F79325"/>
                      </a:solidFill>
                      <a:prstDash val="solid"/>
                      <a:round/>
                      <a:headEnd type="none" w="med" len="med"/>
                      <a:tailEnd type="none" w="med" len="med"/>
                    </a:lnL>
                    <a:lnR w="28575" cap="flat" cmpd="sng" algn="ctr">
                      <a:solidFill>
                        <a:srgbClr val="F79325"/>
                      </a:solidFill>
                      <a:prstDash val="solid"/>
                      <a:round/>
                      <a:headEnd type="none" w="med" len="med"/>
                      <a:tailEnd type="none" w="med" len="med"/>
                    </a:lnR>
                    <a:lnT w="28575" cap="flat" cmpd="sng" algn="ctr">
                      <a:solidFill>
                        <a:srgbClr val="F79325"/>
                      </a:solidFill>
                      <a:prstDash val="solid"/>
                      <a:round/>
                      <a:headEnd type="none" w="med" len="med"/>
                      <a:tailEnd type="none" w="med" len="med"/>
                    </a:lnT>
                    <a:lnB w="28575" cap="flat" cmpd="sng" algn="ctr">
                      <a:solidFill>
                        <a:srgbClr val="F79325"/>
                      </a:solidFill>
                      <a:prstDash val="solid"/>
                      <a:round/>
                      <a:headEnd type="none" w="med" len="med"/>
                      <a:tailEnd type="none" w="med" len="med"/>
                    </a:lnB>
                    <a:solidFill>
                      <a:srgbClr val="F88608"/>
                    </a:solidFill>
                  </a:tcPr>
                </a:tc>
                <a:tc>
                  <a:txBody>
                    <a:bodyPr/>
                    <a:lstStyle/>
                    <a:p>
                      <a:pPr marL="0" marR="0" algn="ctr">
                        <a:spcBef>
                          <a:spcPts val="300"/>
                        </a:spcBef>
                        <a:spcAft>
                          <a:spcPts val="300"/>
                        </a:spcAft>
                      </a:pPr>
                      <a:endParaRPr lang="en-US" sz="1400" dirty="0">
                        <a:effectLst>
                          <a:outerShdw blurRad="38100" dist="38100" dir="2700000" algn="tl">
                            <a:srgbClr val="000000">
                              <a:alpha val="43137"/>
                            </a:srgbClr>
                          </a:outerShdw>
                        </a:effectLst>
                        <a:latin typeface="Helvetica Neue Light"/>
                        <a:ea typeface="Times New Roman"/>
                        <a:cs typeface="Times New Roman"/>
                      </a:endParaRPr>
                    </a:p>
                  </a:txBody>
                  <a:tcPr marL="59377" marR="59377" marT="0" marB="0" anchor="ctr">
                    <a:lnL w="28575" cap="flat" cmpd="sng" algn="ctr">
                      <a:solidFill>
                        <a:srgbClr val="F79325"/>
                      </a:solidFill>
                      <a:prstDash val="solid"/>
                      <a:round/>
                      <a:headEnd type="none" w="med" len="med"/>
                      <a:tailEnd type="none" w="med" len="med"/>
                    </a:lnL>
                    <a:lnR w="28575" cap="flat" cmpd="sng" algn="ctr">
                      <a:solidFill>
                        <a:srgbClr val="F79325"/>
                      </a:solidFill>
                      <a:prstDash val="solid"/>
                      <a:round/>
                      <a:headEnd type="none" w="med" len="med"/>
                      <a:tailEnd type="none" w="med" len="med"/>
                    </a:lnR>
                    <a:lnT w="28575" cap="flat" cmpd="sng" algn="ctr">
                      <a:solidFill>
                        <a:srgbClr val="F79325"/>
                      </a:solidFill>
                      <a:prstDash val="solid"/>
                      <a:round/>
                      <a:headEnd type="none" w="med" len="med"/>
                      <a:tailEnd type="none" w="med" len="med"/>
                    </a:lnT>
                    <a:lnB w="28575" cap="flat" cmpd="sng" algn="ctr">
                      <a:solidFill>
                        <a:srgbClr val="F79325"/>
                      </a:solidFill>
                      <a:prstDash val="solid"/>
                      <a:round/>
                      <a:headEnd type="none" w="med" len="med"/>
                      <a:tailEnd type="none" w="med" len="med"/>
                    </a:lnB>
                    <a:solidFill>
                      <a:srgbClr val="FFFFFF"/>
                    </a:solidFill>
                  </a:tcPr>
                </a:tc>
              </a:tr>
              <a:tr h="442686">
                <a:tc>
                  <a:txBody>
                    <a:bodyPr/>
                    <a:lstStyle/>
                    <a:p>
                      <a:pPr marL="0" marR="0" algn="ctr">
                        <a:spcBef>
                          <a:spcPts val="300"/>
                        </a:spcBef>
                        <a:spcAft>
                          <a:spcPts val="300"/>
                        </a:spcAft>
                      </a:pPr>
                      <a:r>
                        <a:rPr lang="en-US" sz="1400" b="1" dirty="0" smtClean="0">
                          <a:solidFill>
                            <a:schemeClr val="bg1"/>
                          </a:solidFill>
                          <a:effectLst>
                            <a:outerShdw blurRad="38100" dist="38100" dir="2700000" algn="tl">
                              <a:srgbClr val="000000">
                                <a:alpha val="43137"/>
                              </a:srgbClr>
                            </a:outerShdw>
                          </a:effectLst>
                          <a:latin typeface="Helvetica Neue Light"/>
                          <a:ea typeface="Times New Roman"/>
                          <a:cs typeface="Times New Roman"/>
                        </a:rPr>
                        <a:t>Scope 2</a:t>
                      </a:r>
                      <a:endParaRPr lang="en-US" sz="1400" b="1" dirty="0">
                        <a:solidFill>
                          <a:schemeClr val="bg1"/>
                        </a:solidFill>
                        <a:effectLst>
                          <a:outerShdw blurRad="38100" dist="38100" dir="2700000" algn="tl">
                            <a:srgbClr val="000000">
                              <a:alpha val="43137"/>
                            </a:srgbClr>
                          </a:outerShdw>
                        </a:effectLst>
                        <a:latin typeface="Helvetica Neue Light"/>
                        <a:ea typeface="Times New Roman"/>
                        <a:cs typeface="Times New Roman"/>
                      </a:endParaRPr>
                    </a:p>
                  </a:txBody>
                  <a:tcPr marL="59377" marR="59377" marT="0" marB="0" anchor="ctr">
                    <a:lnL w="28575" cap="flat" cmpd="sng" algn="ctr">
                      <a:solidFill>
                        <a:srgbClr val="F79325"/>
                      </a:solidFill>
                      <a:prstDash val="solid"/>
                      <a:round/>
                      <a:headEnd type="none" w="med" len="med"/>
                      <a:tailEnd type="none" w="med" len="med"/>
                    </a:lnL>
                    <a:lnR w="28575" cap="flat" cmpd="sng" algn="ctr">
                      <a:solidFill>
                        <a:srgbClr val="F79325"/>
                      </a:solidFill>
                      <a:prstDash val="solid"/>
                      <a:round/>
                      <a:headEnd type="none" w="med" len="med"/>
                      <a:tailEnd type="none" w="med" len="med"/>
                    </a:lnR>
                    <a:lnT w="28575" cap="flat" cmpd="sng" algn="ctr">
                      <a:solidFill>
                        <a:srgbClr val="F79325"/>
                      </a:solidFill>
                      <a:prstDash val="solid"/>
                      <a:round/>
                      <a:headEnd type="none" w="med" len="med"/>
                      <a:tailEnd type="none" w="med" len="med"/>
                    </a:lnT>
                    <a:lnB w="28575" cap="flat" cmpd="sng" algn="ctr">
                      <a:solidFill>
                        <a:srgbClr val="F79325"/>
                      </a:solidFill>
                      <a:prstDash val="solid"/>
                      <a:round/>
                      <a:headEnd type="none" w="med" len="med"/>
                      <a:tailEnd type="none" w="med" len="med"/>
                    </a:lnB>
                    <a:solidFill>
                      <a:srgbClr val="F89C36"/>
                    </a:solidFill>
                  </a:tcPr>
                </a:tc>
                <a:tc>
                  <a:txBody>
                    <a:bodyPr/>
                    <a:lstStyle/>
                    <a:p>
                      <a:pPr marL="0" marR="0" algn="ctr">
                        <a:spcBef>
                          <a:spcPts val="300"/>
                        </a:spcBef>
                        <a:spcAft>
                          <a:spcPts val="300"/>
                        </a:spcAft>
                      </a:pPr>
                      <a:r>
                        <a:rPr lang="en-US" sz="1400" b="1" dirty="0" smtClean="0">
                          <a:effectLst>
                            <a:outerShdw blurRad="38100" dist="38100" dir="2700000" algn="tl">
                              <a:srgbClr val="000000">
                                <a:alpha val="43137"/>
                              </a:srgbClr>
                            </a:outerShdw>
                          </a:effectLst>
                          <a:latin typeface="Helvetica Neue Light"/>
                          <a:ea typeface="Times New Roman"/>
                          <a:cs typeface="Times New Roman"/>
                        </a:rPr>
                        <a:t>8,500</a:t>
                      </a:r>
                      <a:endParaRPr lang="en-US" sz="1400" b="1" dirty="0">
                        <a:effectLst>
                          <a:outerShdw blurRad="38100" dist="38100" dir="2700000" algn="tl">
                            <a:srgbClr val="000000">
                              <a:alpha val="43137"/>
                            </a:srgbClr>
                          </a:outerShdw>
                        </a:effectLst>
                        <a:latin typeface="Helvetica Neue Light"/>
                        <a:ea typeface="Times New Roman"/>
                        <a:cs typeface="Times New Roman"/>
                      </a:endParaRPr>
                    </a:p>
                  </a:txBody>
                  <a:tcPr marL="59377" marR="59377" marT="0" marB="0" anchor="ctr">
                    <a:lnL w="28575" cap="flat" cmpd="sng" algn="ctr">
                      <a:solidFill>
                        <a:srgbClr val="F79325"/>
                      </a:solidFill>
                      <a:prstDash val="solid"/>
                      <a:round/>
                      <a:headEnd type="none" w="med" len="med"/>
                      <a:tailEnd type="none" w="med" len="med"/>
                    </a:lnL>
                    <a:lnR w="28575" cap="flat" cmpd="sng" algn="ctr">
                      <a:solidFill>
                        <a:srgbClr val="F79325"/>
                      </a:solidFill>
                      <a:prstDash val="solid"/>
                      <a:round/>
                      <a:headEnd type="none" w="med" len="med"/>
                      <a:tailEnd type="none" w="med" len="med"/>
                    </a:lnR>
                    <a:lnT w="28575" cap="flat" cmpd="sng" algn="ctr">
                      <a:solidFill>
                        <a:srgbClr val="F79325"/>
                      </a:solidFill>
                      <a:prstDash val="solid"/>
                      <a:round/>
                      <a:headEnd type="none" w="med" len="med"/>
                      <a:tailEnd type="none" w="med" len="med"/>
                    </a:lnT>
                    <a:lnB w="28575" cap="flat" cmpd="sng" algn="ctr">
                      <a:solidFill>
                        <a:srgbClr val="F79325"/>
                      </a:solidFill>
                      <a:prstDash val="solid"/>
                      <a:round/>
                      <a:headEnd type="none" w="med" len="med"/>
                      <a:tailEnd type="none" w="med" len="med"/>
                    </a:lnB>
                    <a:solidFill>
                      <a:srgbClr val="FFFFFF"/>
                    </a:solidFill>
                  </a:tcPr>
                </a:tc>
              </a:tr>
              <a:tr h="442686">
                <a:tc>
                  <a:txBody>
                    <a:bodyPr/>
                    <a:lstStyle/>
                    <a:p>
                      <a:pPr marL="0" marR="0" algn="ctr">
                        <a:spcBef>
                          <a:spcPts val="300"/>
                        </a:spcBef>
                        <a:spcAft>
                          <a:spcPts val="300"/>
                        </a:spcAft>
                      </a:pPr>
                      <a:r>
                        <a:rPr lang="en-US" sz="1400" b="1" dirty="0" smtClean="0">
                          <a:solidFill>
                            <a:schemeClr val="bg1"/>
                          </a:solidFill>
                          <a:effectLst>
                            <a:outerShdw blurRad="38100" dist="38100" dir="2700000" algn="tl">
                              <a:srgbClr val="000000">
                                <a:alpha val="43137"/>
                              </a:srgbClr>
                            </a:outerShdw>
                          </a:effectLst>
                          <a:latin typeface="Helvetica Neue Light"/>
                          <a:ea typeface="Times New Roman"/>
                          <a:cs typeface="Times New Roman"/>
                        </a:rPr>
                        <a:t>Scope 3</a:t>
                      </a:r>
                      <a:endParaRPr lang="en-US" sz="1400" b="1" dirty="0">
                        <a:solidFill>
                          <a:schemeClr val="bg1"/>
                        </a:solidFill>
                        <a:effectLst>
                          <a:outerShdw blurRad="38100" dist="38100" dir="2700000" algn="tl">
                            <a:srgbClr val="000000">
                              <a:alpha val="43137"/>
                            </a:srgbClr>
                          </a:outerShdw>
                        </a:effectLst>
                        <a:latin typeface="Helvetica Neue Light"/>
                        <a:ea typeface="Times New Roman"/>
                        <a:cs typeface="Times New Roman"/>
                      </a:endParaRPr>
                    </a:p>
                  </a:txBody>
                  <a:tcPr marL="59377" marR="59377" marT="0" marB="0" anchor="ctr">
                    <a:lnL w="28575" cap="flat" cmpd="sng" algn="ctr">
                      <a:solidFill>
                        <a:srgbClr val="F79325"/>
                      </a:solidFill>
                      <a:prstDash val="solid"/>
                      <a:round/>
                      <a:headEnd type="none" w="med" len="med"/>
                      <a:tailEnd type="none" w="med" len="med"/>
                    </a:lnL>
                    <a:lnR w="28575" cap="flat" cmpd="sng" algn="ctr">
                      <a:solidFill>
                        <a:srgbClr val="F79325"/>
                      </a:solidFill>
                      <a:prstDash val="solid"/>
                      <a:round/>
                      <a:headEnd type="none" w="med" len="med"/>
                      <a:tailEnd type="none" w="med" len="med"/>
                    </a:lnR>
                    <a:lnT w="28575" cap="flat" cmpd="sng" algn="ctr">
                      <a:solidFill>
                        <a:srgbClr val="F79325"/>
                      </a:solidFill>
                      <a:prstDash val="solid"/>
                      <a:round/>
                      <a:headEnd type="none" w="med" len="med"/>
                      <a:tailEnd type="none" w="med" len="med"/>
                    </a:lnT>
                    <a:lnB w="28575" cap="flat" cmpd="sng" algn="ctr">
                      <a:solidFill>
                        <a:srgbClr val="F79325"/>
                      </a:solidFill>
                      <a:prstDash val="solid"/>
                      <a:round/>
                      <a:headEnd type="none" w="med" len="med"/>
                      <a:tailEnd type="none" w="med" len="med"/>
                    </a:lnB>
                    <a:solidFill>
                      <a:srgbClr val="F9B263"/>
                    </a:solidFill>
                  </a:tcPr>
                </a:tc>
                <a:tc>
                  <a:txBody>
                    <a:bodyPr/>
                    <a:lstStyle/>
                    <a:p>
                      <a:pPr marL="0" marR="0" algn="ctr">
                        <a:spcBef>
                          <a:spcPts val="300"/>
                        </a:spcBef>
                        <a:spcAft>
                          <a:spcPts val="300"/>
                        </a:spcAft>
                      </a:pPr>
                      <a:endParaRPr lang="en-US" sz="1400" b="1" kern="1200" dirty="0">
                        <a:solidFill>
                          <a:schemeClr val="tx1"/>
                        </a:solidFill>
                        <a:effectLst>
                          <a:outerShdw blurRad="38100" dist="38100" dir="2700000" algn="tl">
                            <a:srgbClr val="000000">
                              <a:alpha val="43137"/>
                            </a:srgbClr>
                          </a:outerShdw>
                        </a:effectLst>
                        <a:latin typeface="Helvetica Neue Light"/>
                        <a:ea typeface="Times New Roman"/>
                        <a:cs typeface="Times New Roman"/>
                      </a:endParaRPr>
                    </a:p>
                  </a:txBody>
                  <a:tcPr marL="59377" marR="59377" marT="0" marB="0" anchor="ctr">
                    <a:lnL w="28575" cap="flat" cmpd="sng" algn="ctr">
                      <a:solidFill>
                        <a:srgbClr val="F79325"/>
                      </a:solidFill>
                      <a:prstDash val="solid"/>
                      <a:round/>
                      <a:headEnd type="none" w="med" len="med"/>
                      <a:tailEnd type="none" w="med" len="med"/>
                    </a:lnL>
                    <a:lnR w="28575" cap="flat" cmpd="sng" algn="ctr">
                      <a:solidFill>
                        <a:srgbClr val="F79325"/>
                      </a:solidFill>
                      <a:prstDash val="solid"/>
                      <a:round/>
                      <a:headEnd type="none" w="med" len="med"/>
                      <a:tailEnd type="none" w="med" len="med"/>
                    </a:lnR>
                    <a:lnT w="28575" cap="flat" cmpd="sng" algn="ctr">
                      <a:solidFill>
                        <a:srgbClr val="F79325"/>
                      </a:solidFill>
                      <a:prstDash val="solid"/>
                      <a:round/>
                      <a:headEnd type="none" w="med" len="med"/>
                      <a:tailEnd type="none" w="med" len="med"/>
                    </a:lnT>
                    <a:lnB w="28575" cap="flat" cmpd="sng" algn="ctr">
                      <a:solidFill>
                        <a:srgbClr val="F79325"/>
                      </a:solidFill>
                      <a:prstDash val="solid"/>
                      <a:round/>
                      <a:headEnd type="none" w="med" len="med"/>
                      <a:tailEnd type="none" w="med" len="med"/>
                    </a:lnB>
                    <a:solidFill>
                      <a:srgbClr val="FFFFFF"/>
                    </a:solidFill>
                  </a:tcPr>
                </a:tc>
              </a:tr>
            </a:tbl>
          </a:graphicData>
        </a:graphic>
      </p:graphicFrame>
      <p:graphicFrame>
        <p:nvGraphicFramePr>
          <p:cNvPr id="13" name="Table 12"/>
          <p:cNvGraphicFramePr>
            <a:graphicFrameLocks noGrp="1"/>
          </p:cNvGraphicFramePr>
          <p:nvPr/>
        </p:nvGraphicFramePr>
        <p:xfrm>
          <a:off x="4727448" y="2786742"/>
          <a:ext cx="1600200" cy="1328058"/>
        </p:xfrm>
        <a:graphic>
          <a:graphicData uri="http://schemas.openxmlformats.org/drawingml/2006/table">
            <a:tbl>
              <a:tblPr/>
              <a:tblGrid>
                <a:gridCol w="800100"/>
                <a:gridCol w="800100"/>
              </a:tblGrid>
              <a:tr h="442686">
                <a:tc>
                  <a:txBody>
                    <a:bodyPr/>
                    <a:lstStyle/>
                    <a:p>
                      <a:pPr marL="0" marR="0" algn="ctr">
                        <a:spcBef>
                          <a:spcPts val="300"/>
                        </a:spcBef>
                        <a:spcAft>
                          <a:spcPts val="300"/>
                        </a:spcAft>
                      </a:pPr>
                      <a:r>
                        <a:rPr lang="en-US" sz="1400" b="1" dirty="0" smtClean="0">
                          <a:solidFill>
                            <a:schemeClr val="bg1"/>
                          </a:solidFill>
                          <a:effectLst>
                            <a:outerShdw blurRad="38100" dist="38100" dir="2700000" algn="tl">
                              <a:srgbClr val="000000">
                                <a:alpha val="43137"/>
                              </a:srgbClr>
                            </a:outerShdw>
                          </a:effectLst>
                          <a:latin typeface="Helvetica Neue Light"/>
                          <a:ea typeface="Times New Roman"/>
                          <a:cs typeface="Times New Roman"/>
                        </a:rPr>
                        <a:t>Scope 1</a:t>
                      </a:r>
                      <a:endParaRPr lang="en-US" sz="1400" b="1" dirty="0">
                        <a:solidFill>
                          <a:schemeClr val="bg1"/>
                        </a:solidFill>
                        <a:effectLst>
                          <a:outerShdw blurRad="38100" dist="38100" dir="2700000" algn="tl">
                            <a:srgbClr val="000000">
                              <a:alpha val="43137"/>
                            </a:srgbClr>
                          </a:outerShdw>
                        </a:effectLst>
                        <a:latin typeface="Helvetica Neue Light"/>
                        <a:ea typeface="Times New Roman"/>
                        <a:cs typeface="Times New Roman"/>
                      </a:endParaRPr>
                    </a:p>
                  </a:txBody>
                  <a:tcPr marL="59377" marR="59377" marT="0" marB="0" anchor="ctr">
                    <a:lnL w="28575" cap="flat" cmpd="sng" algn="ctr">
                      <a:solidFill>
                        <a:srgbClr val="F79325"/>
                      </a:solidFill>
                      <a:prstDash val="solid"/>
                      <a:round/>
                      <a:headEnd type="none" w="med" len="med"/>
                      <a:tailEnd type="none" w="med" len="med"/>
                    </a:lnL>
                    <a:lnR w="28575" cap="flat" cmpd="sng" algn="ctr">
                      <a:solidFill>
                        <a:srgbClr val="F79325"/>
                      </a:solidFill>
                      <a:prstDash val="solid"/>
                      <a:round/>
                      <a:headEnd type="none" w="med" len="med"/>
                      <a:tailEnd type="none" w="med" len="med"/>
                    </a:lnR>
                    <a:lnT w="28575" cap="flat" cmpd="sng" algn="ctr">
                      <a:solidFill>
                        <a:srgbClr val="F79325"/>
                      </a:solidFill>
                      <a:prstDash val="solid"/>
                      <a:round/>
                      <a:headEnd type="none" w="med" len="med"/>
                      <a:tailEnd type="none" w="med" len="med"/>
                    </a:lnT>
                    <a:lnB w="28575" cap="flat" cmpd="sng" algn="ctr">
                      <a:solidFill>
                        <a:srgbClr val="F79325"/>
                      </a:solidFill>
                      <a:prstDash val="solid"/>
                      <a:round/>
                      <a:headEnd type="none" w="med" len="med"/>
                      <a:tailEnd type="none" w="med" len="med"/>
                    </a:lnB>
                    <a:solidFill>
                      <a:srgbClr val="F88608"/>
                    </a:solidFill>
                  </a:tcPr>
                </a:tc>
                <a:tc>
                  <a:txBody>
                    <a:bodyPr/>
                    <a:lstStyle/>
                    <a:p>
                      <a:pPr marL="0" marR="0" algn="ctr">
                        <a:spcBef>
                          <a:spcPts val="300"/>
                        </a:spcBef>
                        <a:spcAft>
                          <a:spcPts val="300"/>
                        </a:spcAft>
                      </a:pPr>
                      <a:r>
                        <a:rPr lang="en-US" sz="1400" b="1" kern="1200" dirty="0" smtClean="0">
                          <a:solidFill>
                            <a:schemeClr val="tx1"/>
                          </a:solidFill>
                          <a:effectLst>
                            <a:outerShdw blurRad="38100" dist="38100" dir="2700000" algn="tl">
                              <a:srgbClr val="000000">
                                <a:alpha val="43137"/>
                              </a:srgbClr>
                            </a:outerShdw>
                          </a:effectLst>
                          <a:latin typeface="Helvetica Neue Light"/>
                          <a:ea typeface="Times New Roman"/>
                          <a:cs typeface="Times New Roman"/>
                        </a:rPr>
                        <a:t>4,500</a:t>
                      </a:r>
                      <a:endParaRPr lang="en-US" sz="1400" b="1" kern="1200" dirty="0">
                        <a:solidFill>
                          <a:schemeClr val="tx1"/>
                        </a:solidFill>
                        <a:effectLst>
                          <a:outerShdw blurRad="38100" dist="38100" dir="2700000" algn="tl">
                            <a:srgbClr val="000000">
                              <a:alpha val="43137"/>
                            </a:srgbClr>
                          </a:outerShdw>
                        </a:effectLst>
                        <a:latin typeface="Helvetica Neue Light"/>
                        <a:ea typeface="Times New Roman"/>
                        <a:cs typeface="Times New Roman"/>
                      </a:endParaRPr>
                    </a:p>
                  </a:txBody>
                  <a:tcPr marL="59377" marR="59377" marT="0" marB="0" anchor="ctr">
                    <a:lnL w="28575" cap="flat" cmpd="sng" algn="ctr">
                      <a:solidFill>
                        <a:srgbClr val="F79325"/>
                      </a:solidFill>
                      <a:prstDash val="solid"/>
                      <a:round/>
                      <a:headEnd type="none" w="med" len="med"/>
                      <a:tailEnd type="none" w="med" len="med"/>
                    </a:lnL>
                    <a:lnR w="28575" cap="flat" cmpd="sng" algn="ctr">
                      <a:solidFill>
                        <a:srgbClr val="F79325"/>
                      </a:solidFill>
                      <a:prstDash val="solid"/>
                      <a:round/>
                      <a:headEnd type="none" w="med" len="med"/>
                      <a:tailEnd type="none" w="med" len="med"/>
                    </a:lnR>
                    <a:lnT w="28575" cap="flat" cmpd="sng" algn="ctr">
                      <a:solidFill>
                        <a:srgbClr val="F79325"/>
                      </a:solidFill>
                      <a:prstDash val="solid"/>
                      <a:round/>
                      <a:headEnd type="none" w="med" len="med"/>
                      <a:tailEnd type="none" w="med" len="med"/>
                    </a:lnT>
                    <a:lnB w="28575" cap="flat" cmpd="sng" algn="ctr">
                      <a:solidFill>
                        <a:srgbClr val="F79325"/>
                      </a:solidFill>
                      <a:prstDash val="solid"/>
                      <a:round/>
                      <a:headEnd type="none" w="med" len="med"/>
                      <a:tailEnd type="none" w="med" len="med"/>
                    </a:lnB>
                    <a:solidFill>
                      <a:srgbClr val="FFFFFF"/>
                    </a:solidFill>
                  </a:tcPr>
                </a:tc>
              </a:tr>
              <a:tr h="442686">
                <a:tc>
                  <a:txBody>
                    <a:bodyPr/>
                    <a:lstStyle/>
                    <a:p>
                      <a:pPr marL="0" marR="0" algn="ctr">
                        <a:spcBef>
                          <a:spcPts val="300"/>
                        </a:spcBef>
                        <a:spcAft>
                          <a:spcPts val="300"/>
                        </a:spcAft>
                      </a:pPr>
                      <a:r>
                        <a:rPr lang="en-US" sz="1400" b="1" dirty="0" smtClean="0">
                          <a:solidFill>
                            <a:schemeClr val="bg1"/>
                          </a:solidFill>
                          <a:effectLst>
                            <a:outerShdw blurRad="38100" dist="38100" dir="2700000" algn="tl">
                              <a:srgbClr val="000000">
                                <a:alpha val="43137"/>
                              </a:srgbClr>
                            </a:outerShdw>
                          </a:effectLst>
                          <a:latin typeface="Helvetica Neue Light"/>
                          <a:ea typeface="Times New Roman"/>
                          <a:cs typeface="Times New Roman"/>
                        </a:rPr>
                        <a:t>Scope 2</a:t>
                      </a:r>
                      <a:endParaRPr lang="en-US" sz="1400" b="1" dirty="0">
                        <a:solidFill>
                          <a:schemeClr val="bg1"/>
                        </a:solidFill>
                        <a:effectLst>
                          <a:outerShdw blurRad="38100" dist="38100" dir="2700000" algn="tl">
                            <a:srgbClr val="000000">
                              <a:alpha val="43137"/>
                            </a:srgbClr>
                          </a:outerShdw>
                        </a:effectLst>
                        <a:latin typeface="Helvetica Neue Light"/>
                        <a:ea typeface="Times New Roman"/>
                        <a:cs typeface="Times New Roman"/>
                      </a:endParaRPr>
                    </a:p>
                  </a:txBody>
                  <a:tcPr marL="59377" marR="59377" marT="0" marB="0" anchor="ctr">
                    <a:lnL w="28575" cap="flat" cmpd="sng" algn="ctr">
                      <a:solidFill>
                        <a:srgbClr val="F79325"/>
                      </a:solidFill>
                      <a:prstDash val="solid"/>
                      <a:round/>
                      <a:headEnd type="none" w="med" len="med"/>
                      <a:tailEnd type="none" w="med" len="med"/>
                    </a:lnL>
                    <a:lnR w="28575" cap="flat" cmpd="sng" algn="ctr">
                      <a:solidFill>
                        <a:srgbClr val="F79325"/>
                      </a:solidFill>
                      <a:prstDash val="solid"/>
                      <a:round/>
                      <a:headEnd type="none" w="med" len="med"/>
                      <a:tailEnd type="none" w="med" len="med"/>
                    </a:lnR>
                    <a:lnT w="28575" cap="flat" cmpd="sng" algn="ctr">
                      <a:solidFill>
                        <a:srgbClr val="F79325"/>
                      </a:solidFill>
                      <a:prstDash val="solid"/>
                      <a:round/>
                      <a:headEnd type="none" w="med" len="med"/>
                      <a:tailEnd type="none" w="med" len="med"/>
                    </a:lnT>
                    <a:lnB w="28575" cap="flat" cmpd="sng" algn="ctr">
                      <a:solidFill>
                        <a:srgbClr val="F79325"/>
                      </a:solidFill>
                      <a:prstDash val="solid"/>
                      <a:round/>
                      <a:headEnd type="none" w="med" len="med"/>
                      <a:tailEnd type="none" w="med" len="med"/>
                    </a:lnB>
                    <a:solidFill>
                      <a:srgbClr val="F89C36"/>
                    </a:solidFill>
                  </a:tcPr>
                </a:tc>
                <a:tc>
                  <a:txBody>
                    <a:bodyPr/>
                    <a:lstStyle/>
                    <a:p>
                      <a:pPr marL="0" marR="0" algn="ctr">
                        <a:spcBef>
                          <a:spcPts val="300"/>
                        </a:spcBef>
                        <a:spcAft>
                          <a:spcPts val="300"/>
                        </a:spcAft>
                      </a:pPr>
                      <a:r>
                        <a:rPr lang="en-US" sz="1400" b="1" dirty="0" smtClean="0">
                          <a:effectLst>
                            <a:outerShdw blurRad="38100" dist="38100" dir="2700000" algn="tl">
                              <a:srgbClr val="000000">
                                <a:alpha val="43137"/>
                              </a:srgbClr>
                            </a:outerShdw>
                          </a:effectLst>
                          <a:latin typeface="Helvetica Neue Light"/>
                          <a:ea typeface="Times New Roman"/>
                          <a:cs typeface="Times New Roman"/>
                        </a:rPr>
                        <a:t>9,000</a:t>
                      </a:r>
                      <a:endParaRPr lang="en-US" sz="1400" b="1" dirty="0">
                        <a:effectLst>
                          <a:outerShdw blurRad="38100" dist="38100" dir="2700000" algn="tl">
                            <a:srgbClr val="000000">
                              <a:alpha val="43137"/>
                            </a:srgbClr>
                          </a:outerShdw>
                        </a:effectLst>
                        <a:latin typeface="Helvetica Neue Light"/>
                        <a:ea typeface="Times New Roman"/>
                        <a:cs typeface="Times New Roman"/>
                      </a:endParaRPr>
                    </a:p>
                  </a:txBody>
                  <a:tcPr marL="59377" marR="59377" marT="0" marB="0" anchor="ctr">
                    <a:lnL w="28575" cap="flat" cmpd="sng" algn="ctr">
                      <a:solidFill>
                        <a:srgbClr val="F79325"/>
                      </a:solidFill>
                      <a:prstDash val="solid"/>
                      <a:round/>
                      <a:headEnd type="none" w="med" len="med"/>
                      <a:tailEnd type="none" w="med" len="med"/>
                    </a:lnL>
                    <a:lnR w="28575" cap="flat" cmpd="sng" algn="ctr">
                      <a:solidFill>
                        <a:srgbClr val="F79325"/>
                      </a:solidFill>
                      <a:prstDash val="solid"/>
                      <a:round/>
                      <a:headEnd type="none" w="med" len="med"/>
                      <a:tailEnd type="none" w="med" len="med"/>
                    </a:lnR>
                    <a:lnT w="28575" cap="flat" cmpd="sng" algn="ctr">
                      <a:solidFill>
                        <a:srgbClr val="F79325"/>
                      </a:solidFill>
                      <a:prstDash val="solid"/>
                      <a:round/>
                      <a:headEnd type="none" w="med" len="med"/>
                      <a:tailEnd type="none" w="med" len="med"/>
                    </a:lnT>
                    <a:lnB w="28575" cap="flat" cmpd="sng" algn="ctr">
                      <a:solidFill>
                        <a:srgbClr val="F79325"/>
                      </a:solidFill>
                      <a:prstDash val="solid"/>
                      <a:round/>
                      <a:headEnd type="none" w="med" len="med"/>
                      <a:tailEnd type="none" w="med" len="med"/>
                    </a:lnB>
                    <a:solidFill>
                      <a:srgbClr val="FFFFFF"/>
                    </a:solidFill>
                  </a:tcPr>
                </a:tc>
              </a:tr>
              <a:tr h="442686">
                <a:tc>
                  <a:txBody>
                    <a:bodyPr/>
                    <a:lstStyle/>
                    <a:p>
                      <a:pPr marL="0" marR="0" algn="ctr">
                        <a:spcBef>
                          <a:spcPts val="300"/>
                        </a:spcBef>
                        <a:spcAft>
                          <a:spcPts val="300"/>
                        </a:spcAft>
                      </a:pPr>
                      <a:r>
                        <a:rPr lang="en-US" sz="1400" b="1" dirty="0" smtClean="0">
                          <a:solidFill>
                            <a:schemeClr val="bg1"/>
                          </a:solidFill>
                          <a:effectLst>
                            <a:outerShdw blurRad="38100" dist="38100" dir="2700000" algn="tl">
                              <a:srgbClr val="000000">
                                <a:alpha val="43137"/>
                              </a:srgbClr>
                            </a:outerShdw>
                          </a:effectLst>
                          <a:latin typeface="Helvetica Neue Light"/>
                          <a:ea typeface="Times New Roman"/>
                          <a:cs typeface="Times New Roman"/>
                        </a:rPr>
                        <a:t>Scope 3</a:t>
                      </a:r>
                      <a:endParaRPr lang="en-US" sz="1400" b="1" dirty="0">
                        <a:solidFill>
                          <a:schemeClr val="bg1"/>
                        </a:solidFill>
                        <a:effectLst>
                          <a:outerShdw blurRad="38100" dist="38100" dir="2700000" algn="tl">
                            <a:srgbClr val="000000">
                              <a:alpha val="43137"/>
                            </a:srgbClr>
                          </a:outerShdw>
                        </a:effectLst>
                        <a:latin typeface="Helvetica Neue Light"/>
                        <a:ea typeface="Times New Roman"/>
                        <a:cs typeface="Times New Roman"/>
                      </a:endParaRPr>
                    </a:p>
                  </a:txBody>
                  <a:tcPr marL="59377" marR="59377" marT="0" marB="0" anchor="ctr">
                    <a:lnL w="28575" cap="flat" cmpd="sng" algn="ctr">
                      <a:solidFill>
                        <a:srgbClr val="F79325"/>
                      </a:solidFill>
                      <a:prstDash val="solid"/>
                      <a:round/>
                      <a:headEnd type="none" w="med" len="med"/>
                      <a:tailEnd type="none" w="med" len="med"/>
                    </a:lnL>
                    <a:lnR w="28575" cap="flat" cmpd="sng" algn="ctr">
                      <a:solidFill>
                        <a:srgbClr val="F79325"/>
                      </a:solidFill>
                      <a:prstDash val="solid"/>
                      <a:round/>
                      <a:headEnd type="none" w="med" len="med"/>
                      <a:tailEnd type="none" w="med" len="med"/>
                    </a:lnR>
                    <a:lnT w="28575" cap="flat" cmpd="sng" algn="ctr">
                      <a:solidFill>
                        <a:srgbClr val="F79325"/>
                      </a:solidFill>
                      <a:prstDash val="solid"/>
                      <a:round/>
                      <a:headEnd type="none" w="med" len="med"/>
                      <a:tailEnd type="none" w="med" len="med"/>
                    </a:lnT>
                    <a:lnB w="28575" cap="flat" cmpd="sng" algn="ctr">
                      <a:solidFill>
                        <a:srgbClr val="F79325"/>
                      </a:solidFill>
                      <a:prstDash val="solid"/>
                      <a:round/>
                      <a:headEnd type="none" w="med" len="med"/>
                      <a:tailEnd type="none" w="med" len="med"/>
                    </a:lnB>
                    <a:solidFill>
                      <a:srgbClr val="F9B263"/>
                    </a:solidFill>
                  </a:tcPr>
                </a:tc>
                <a:tc>
                  <a:txBody>
                    <a:bodyPr/>
                    <a:lstStyle/>
                    <a:p>
                      <a:pPr marL="0" marR="0" algn="ctr" defTabSz="914400" rtl="0" eaLnBrk="1" latinLnBrk="0" hangingPunct="1">
                        <a:spcBef>
                          <a:spcPts val="300"/>
                        </a:spcBef>
                        <a:spcAft>
                          <a:spcPts val="300"/>
                        </a:spcAft>
                      </a:pPr>
                      <a:endParaRPr lang="en-US" sz="1400" b="1" kern="1200" dirty="0">
                        <a:solidFill>
                          <a:schemeClr val="tx1"/>
                        </a:solidFill>
                        <a:effectLst>
                          <a:outerShdw blurRad="38100" dist="38100" dir="2700000" algn="tl">
                            <a:srgbClr val="000000">
                              <a:alpha val="43137"/>
                            </a:srgbClr>
                          </a:outerShdw>
                        </a:effectLst>
                        <a:latin typeface="Helvetica Neue Light"/>
                        <a:ea typeface="Times New Roman"/>
                        <a:cs typeface="Times New Roman"/>
                      </a:endParaRPr>
                    </a:p>
                  </a:txBody>
                  <a:tcPr marL="59377" marR="59377" marT="0" marB="0" anchor="ctr">
                    <a:lnL w="28575" cap="flat" cmpd="sng" algn="ctr">
                      <a:solidFill>
                        <a:srgbClr val="F79325"/>
                      </a:solidFill>
                      <a:prstDash val="solid"/>
                      <a:round/>
                      <a:headEnd type="none" w="med" len="med"/>
                      <a:tailEnd type="none" w="med" len="med"/>
                    </a:lnL>
                    <a:lnR w="28575" cap="flat" cmpd="sng" algn="ctr">
                      <a:solidFill>
                        <a:srgbClr val="F79325"/>
                      </a:solidFill>
                      <a:prstDash val="solid"/>
                      <a:round/>
                      <a:headEnd type="none" w="med" len="med"/>
                      <a:tailEnd type="none" w="med" len="med"/>
                    </a:lnR>
                    <a:lnT w="28575" cap="flat" cmpd="sng" algn="ctr">
                      <a:solidFill>
                        <a:srgbClr val="F79325"/>
                      </a:solidFill>
                      <a:prstDash val="solid"/>
                      <a:round/>
                      <a:headEnd type="none" w="med" len="med"/>
                      <a:tailEnd type="none" w="med" len="med"/>
                    </a:lnT>
                    <a:lnB w="28575" cap="flat" cmpd="sng" algn="ctr">
                      <a:solidFill>
                        <a:srgbClr val="F79325"/>
                      </a:solidFill>
                      <a:prstDash val="solid"/>
                      <a:round/>
                      <a:headEnd type="none" w="med" len="med"/>
                      <a:tailEnd type="none" w="med" len="med"/>
                    </a:lnB>
                    <a:solidFill>
                      <a:srgbClr val="FFFFFF"/>
                    </a:solidFill>
                  </a:tcPr>
                </a:tc>
              </a:tr>
            </a:tbl>
          </a:graphicData>
        </a:graphic>
      </p:graphicFrame>
      <p:graphicFrame>
        <p:nvGraphicFramePr>
          <p:cNvPr id="16" name="Table 15"/>
          <p:cNvGraphicFramePr>
            <a:graphicFrameLocks noGrp="1"/>
          </p:cNvGraphicFramePr>
          <p:nvPr/>
        </p:nvGraphicFramePr>
        <p:xfrm>
          <a:off x="6784848" y="2786742"/>
          <a:ext cx="1600200" cy="1328058"/>
        </p:xfrm>
        <a:graphic>
          <a:graphicData uri="http://schemas.openxmlformats.org/drawingml/2006/table">
            <a:tbl>
              <a:tblPr/>
              <a:tblGrid>
                <a:gridCol w="800100"/>
                <a:gridCol w="800100"/>
              </a:tblGrid>
              <a:tr h="442686">
                <a:tc>
                  <a:txBody>
                    <a:bodyPr/>
                    <a:lstStyle/>
                    <a:p>
                      <a:pPr marL="0" marR="0" algn="ctr">
                        <a:spcBef>
                          <a:spcPts val="300"/>
                        </a:spcBef>
                        <a:spcAft>
                          <a:spcPts val="300"/>
                        </a:spcAft>
                      </a:pPr>
                      <a:r>
                        <a:rPr lang="en-US" sz="1400" b="1" dirty="0" smtClean="0">
                          <a:solidFill>
                            <a:schemeClr val="bg1"/>
                          </a:solidFill>
                          <a:effectLst>
                            <a:outerShdw blurRad="38100" dist="38100" dir="2700000" algn="tl">
                              <a:srgbClr val="000000">
                                <a:alpha val="43137"/>
                              </a:srgbClr>
                            </a:outerShdw>
                          </a:effectLst>
                          <a:latin typeface="Helvetica Neue Light"/>
                          <a:ea typeface="Times New Roman"/>
                          <a:cs typeface="Times New Roman"/>
                        </a:rPr>
                        <a:t>Scope 1</a:t>
                      </a:r>
                      <a:endParaRPr lang="en-US" sz="1400" b="1" dirty="0">
                        <a:solidFill>
                          <a:schemeClr val="bg1"/>
                        </a:solidFill>
                        <a:effectLst>
                          <a:outerShdw blurRad="38100" dist="38100" dir="2700000" algn="tl">
                            <a:srgbClr val="000000">
                              <a:alpha val="43137"/>
                            </a:srgbClr>
                          </a:outerShdw>
                        </a:effectLst>
                        <a:latin typeface="Helvetica Neue Light"/>
                        <a:ea typeface="Times New Roman"/>
                        <a:cs typeface="Times New Roman"/>
                      </a:endParaRPr>
                    </a:p>
                  </a:txBody>
                  <a:tcPr marL="59377" marR="59377" marT="0" marB="0" anchor="ctr">
                    <a:lnL w="28575" cap="flat" cmpd="sng" algn="ctr">
                      <a:solidFill>
                        <a:srgbClr val="F79325"/>
                      </a:solidFill>
                      <a:prstDash val="solid"/>
                      <a:round/>
                      <a:headEnd type="none" w="med" len="med"/>
                      <a:tailEnd type="none" w="med" len="med"/>
                    </a:lnL>
                    <a:lnR w="28575" cap="flat" cmpd="sng" algn="ctr">
                      <a:solidFill>
                        <a:srgbClr val="F79325"/>
                      </a:solidFill>
                      <a:prstDash val="solid"/>
                      <a:round/>
                      <a:headEnd type="none" w="med" len="med"/>
                      <a:tailEnd type="none" w="med" len="med"/>
                    </a:lnR>
                    <a:lnT w="28575" cap="flat" cmpd="sng" algn="ctr">
                      <a:solidFill>
                        <a:srgbClr val="F79325"/>
                      </a:solidFill>
                      <a:prstDash val="solid"/>
                      <a:round/>
                      <a:headEnd type="none" w="med" len="med"/>
                      <a:tailEnd type="none" w="med" len="med"/>
                    </a:lnT>
                    <a:lnB w="28575" cap="flat" cmpd="sng" algn="ctr">
                      <a:solidFill>
                        <a:srgbClr val="F79325"/>
                      </a:solidFill>
                      <a:prstDash val="solid"/>
                      <a:round/>
                      <a:headEnd type="none" w="med" len="med"/>
                      <a:tailEnd type="none" w="med" len="med"/>
                    </a:lnB>
                    <a:solidFill>
                      <a:srgbClr val="F88608"/>
                    </a:solidFill>
                  </a:tcPr>
                </a:tc>
                <a:tc>
                  <a:txBody>
                    <a:bodyPr/>
                    <a:lstStyle/>
                    <a:p>
                      <a:pPr marL="0" marR="0" algn="ctr">
                        <a:spcBef>
                          <a:spcPts val="300"/>
                        </a:spcBef>
                        <a:spcAft>
                          <a:spcPts val="300"/>
                        </a:spcAft>
                      </a:pPr>
                      <a:r>
                        <a:rPr lang="en-US" sz="1400" b="1" kern="1200" dirty="0" smtClean="0">
                          <a:solidFill>
                            <a:schemeClr val="tx1"/>
                          </a:solidFill>
                          <a:effectLst>
                            <a:outerShdw blurRad="38100" dist="38100" dir="2700000" algn="tl">
                              <a:srgbClr val="000000">
                                <a:alpha val="43137"/>
                              </a:srgbClr>
                            </a:outerShdw>
                          </a:effectLst>
                          <a:latin typeface="Helvetica Neue Light"/>
                          <a:ea typeface="Times New Roman"/>
                          <a:cs typeface="Times New Roman"/>
                        </a:rPr>
                        <a:t>4,500</a:t>
                      </a:r>
                      <a:endParaRPr lang="en-US" sz="1400" b="1" kern="1200" dirty="0">
                        <a:solidFill>
                          <a:schemeClr val="tx1"/>
                        </a:solidFill>
                        <a:effectLst>
                          <a:outerShdw blurRad="38100" dist="38100" dir="2700000" algn="tl">
                            <a:srgbClr val="000000">
                              <a:alpha val="43137"/>
                            </a:srgbClr>
                          </a:outerShdw>
                        </a:effectLst>
                        <a:latin typeface="Helvetica Neue Light"/>
                        <a:ea typeface="Times New Roman"/>
                        <a:cs typeface="Times New Roman"/>
                      </a:endParaRPr>
                    </a:p>
                  </a:txBody>
                  <a:tcPr marL="59377" marR="59377" marT="0" marB="0" anchor="ctr">
                    <a:lnL w="28575" cap="flat" cmpd="sng" algn="ctr">
                      <a:solidFill>
                        <a:srgbClr val="F79325"/>
                      </a:solidFill>
                      <a:prstDash val="solid"/>
                      <a:round/>
                      <a:headEnd type="none" w="med" len="med"/>
                      <a:tailEnd type="none" w="med" len="med"/>
                    </a:lnL>
                    <a:lnR w="28575" cap="flat" cmpd="sng" algn="ctr">
                      <a:solidFill>
                        <a:srgbClr val="F79325"/>
                      </a:solidFill>
                      <a:prstDash val="solid"/>
                      <a:round/>
                      <a:headEnd type="none" w="med" len="med"/>
                      <a:tailEnd type="none" w="med" len="med"/>
                    </a:lnR>
                    <a:lnT w="28575" cap="flat" cmpd="sng" algn="ctr">
                      <a:solidFill>
                        <a:srgbClr val="F79325"/>
                      </a:solidFill>
                      <a:prstDash val="solid"/>
                      <a:round/>
                      <a:headEnd type="none" w="med" len="med"/>
                      <a:tailEnd type="none" w="med" len="med"/>
                    </a:lnT>
                    <a:lnB w="28575" cap="flat" cmpd="sng" algn="ctr">
                      <a:solidFill>
                        <a:srgbClr val="F79325"/>
                      </a:solidFill>
                      <a:prstDash val="solid"/>
                      <a:round/>
                      <a:headEnd type="none" w="med" len="med"/>
                      <a:tailEnd type="none" w="med" len="med"/>
                    </a:lnB>
                    <a:solidFill>
                      <a:srgbClr val="FFFFFF"/>
                    </a:solidFill>
                  </a:tcPr>
                </a:tc>
              </a:tr>
              <a:tr h="442686">
                <a:tc>
                  <a:txBody>
                    <a:bodyPr/>
                    <a:lstStyle/>
                    <a:p>
                      <a:pPr marL="0" marR="0" algn="ctr">
                        <a:spcBef>
                          <a:spcPts val="300"/>
                        </a:spcBef>
                        <a:spcAft>
                          <a:spcPts val="300"/>
                        </a:spcAft>
                      </a:pPr>
                      <a:r>
                        <a:rPr lang="en-US" sz="1400" b="1" dirty="0" smtClean="0">
                          <a:solidFill>
                            <a:schemeClr val="bg1"/>
                          </a:solidFill>
                          <a:effectLst>
                            <a:outerShdw blurRad="38100" dist="38100" dir="2700000" algn="tl">
                              <a:srgbClr val="000000">
                                <a:alpha val="43137"/>
                              </a:srgbClr>
                            </a:outerShdw>
                          </a:effectLst>
                          <a:latin typeface="Helvetica Neue Light"/>
                          <a:ea typeface="Times New Roman"/>
                          <a:cs typeface="Times New Roman"/>
                        </a:rPr>
                        <a:t>Scope 2</a:t>
                      </a:r>
                      <a:endParaRPr lang="en-US" sz="1400" b="1" dirty="0">
                        <a:solidFill>
                          <a:schemeClr val="bg1"/>
                        </a:solidFill>
                        <a:effectLst>
                          <a:outerShdw blurRad="38100" dist="38100" dir="2700000" algn="tl">
                            <a:srgbClr val="000000">
                              <a:alpha val="43137"/>
                            </a:srgbClr>
                          </a:outerShdw>
                        </a:effectLst>
                        <a:latin typeface="Helvetica Neue Light"/>
                        <a:ea typeface="Times New Roman"/>
                        <a:cs typeface="Times New Roman"/>
                      </a:endParaRPr>
                    </a:p>
                  </a:txBody>
                  <a:tcPr marL="59377" marR="59377" marT="0" marB="0" anchor="ctr">
                    <a:lnL w="28575" cap="flat" cmpd="sng" algn="ctr">
                      <a:solidFill>
                        <a:srgbClr val="F79325"/>
                      </a:solidFill>
                      <a:prstDash val="solid"/>
                      <a:round/>
                      <a:headEnd type="none" w="med" len="med"/>
                      <a:tailEnd type="none" w="med" len="med"/>
                    </a:lnL>
                    <a:lnR w="28575" cap="flat" cmpd="sng" algn="ctr">
                      <a:solidFill>
                        <a:srgbClr val="F79325"/>
                      </a:solidFill>
                      <a:prstDash val="solid"/>
                      <a:round/>
                      <a:headEnd type="none" w="med" len="med"/>
                      <a:tailEnd type="none" w="med" len="med"/>
                    </a:lnR>
                    <a:lnT w="28575" cap="flat" cmpd="sng" algn="ctr">
                      <a:solidFill>
                        <a:srgbClr val="F79325"/>
                      </a:solidFill>
                      <a:prstDash val="solid"/>
                      <a:round/>
                      <a:headEnd type="none" w="med" len="med"/>
                      <a:tailEnd type="none" w="med" len="med"/>
                    </a:lnT>
                    <a:lnB w="28575" cap="flat" cmpd="sng" algn="ctr">
                      <a:solidFill>
                        <a:srgbClr val="F79325"/>
                      </a:solidFill>
                      <a:prstDash val="solid"/>
                      <a:round/>
                      <a:headEnd type="none" w="med" len="med"/>
                      <a:tailEnd type="none" w="med" len="med"/>
                    </a:lnB>
                    <a:solidFill>
                      <a:srgbClr val="F89C36"/>
                    </a:solidFill>
                  </a:tcPr>
                </a:tc>
                <a:tc>
                  <a:txBody>
                    <a:bodyPr/>
                    <a:lstStyle/>
                    <a:p>
                      <a:pPr marL="0" marR="0" algn="ctr">
                        <a:spcBef>
                          <a:spcPts val="300"/>
                        </a:spcBef>
                        <a:spcAft>
                          <a:spcPts val="300"/>
                        </a:spcAft>
                      </a:pPr>
                      <a:r>
                        <a:rPr lang="en-US" sz="1400" b="1" dirty="0" smtClean="0">
                          <a:effectLst>
                            <a:outerShdw blurRad="38100" dist="38100" dir="2700000" algn="tl">
                              <a:srgbClr val="000000">
                                <a:alpha val="43137"/>
                              </a:srgbClr>
                            </a:outerShdw>
                          </a:effectLst>
                          <a:latin typeface="Helvetica Neue Light"/>
                          <a:ea typeface="Times New Roman"/>
                          <a:cs typeface="Times New Roman"/>
                        </a:rPr>
                        <a:t>9,500</a:t>
                      </a:r>
                      <a:endParaRPr lang="en-US" sz="1400" b="1" dirty="0">
                        <a:effectLst>
                          <a:outerShdw blurRad="38100" dist="38100" dir="2700000" algn="tl">
                            <a:srgbClr val="000000">
                              <a:alpha val="43137"/>
                            </a:srgbClr>
                          </a:outerShdw>
                        </a:effectLst>
                        <a:latin typeface="Helvetica Neue Light"/>
                        <a:ea typeface="Times New Roman"/>
                        <a:cs typeface="Times New Roman"/>
                      </a:endParaRPr>
                    </a:p>
                  </a:txBody>
                  <a:tcPr marL="59377" marR="59377" marT="0" marB="0" anchor="ctr">
                    <a:lnL w="28575" cap="flat" cmpd="sng" algn="ctr">
                      <a:solidFill>
                        <a:srgbClr val="F79325"/>
                      </a:solidFill>
                      <a:prstDash val="solid"/>
                      <a:round/>
                      <a:headEnd type="none" w="med" len="med"/>
                      <a:tailEnd type="none" w="med" len="med"/>
                    </a:lnL>
                    <a:lnR w="28575" cap="flat" cmpd="sng" algn="ctr">
                      <a:solidFill>
                        <a:srgbClr val="F79325"/>
                      </a:solidFill>
                      <a:prstDash val="solid"/>
                      <a:round/>
                      <a:headEnd type="none" w="med" len="med"/>
                      <a:tailEnd type="none" w="med" len="med"/>
                    </a:lnR>
                    <a:lnT w="28575" cap="flat" cmpd="sng" algn="ctr">
                      <a:solidFill>
                        <a:srgbClr val="F79325"/>
                      </a:solidFill>
                      <a:prstDash val="solid"/>
                      <a:round/>
                      <a:headEnd type="none" w="med" len="med"/>
                      <a:tailEnd type="none" w="med" len="med"/>
                    </a:lnT>
                    <a:lnB w="28575" cap="flat" cmpd="sng" algn="ctr">
                      <a:solidFill>
                        <a:srgbClr val="F79325"/>
                      </a:solidFill>
                      <a:prstDash val="solid"/>
                      <a:round/>
                      <a:headEnd type="none" w="med" len="med"/>
                      <a:tailEnd type="none" w="med" len="med"/>
                    </a:lnB>
                    <a:solidFill>
                      <a:srgbClr val="FFFFFF"/>
                    </a:solidFill>
                  </a:tcPr>
                </a:tc>
              </a:tr>
              <a:tr h="442686">
                <a:tc>
                  <a:txBody>
                    <a:bodyPr/>
                    <a:lstStyle/>
                    <a:p>
                      <a:pPr marL="0" marR="0" algn="ctr">
                        <a:spcBef>
                          <a:spcPts val="300"/>
                        </a:spcBef>
                        <a:spcAft>
                          <a:spcPts val="300"/>
                        </a:spcAft>
                      </a:pPr>
                      <a:r>
                        <a:rPr lang="en-US" sz="1400" b="1" dirty="0" smtClean="0">
                          <a:solidFill>
                            <a:schemeClr val="bg1"/>
                          </a:solidFill>
                          <a:effectLst>
                            <a:outerShdw blurRad="38100" dist="38100" dir="2700000" algn="tl">
                              <a:srgbClr val="000000">
                                <a:alpha val="43137"/>
                              </a:srgbClr>
                            </a:outerShdw>
                          </a:effectLst>
                          <a:latin typeface="Helvetica Neue Light"/>
                          <a:ea typeface="Times New Roman"/>
                          <a:cs typeface="Times New Roman"/>
                        </a:rPr>
                        <a:t>Scope 3</a:t>
                      </a:r>
                      <a:endParaRPr lang="en-US" sz="1400" b="1" dirty="0">
                        <a:solidFill>
                          <a:schemeClr val="bg1"/>
                        </a:solidFill>
                        <a:effectLst>
                          <a:outerShdw blurRad="38100" dist="38100" dir="2700000" algn="tl">
                            <a:srgbClr val="000000">
                              <a:alpha val="43137"/>
                            </a:srgbClr>
                          </a:outerShdw>
                        </a:effectLst>
                        <a:latin typeface="Helvetica Neue Light"/>
                        <a:ea typeface="Times New Roman"/>
                        <a:cs typeface="Times New Roman"/>
                      </a:endParaRPr>
                    </a:p>
                  </a:txBody>
                  <a:tcPr marL="59377" marR="59377" marT="0" marB="0" anchor="ctr">
                    <a:lnL w="28575" cap="flat" cmpd="sng" algn="ctr">
                      <a:solidFill>
                        <a:srgbClr val="F79325"/>
                      </a:solidFill>
                      <a:prstDash val="solid"/>
                      <a:round/>
                      <a:headEnd type="none" w="med" len="med"/>
                      <a:tailEnd type="none" w="med" len="med"/>
                    </a:lnL>
                    <a:lnR w="28575" cap="flat" cmpd="sng" algn="ctr">
                      <a:solidFill>
                        <a:srgbClr val="F79325"/>
                      </a:solidFill>
                      <a:prstDash val="solid"/>
                      <a:round/>
                      <a:headEnd type="none" w="med" len="med"/>
                      <a:tailEnd type="none" w="med" len="med"/>
                    </a:lnR>
                    <a:lnT w="28575" cap="flat" cmpd="sng" algn="ctr">
                      <a:solidFill>
                        <a:srgbClr val="F79325"/>
                      </a:solidFill>
                      <a:prstDash val="solid"/>
                      <a:round/>
                      <a:headEnd type="none" w="med" len="med"/>
                      <a:tailEnd type="none" w="med" len="med"/>
                    </a:lnT>
                    <a:lnB w="28575" cap="flat" cmpd="sng" algn="ctr">
                      <a:solidFill>
                        <a:srgbClr val="F79325"/>
                      </a:solidFill>
                      <a:prstDash val="solid"/>
                      <a:round/>
                      <a:headEnd type="none" w="med" len="med"/>
                      <a:tailEnd type="none" w="med" len="med"/>
                    </a:lnB>
                    <a:solidFill>
                      <a:srgbClr val="F9B263"/>
                    </a:solidFill>
                  </a:tcPr>
                </a:tc>
                <a:tc>
                  <a:txBody>
                    <a:bodyPr/>
                    <a:lstStyle/>
                    <a:p>
                      <a:pPr marL="0" marR="0" algn="ctr" defTabSz="914400" rtl="0" eaLnBrk="1" latinLnBrk="0" hangingPunct="1">
                        <a:spcBef>
                          <a:spcPts val="300"/>
                        </a:spcBef>
                        <a:spcAft>
                          <a:spcPts val="300"/>
                        </a:spcAft>
                      </a:pPr>
                      <a:r>
                        <a:rPr lang="en-US" sz="1400" b="1" kern="1200" dirty="0" smtClean="0">
                          <a:solidFill>
                            <a:schemeClr val="tx1"/>
                          </a:solidFill>
                          <a:effectLst>
                            <a:outerShdw blurRad="38100" dist="38100" dir="2700000" algn="tl">
                              <a:srgbClr val="000000">
                                <a:alpha val="43137"/>
                              </a:srgbClr>
                            </a:outerShdw>
                          </a:effectLst>
                          <a:latin typeface="Helvetica Neue Light"/>
                          <a:ea typeface="Times New Roman"/>
                          <a:cs typeface="Times New Roman"/>
                        </a:rPr>
                        <a:t>11,000</a:t>
                      </a:r>
                      <a:endParaRPr lang="en-US" sz="1400" b="1" kern="1200" dirty="0">
                        <a:solidFill>
                          <a:schemeClr val="tx1"/>
                        </a:solidFill>
                        <a:effectLst>
                          <a:outerShdw blurRad="38100" dist="38100" dir="2700000" algn="tl">
                            <a:srgbClr val="000000">
                              <a:alpha val="43137"/>
                            </a:srgbClr>
                          </a:outerShdw>
                        </a:effectLst>
                        <a:latin typeface="Helvetica Neue Light"/>
                        <a:ea typeface="Times New Roman"/>
                        <a:cs typeface="Times New Roman"/>
                      </a:endParaRPr>
                    </a:p>
                  </a:txBody>
                  <a:tcPr marL="59377" marR="59377" marT="0" marB="0" anchor="ctr">
                    <a:lnL w="28575" cap="flat" cmpd="sng" algn="ctr">
                      <a:solidFill>
                        <a:srgbClr val="F79325"/>
                      </a:solidFill>
                      <a:prstDash val="solid"/>
                      <a:round/>
                      <a:headEnd type="none" w="med" len="med"/>
                      <a:tailEnd type="none" w="med" len="med"/>
                    </a:lnL>
                    <a:lnR w="28575" cap="flat" cmpd="sng" algn="ctr">
                      <a:solidFill>
                        <a:srgbClr val="F79325"/>
                      </a:solidFill>
                      <a:prstDash val="solid"/>
                      <a:round/>
                      <a:headEnd type="none" w="med" len="med"/>
                      <a:tailEnd type="none" w="med" len="med"/>
                    </a:lnR>
                    <a:lnT w="28575" cap="flat" cmpd="sng" algn="ctr">
                      <a:solidFill>
                        <a:srgbClr val="F79325"/>
                      </a:solidFill>
                      <a:prstDash val="solid"/>
                      <a:round/>
                      <a:headEnd type="none" w="med" len="med"/>
                      <a:tailEnd type="none" w="med" len="med"/>
                    </a:lnT>
                    <a:lnB w="28575" cap="flat" cmpd="sng" algn="ctr">
                      <a:solidFill>
                        <a:srgbClr val="F79325"/>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anim calcmode="lin" valueType="num">
                                      <p:cBhvr>
                                        <p:cTn id="32" dur="500" fill="hold"/>
                                        <p:tgtEl>
                                          <p:spTgt spid="32"/>
                                        </p:tgtEl>
                                        <p:attrNameLst>
                                          <p:attrName>ppt_x</p:attrName>
                                        </p:attrNameLst>
                                      </p:cBhvr>
                                      <p:tavLst>
                                        <p:tav tm="0">
                                          <p:val>
                                            <p:strVal val="#ppt_x"/>
                                          </p:val>
                                        </p:tav>
                                        <p:tav tm="100000">
                                          <p:val>
                                            <p:strVal val="#ppt_x"/>
                                          </p:val>
                                        </p:tav>
                                      </p:tavLst>
                                    </p:anim>
                                    <p:anim calcmode="lin" valueType="num">
                                      <p:cBhvr>
                                        <p:cTn id="33"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1"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8431" y="1981200"/>
            <a:ext cx="8318881" cy="4144963"/>
          </a:xfrm>
        </p:spPr>
        <p:txBody>
          <a:bodyPr>
            <a:normAutofit/>
          </a:bodyPr>
          <a:lstStyle/>
          <a:p>
            <a:r>
              <a:rPr lang="en-US" sz="2000" dirty="0" smtClean="0"/>
              <a:t>Retroactively recalculate base year emissions to reflect company changes that could compromise consistency and relevance of emissions data</a:t>
            </a:r>
          </a:p>
          <a:p>
            <a:endParaRPr lang="en-US" sz="2000" dirty="0" smtClean="0"/>
          </a:p>
          <a:p>
            <a:endParaRPr lang="en-US" sz="2000" dirty="0" smtClean="0"/>
          </a:p>
          <a:p>
            <a:r>
              <a:rPr lang="en-US" sz="2000" dirty="0" smtClean="0"/>
              <a:t>Develop a base year emissions recalculation policy and apply it in a consistent manner</a:t>
            </a:r>
          </a:p>
          <a:p>
            <a:endParaRPr lang="en-US" sz="2000" dirty="0" smtClean="0"/>
          </a:p>
          <a:p>
            <a:endParaRPr lang="en-US" sz="2000" dirty="0" smtClean="0"/>
          </a:p>
          <a:p>
            <a:r>
              <a:rPr lang="en-US" sz="2000" dirty="0" smtClean="0"/>
              <a:t>State the basis and context for any recalculations</a:t>
            </a:r>
          </a:p>
          <a:p>
            <a:endParaRPr lang="en-US" sz="2000" dirty="0"/>
          </a:p>
        </p:txBody>
      </p:sp>
      <p:sp>
        <p:nvSpPr>
          <p:cNvPr id="3" name="Title 2"/>
          <p:cNvSpPr>
            <a:spLocks noGrp="1"/>
          </p:cNvSpPr>
          <p:nvPr>
            <p:ph type="ctrTitle"/>
          </p:nvPr>
        </p:nvSpPr>
        <p:spPr>
          <a:xfrm>
            <a:off x="256516" y="1071880"/>
            <a:ext cx="8458562" cy="528320"/>
          </a:xfrm>
        </p:spPr>
        <p:txBody>
          <a:bodyPr>
            <a:noAutofit/>
          </a:bodyPr>
          <a:lstStyle/>
          <a:p>
            <a:r>
              <a:rPr lang="en-US" sz="3200" dirty="0" smtClean="0"/>
              <a:t>Recalculating Base Year Emissions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8431" y="1752600"/>
            <a:ext cx="8318881" cy="4373563"/>
          </a:xfrm>
        </p:spPr>
        <p:txBody>
          <a:bodyPr>
            <a:normAutofit/>
          </a:bodyPr>
          <a:lstStyle/>
          <a:p>
            <a:endParaRPr lang="en-US" sz="2400" dirty="0" smtClean="0"/>
          </a:p>
          <a:p>
            <a:r>
              <a:rPr lang="en-US" sz="2400" dirty="0" smtClean="0"/>
              <a:t>Significant changes in structure of organization</a:t>
            </a:r>
          </a:p>
          <a:p>
            <a:pPr lvl="1">
              <a:buNone/>
            </a:pPr>
            <a:endParaRPr lang="en-US" sz="2400" dirty="0" smtClean="0"/>
          </a:p>
          <a:p>
            <a:r>
              <a:rPr lang="en-US" sz="2400" dirty="0" smtClean="0"/>
              <a:t>Significant changes in calculation methodology</a:t>
            </a:r>
          </a:p>
          <a:p>
            <a:pPr lvl="1"/>
            <a:r>
              <a:rPr lang="en-US" sz="2000" dirty="0" smtClean="0"/>
              <a:t>Improved emission factors</a:t>
            </a:r>
          </a:p>
          <a:p>
            <a:pPr lvl="1"/>
            <a:r>
              <a:rPr lang="en-US" sz="2000" dirty="0" smtClean="0"/>
              <a:t>Improved activity data</a:t>
            </a:r>
          </a:p>
          <a:p>
            <a:pPr>
              <a:buNone/>
            </a:pPr>
            <a:endParaRPr lang="en-US" sz="2400" dirty="0" smtClean="0"/>
          </a:p>
          <a:p>
            <a:r>
              <a:rPr lang="en-US" sz="2400" dirty="0" smtClean="0"/>
              <a:t>Discovery of significant errors or smaller errors that are collectively significant</a:t>
            </a:r>
          </a:p>
          <a:p>
            <a:endParaRPr lang="en-US" sz="2400" dirty="0"/>
          </a:p>
        </p:txBody>
      </p:sp>
      <p:sp>
        <p:nvSpPr>
          <p:cNvPr id="3" name="Title 2"/>
          <p:cNvSpPr>
            <a:spLocks noGrp="1"/>
          </p:cNvSpPr>
          <p:nvPr>
            <p:ph type="ctrTitle"/>
          </p:nvPr>
        </p:nvSpPr>
        <p:spPr/>
        <p:txBody>
          <a:bodyPr/>
          <a:lstStyle/>
          <a:p>
            <a:r>
              <a:rPr lang="en-US" smtClean="0"/>
              <a:t>Recalculate for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8431" y="1681797"/>
            <a:ext cx="8318881" cy="4642803"/>
          </a:xfrm>
        </p:spPr>
        <p:txBody>
          <a:bodyPr>
            <a:noAutofit/>
          </a:bodyPr>
          <a:lstStyle/>
          <a:p>
            <a:pPr>
              <a:spcAft>
                <a:spcPts val="600"/>
              </a:spcAft>
            </a:pPr>
            <a:r>
              <a:rPr lang="en-US" sz="2400" u="sng" dirty="0" smtClean="0"/>
              <a:t>Significance threshold</a:t>
            </a:r>
            <a:r>
              <a:rPr lang="en-US" sz="2400" dirty="0" smtClean="0"/>
              <a:t>: a criterion used to determine whether a change is significant enough to warrant recalculation</a:t>
            </a:r>
          </a:p>
          <a:p>
            <a:pPr>
              <a:spcAft>
                <a:spcPts val="600"/>
              </a:spcAft>
              <a:buNone/>
            </a:pPr>
            <a:endParaRPr lang="en-US" sz="2400" dirty="0" smtClean="0"/>
          </a:p>
          <a:p>
            <a:pPr>
              <a:spcAft>
                <a:spcPts val="600"/>
              </a:spcAft>
            </a:pPr>
            <a:r>
              <a:rPr lang="en-US" sz="2400" dirty="0" smtClean="0"/>
              <a:t>The GHG Protocol does not specify a significance threshold</a:t>
            </a:r>
          </a:p>
          <a:p>
            <a:pPr>
              <a:spcAft>
                <a:spcPts val="600"/>
              </a:spcAft>
            </a:pPr>
            <a:endParaRPr lang="en-US" sz="2400" dirty="0" smtClean="0"/>
          </a:p>
          <a:p>
            <a:pPr>
              <a:spcAft>
                <a:spcPts val="600"/>
              </a:spcAft>
            </a:pPr>
            <a:r>
              <a:rPr lang="en-US" sz="2400" dirty="0" smtClean="0"/>
              <a:t>Each organization must define what significance threshold will trigger base year recalculations</a:t>
            </a:r>
            <a:endParaRPr lang="en-US" sz="2400" dirty="0" smtClean="0">
              <a:solidFill>
                <a:srgbClr val="FF0000"/>
              </a:solidFill>
            </a:endParaRPr>
          </a:p>
        </p:txBody>
      </p:sp>
      <p:sp>
        <p:nvSpPr>
          <p:cNvPr id="3" name="Title 2"/>
          <p:cNvSpPr>
            <a:spLocks noGrp="1"/>
          </p:cNvSpPr>
          <p:nvPr>
            <p:ph type="ctrTitle"/>
          </p:nvPr>
        </p:nvSpPr>
        <p:spPr/>
        <p:txBody>
          <a:bodyPr>
            <a:normAutofit/>
          </a:bodyPr>
          <a:lstStyle/>
          <a:p>
            <a:r>
              <a:rPr lang="en-US" sz="2800" dirty="0" smtClean="0"/>
              <a:t>Significance Threshold</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380"/>
      </a:hlink>
      <a:folHlink>
        <a:srgbClr val="0093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F9699F1D82E8489539652D1D3605E0" ma:contentTypeVersion="14" ma:contentTypeDescription="Create a new document." ma:contentTypeScope="" ma:versionID="7f9de84e41ab407733e1146335bf5678">
  <xsd:schema xmlns:xsd="http://www.w3.org/2001/XMLSchema" xmlns:xs="http://www.w3.org/2001/XMLSchema" xmlns:p="http://schemas.microsoft.com/office/2006/metadata/properties" xmlns:ns1="http://schemas.microsoft.com/sharepoint/v3" xmlns:ns2="0f2b0006-c2ac-4c37-974f-93953e9e2787" xmlns:ns3="f1a64cc1-e1f5-4dc9-b425-36e48be156d1" targetNamespace="http://schemas.microsoft.com/office/2006/metadata/properties" ma:root="true" ma:fieldsID="fd0de4771770fc8b85fe80b92f9339eb" ns1:_="" ns2:_="" ns3:_="">
    <xsd:import namespace="http://schemas.microsoft.com/sharepoint/v3"/>
    <xsd:import namespace="0f2b0006-c2ac-4c37-974f-93953e9e2787"/>
    <xsd:import namespace="f1a64cc1-e1f5-4dc9-b425-36e48be156d1"/>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description="" ma:hidden="true" ma:internalName="_ip_UnifiedCompliancePolicyProperties">
      <xsd:simpleType>
        <xsd:restriction base="dms:Note"/>
      </xsd:simpleType>
    </xsd:element>
    <xsd:element name="_ip_UnifiedCompliancePolicyUIAction" ma:index="13"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2b0006-c2ac-4c37-974f-93953e9e278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1a64cc1-e1f5-4dc9-b425-36e48be156d1"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Location" ma:index="18" nillable="true" ma:displayName="MediaServiceLocation" ma:descrip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D4D750B-6224-426C-80F9-6BA857360DC6}"/>
</file>

<file path=customXml/itemProps2.xml><?xml version="1.0" encoding="utf-8"?>
<ds:datastoreItem xmlns:ds="http://schemas.openxmlformats.org/officeDocument/2006/customXml" ds:itemID="{955BB4A5-C006-4E27-99C3-CE45C636735F}"/>
</file>

<file path=customXml/itemProps3.xml><?xml version="1.0" encoding="utf-8"?>
<ds:datastoreItem xmlns:ds="http://schemas.openxmlformats.org/officeDocument/2006/customXml" ds:itemID="{4D8000B9-0C33-498D-8FB9-F787FA87B380}"/>
</file>

<file path=docProps/app.xml><?xml version="1.0" encoding="utf-8"?>
<Properties xmlns="http://schemas.openxmlformats.org/officeDocument/2006/extended-properties" xmlns:vt="http://schemas.openxmlformats.org/officeDocument/2006/docPropsVTypes">
  <TotalTime>3549</TotalTime>
  <Words>2881</Words>
  <Application>Microsoft Office PowerPoint</Application>
  <PresentationFormat>On-screen Show (4:3)</PresentationFormat>
  <Paragraphs>434</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Helvetica Neue</vt:lpstr>
      <vt:lpstr>Helvetica Neue Light</vt:lpstr>
      <vt:lpstr>Tahoma</vt:lpstr>
      <vt:lpstr>Times New Roman</vt:lpstr>
      <vt:lpstr>Wingdings</vt:lpstr>
      <vt:lpstr>ヒラギノ角ゴ Pro W3</vt:lpstr>
      <vt:lpstr>1_Office Theme</vt:lpstr>
      <vt:lpstr>A Corporate Accounting and Reporting Standard</vt:lpstr>
      <vt:lpstr>Lesson  Modules</vt:lpstr>
      <vt:lpstr>Tracking Emissions Over Time</vt:lpstr>
      <vt:lpstr>Learning Objectives</vt:lpstr>
      <vt:lpstr>Base year</vt:lpstr>
      <vt:lpstr>Choosing a Base Year</vt:lpstr>
      <vt:lpstr>Recalculating Base Year Emissions</vt:lpstr>
      <vt:lpstr>Recalculate for</vt:lpstr>
      <vt:lpstr>Significance Threshold</vt:lpstr>
      <vt:lpstr>Structural Changes</vt:lpstr>
      <vt:lpstr>Recalculating for Structural Changes</vt:lpstr>
      <vt:lpstr>Changes NOT Requiring Recalculation</vt:lpstr>
      <vt:lpstr>Recalculation: Acquisition</vt:lpstr>
      <vt:lpstr>Recalculation: Divestment</vt:lpstr>
      <vt:lpstr>Recalculation: Acquisition of facility not existing in base year</vt:lpstr>
      <vt:lpstr>Timing of Recalculation</vt:lpstr>
      <vt:lpstr>Example 1</vt:lpstr>
      <vt:lpstr>Example 2</vt:lpstr>
      <vt:lpstr>Example 3</vt:lpstr>
      <vt:lpstr>Review</vt:lpstr>
      <vt:lpstr>Summary</vt:lpstr>
      <vt:lpstr>Further Reading</vt:lpstr>
    </vt:vector>
  </TitlesOfParts>
  <Company>WORLD RESOURCES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bulldog</dc:creator>
  <cp:lastModifiedBy>Stephen Russell</cp:lastModifiedBy>
  <cp:revision>149</cp:revision>
  <cp:lastPrinted>2014-03-06T18:45:21Z</cp:lastPrinted>
  <dcterms:created xsi:type="dcterms:W3CDTF">2009-11-10T22:45:41Z</dcterms:created>
  <dcterms:modified xsi:type="dcterms:W3CDTF">2015-10-14T20:40:30Z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0x010100D1F9699F1D82E8489539652D1D3605E0</vt:lpwstr>
  </property>
  <property fmtid="{D5CDD505-2E9C-101B-9397-08002B2CF9AE}" pid="3" name="Order">
    <vt:r8>34700</vt:r8>
  </property>
  <property fmtid="{D5CDD505-2E9C-101B-9397-08002B2CF9AE}" pid="4" name="_CopySource">
    <vt:lpwstr>https://onewri-my.sharepoint.com/personal/yelena_akopian_wri_org/Documents/For Kai/Corporate Standard/Day 2/05_Tracking over Time.pptx</vt:lpwstr>
  </property>
  <property fmtid="{D5CDD505-2E9C-101B-9397-08002B2CF9AE}" pid="5" name="_SourceUrl">
    <vt:lpwstr/>
  </property>
  <property fmtid="{D5CDD505-2E9C-101B-9397-08002B2CF9AE}" pid="6" name="_SharedFileIndex">
    <vt:lpwstr/>
  </property>
</Properties>
</file>