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1.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slideMasters/slideMaster1.xml" ContentType="application/vnd.openxmlformats-officedocument.presentationml.slideMaster+xml"/>
  <Override PartName="/ppt/notesSlides/notesSlide22.xml" ContentType="application/vnd.openxmlformats-officedocument.presentationml.notesSlide+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29"/>
  </p:notesMasterIdLst>
  <p:handoutMasterIdLst>
    <p:handoutMasterId r:id="rId30"/>
  </p:handoutMasterIdLst>
  <p:sldIdLst>
    <p:sldId id="257" r:id="rId2"/>
    <p:sldId id="260" r:id="rId3"/>
    <p:sldId id="258" r:id="rId4"/>
    <p:sldId id="293" r:id="rId5"/>
    <p:sldId id="294" r:id="rId6"/>
    <p:sldId id="320" r:id="rId7"/>
    <p:sldId id="295" r:id="rId8"/>
    <p:sldId id="296" r:id="rId9"/>
    <p:sldId id="334" r:id="rId10"/>
    <p:sldId id="335" r:id="rId11"/>
    <p:sldId id="297" r:id="rId12"/>
    <p:sldId id="323" r:id="rId13"/>
    <p:sldId id="298" r:id="rId14"/>
    <p:sldId id="299" r:id="rId15"/>
    <p:sldId id="322" r:id="rId16"/>
    <p:sldId id="301" r:id="rId17"/>
    <p:sldId id="321" r:id="rId18"/>
    <p:sldId id="319" r:id="rId19"/>
    <p:sldId id="333" r:id="rId20"/>
    <p:sldId id="325" r:id="rId21"/>
    <p:sldId id="326" r:id="rId22"/>
    <p:sldId id="327" r:id="rId23"/>
    <p:sldId id="328" r:id="rId24"/>
    <p:sldId id="329" r:id="rId25"/>
    <p:sldId id="330" r:id="rId26"/>
    <p:sldId id="331" r:id="rId27"/>
    <p:sldId id="332" r:id="rId28"/>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gel Hsu" initials="AH" lastIdx="1" clrIdx="0"/>
  <p:cmAuthor id="1" name="minthin" initials="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BCAB"/>
    <a:srgbClr val="73CBC3"/>
    <a:srgbClr val="71D1C6"/>
    <a:srgbClr val="51C7B9"/>
    <a:srgbClr val="3FC1B2"/>
    <a:srgbClr val="00ACA2"/>
    <a:srgbClr val="00DED3"/>
    <a:srgbClr val="00C4BB"/>
    <a:srgbClr val="91CE88"/>
    <a:srgbClr val="73C1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976" autoAdjust="0"/>
    <p:restoredTop sz="99527" autoAdjust="0"/>
  </p:normalViewPr>
  <p:slideViewPr>
    <p:cSldViewPr>
      <p:cViewPr varScale="1">
        <p:scale>
          <a:sx n="109" d="100"/>
          <a:sy n="109" d="100"/>
        </p:scale>
        <p:origin x="-87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2" cy="468154"/>
          </a:xfrm>
          <a:prstGeom prst="rect">
            <a:avLst/>
          </a:prstGeom>
        </p:spPr>
        <p:txBody>
          <a:bodyPr vert="horz" lIns="93933" tIns="46967" rIns="93933" bIns="46967" rtlCol="0"/>
          <a:lstStyle>
            <a:lvl1pPr algn="l">
              <a:defRPr sz="1300"/>
            </a:lvl1pPr>
          </a:lstStyle>
          <a:p>
            <a:endParaRPr lang="en-US"/>
          </a:p>
        </p:txBody>
      </p:sp>
      <p:sp>
        <p:nvSpPr>
          <p:cNvPr id="3" name="Date Placeholder 2"/>
          <p:cNvSpPr>
            <a:spLocks noGrp="1"/>
          </p:cNvSpPr>
          <p:nvPr>
            <p:ph type="dt" sz="quarter" idx="1"/>
          </p:nvPr>
        </p:nvSpPr>
        <p:spPr>
          <a:xfrm>
            <a:off x="4008705" y="0"/>
            <a:ext cx="3066732" cy="468154"/>
          </a:xfrm>
          <a:prstGeom prst="rect">
            <a:avLst/>
          </a:prstGeom>
        </p:spPr>
        <p:txBody>
          <a:bodyPr vert="horz" lIns="93933" tIns="46967" rIns="93933" bIns="46967" rtlCol="0"/>
          <a:lstStyle>
            <a:lvl1pPr algn="r">
              <a:defRPr sz="1300"/>
            </a:lvl1pPr>
          </a:lstStyle>
          <a:p>
            <a:endParaRPr lang="en-US"/>
          </a:p>
        </p:txBody>
      </p:sp>
      <p:sp>
        <p:nvSpPr>
          <p:cNvPr id="4" name="Footer Placeholder 3"/>
          <p:cNvSpPr>
            <a:spLocks noGrp="1"/>
          </p:cNvSpPr>
          <p:nvPr>
            <p:ph type="ftr" sz="quarter" idx="2"/>
          </p:nvPr>
        </p:nvSpPr>
        <p:spPr>
          <a:xfrm>
            <a:off x="1" y="8893296"/>
            <a:ext cx="3066732" cy="468154"/>
          </a:xfrm>
          <a:prstGeom prst="rect">
            <a:avLst/>
          </a:prstGeom>
        </p:spPr>
        <p:txBody>
          <a:bodyPr vert="horz" lIns="93933" tIns="46967" rIns="93933" bIns="46967" rtlCol="0" anchor="b"/>
          <a:lstStyle>
            <a:lvl1pPr algn="l">
              <a:defRPr sz="1300"/>
            </a:lvl1pPr>
          </a:lstStyle>
          <a:p>
            <a:endParaRPr lang="en-US"/>
          </a:p>
        </p:txBody>
      </p:sp>
      <p:sp>
        <p:nvSpPr>
          <p:cNvPr id="5" name="Slide Number Placeholder 4"/>
          <p:cNvSpPr>
            <a:spLocks noGrp="1"/>
          </p:cNvSpPr>
          <p:nvPr>
            <p:ph type="sldNum" sz="quarter" idx="3"/>
          </p:nvPr>
        </p:nvSpPr>
        <p:spPr>
          <a:xfrm>
            <a:off x="4008705" y="8893296"/>
            <a:ext cx="3066732" cy="468154"/>
          </a:xfrm>
          <a:prstGeom prst="rect">
            <a:avLst/>
          </a:prstGeom>
        </p:spPr>
        <p:txBody>
          <a:bodyPr vert="horz" lIns="93933" tIns="46967" rIns="93933" bIns="46967" rtlCol="0" anchor="b"/>
          <a:lstStyle>
            <a:lvl1pPr algn="r">
              <a:defRPr sz="1300"/>
            </a:lvl1pPr>
          </a:lstStyle>
          <a:p>
            <a:fld id="{063F0AB2-4110-4E10-8E43-2BBA3147A2B4}" type="slidenum">
              <a:rPr lang="en-US" smtClean="0"/>
              <a:pPr/>
              <a:t>‹#›</a:t>
            </a:fld>
            <a:endParaRPr lang="en-US"/>
          </a:p>
        </p:txBody>
      </p:sp>
    </p:spTree>
    <p:extLst>
      <p:ext uri="{BB962C8B-B14F-4D97-AF65-F5344CB8AC3E}">
        <p14:creationId xmlns:p14="http://schemas.microsoft.com/office/powerpoint/2010/main" val="388058845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2" cy="468154"/>
          </a:xfrm>
          <a:prstGeom prst="rect">
            <a:avLst/>
          </a:prstGeom>
        </p:spPr>
        <p:txBody>
          <a:bodyPr vert="horz" lIns="93933" tIns="46967" rIns="93933" bIns="46967" rtlCol="0"/>
          <a:lstStyle>
            <a:lvl1pPr algn="l">
              <a:defRPr sz="1300"/>
            </a:lvl1pPr>
          </a:lstStyle>
          <a:p>
            <a:endParaRPr lang="en-US"/>
          </a:p>
        </p:txBody>
      </p:sp>
      <p:sp>
        <p:nvSpPr>
          <p:cNvPr id="3" name="Date Placeholder 2"/>
          <p:cNvSpPr>
            <a:spLocks noGrp="1"/>
          </p:cNvSpPr>
          <p:nvPr>
            <p:ph type="dt" idx="1"/>
          </p:nvPr>
        </p:nvSpPr>
        <p:spPr>
          <a:xfrm>
            <a:off x="4008705" y="0"/>
            <a:ext cx="3066732" cy="468154"/>
          </a:xfrm>
          <a:prstGeom prst="rect">
            <a:avLst/>
          </a:prstGeom>
        </p:spPr>
        <p:txBody>
          <a:bodyPr vert="horz" lIns="93933" tIns="46967" rIns="93933" bIns="46967" rtlCol="0"/>
          <a:lstStyle>
            <a:lvl1pPr algn="r">
              <a:defRPr sz="1300"/>
            </a:lvl1pPr>
          </a:lstStyle>
          <a:p>
            <a:endParaRPr lang="en-US"/>
          </a:p>
        </p:txBody>
      </p:sp>
      <p:sp>
        <p:nvSpPr>
          <p:cNvPr id="4" name="Slide Image Placeholder 3"/>
          <p:cNvSpPr>
            <a:spLocks noGrp="1" noRot="1" noChangeAspect="1"/>
          </p:cNvSpPr>
          <p:nvPr>
            <p:ph type="sldImg" idx="2"/>
          </p:nvPr>
        </p:nvSpPr>
        <p:spPr>
          <a:xfrm>
            <a:off x="1198563" y="703263"/>
            <a:ext cx="4679950" cy="3511550"/>
          </a:xfrm>
          <a:prstGeom prst="rect">
            <a:avLst/>
          </a:prstGeom>
          <a:noFill/>
          <a:ln w="12700">
            <a:solidFill>
              <a:prstClr val="black"/>
            </a:solidFill>
          </a:ln>
        </p:spPr>
        <p:txBody>
          <a:bodyPr vert="horz" lIns="93933" tIns="46967" rIns="93933" bIns="46967"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3" tIns="46967" rIns="93933" bIns="4696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93296"/>
            <a:ext cx="3066732" cy="468154"/>
          </a:xfrm>
          <a:prstGeom prst="rect">
            <a:avLst/>
          </a:prstGeom>
        </p:spPr>
        <p:txBody>
          <a:bodyPr vert="horz" lIns="93933" tIns="46967" rIns="93933" bIns="46967" rtlCol="0" anchor="b"/>
          <a:lstStyle>
            <a:lvl1pPr algn="l">
              <a:defRPr sz="1300"/>
            </a:lvl1pPr>
          </a:lstStyle>
          <a:p>
            <a:endParaRPr lang="en-US"/>
          </a:p>
        </p:txBody>
      </p:sp>
      <p:sp>
        <p:nvSpPr>
          <p:cNvPr id="7" name="Slide Number Placeholder 6"/>
          <p:cNvSpPr>
            <a:spLocks noGrp="1"/>
          </p:cNvSpPr>
          <p:nvPr>
            <p:ph type="sldNum" sz="quarter" idx="5"/>
          </p:nvPr>
        </p:nvSpPr>
        <p:spPr>
          <a:xfrm>
            <a:off x="4008705" y="8893296"/>
            <a:ext cx="3066732" cy="468154"/>
          </a:xfrm>
          <a:prstGeom prst="rect">
            <a:avLst/>
          </a:prstGeom>
        </p:spPr>
        <p:txBody>
          <a:bodyPr vert="horz" lIns="93933" tIns="46967" rIns="93933" bIns="46967" rtlCol="0" anchor="b"/>
          <a:lstStyle>
            <a:lvl1pPr algn="r">
              <a:defRPr sz="1300"/>
            </a:lvl1pPr>
          </a:lstStyle>
          <a:p>
            <a:fld id="{32766284-1B85-4352-8AB8-073B4CE3CDBA}" type="slidenum">
              <a:rPr lang="en-US" smtClean="0"/>
              <a:pPr/>
              <a:t>‹#›</a:t>
            </a:fld>
            <a:endParaRPr lang="en-US"/>
          </a:p>
        </p:txBody>
      </p:sp>
    </p:spTree>
    <p:extLst>
      <p:ext uri="{BB962C8B-B14F-4D97-AF65-F5344CB8AC3E}">
        <p14:creationId xmlns:p14="http://schemas.microsoft.com/office/powerpoint/2010/main" val="116823064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epa.gov/climateleaders/documents/imp-checklist.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766284-1B85-4352-8AB8-073B4CE3CDBA}" type="slidenum">
              <a:rPr lang="en-US" smtClean="0"/>
              <a:pPr/>
              <a:t>1</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we’re on the topic of scope 2 </a:t>
            </a:r>
            <a:r>
              <a:rPr lang="en-US" dirty="0" err="1" smtClean="0"/>
              <a:t>emisison</a:t>
            </a:r>
            <a:r>
              <a:rPr lang="en-US" dirty="0" smtClean="0"/>
              <a:t>, the scope 2 guidance also makes certain disclosure recommendations</a:t>
            </a:r>
            <a:r>
              <a:rPr lang="en-US" baseline="0" dirty="0" smtClean="0"/>
              <a:t>. </a:t>
            </a:r>
          </a:p>
          <a:p>
            <a:endParaRPr lang="en-US" baseline="0" dirty="0" smtClean="0"/>
          </a:p>
          <a:p>
            <a:r>
              <a:rPr lang="en-US" baseline="0" dirty="0" smtClean="0"/>
              <a:t>Companies should report annual………</a:t>
            </a:r>
          </a:p>
          <a:p>
            <a:r>
              <a:rPr lang="en-US" baseline="0" dirty="0" smtClean="0"/>
              <a:t>Basis for…. In other words…. </a:t>
            </a:r>
          </a:p>
          <a:p>
            <a:r>
              <a:rPr lang="en-US" baseline="0" dirty="0" smtClean="0"/>
              <a:t>And finally they should also report features of the </a:t>
            </a:r>
            <a:r>
              <a:rPr lang="en-US" baseline="0" dirty="0" err="1" smtClean="0"/>
              <a:t>contratual</a:t>
            </a:r>
            <a:r>
              <a:rPr lang="en-US" baseline="0" dirty="0" smtClean="0"/>
              <a:t> instruments that have been purchased and reflected in the scope 2 total using the market based method. There are a range of instrument features that are relevant here, but they could include aspects such as …..</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32766284-1B85-4352-8AB8-073B4CE3CDBA}" type="slidenum">
              <a:rPr lang="en-US" smtClean="0"/>
              <a:pPr/>
              <a:t>10</a:t>
            </a:fld>
            <a:endParaRPr lang="en-US"/>
          </a:p>
        </p:txBody>
      </p:sp>
    </p:spTree>
    <p:extLst>
      <p:ext uri="{BB962C8B-B14F-4D97-AF65-F5344CB8AC3E}">
        <p14:creationId xmlns:p14="http://schemas.microsoft.com/office/powerpoint/2010/main" val="547207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0" dirty="0" smtClean="0"/>
              <a:t>Moving on to optional data, we recommend that public GHG inventories contain the following additional information when relevant:</a:t>
            </a:r>
          </a:p>
          <a:p>
            <a:endParaRPr lang="en-US" b="0" dirty="0" smtClean="0"/>
          </a:p>
          <a:p>
            <a:r>
              <a:rPr lang="en-US" dirty="0"/>
              <a:t>- Emissions data from relevant scope 3 emissions activities for which reliable data can be obtained.</a:t>
            </a:r>
          </a:p>
          <a:p>
            <a:r>
              <a:rPr lang="en-US" dirty="0"/>
              <a:t>• Emissions data have to be reported by scope but they could be further subdivided by say business units or facilities, by country, or by source type such as stationary combustion versus process or fugitive </a:t>
            </a:r>
            <a:r>
              <a:rPr lang="en-US" dirty="0" err="1"/>
              <a:t>emisisons</a:t>
            </a:r>
            <a:r>
              <a:rPr lang="en-US" dirty="0"/>
              <a:t>, etc. Companies will obviously have to decide which particular subdivision makes most sense given their reporting objectives.</a:t>
            </a:r>
          </a:p>
          <a:p>
            <a:r>
              <a:rPr lang="en-US" dirty="0"/>
              <a:t>• Another optional item is the emissions attributable to a companies own generation of electricity that is then sold or transferred to another organization. These emissions will already be reported within scope 1 by the company producing the electricity, but sometimes companies find it useful to also report them as a memo item outside of the scopes when they generate a lot of </a:t>
            </a:r>
            <a:r>
              <a:rPr lang="en-US" dirty="0" err="1"/>
              <a:t>elelectricity</a:t>
            </a:r>
            <a:r>
              <a:rPr lang="en-US" dirty="0"/>
              <a:t>. </a:t>
            </a:r>
          </a:p>
          <a:p>
            <a:r>
              <a:rPr lang="en-US" dirty="0"/>
              <a:t>• We’ve discussed how the emissions of the 7 GHGs targeted by the Kyoto Protocol and UNFCCC should be reported in the scopes. Companies can optionally report the emissions of other GHGs, such as CFCs and </a:t>
            </a:r>
            <a:r>
              <a:rPr lang="en-US" dirty="0" err="1"/>
              <a:t>Nox</a:t>
            </a:r>
            <a:r>
              <a:rPr lang="en-US" dirty="0"/>
              <a:t>, as long as these gases are reported as a memo item. </a:t>
            </a:r>
          </a:p>
          <a:p>
            <a:r>
              <a:rPr lang="en-US" dirty="0"/>
              <a:t>- Continuing to move down the list, companies could also describe their performance measured against internal and external benchmarks, and as part of that performance assessment they could also report relevant ratio performance indicators, such as emissions per kilowatt-hour generated, </a:t>
            </a:r>
            <a:r>
              <a:rPr lang="en-US" dirty="0" err="1"/>
              <a:t>tonne</a:t>
            </a:r>
            <a:r>
              <a:rPr lang="en-US" dirty="0"/>
              <a:t> of material production, or sales, etc.</a:t>
            </a:r>
          </a:p>
          <a:p>
            <a:r>
              <a:rPr lang="en-US" dirty="0"/>
              <a:t>• Finally, and I appreciate this is a long list, companies could also provide an outline of any GHG management/reduction programs or strategies that they are undertaking.</a:t>
            </a:r>
          </a:p>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32766284-1B85-4352-8AB8-073B4CE3CDBA}" type="slidenum">
              <a:rPr lang="en-US" smtClean="0"/>
              <a:pPr/>
              <a:t>11</a:t>
            </a:fld>
            <a:endParaRPr lang="en-US"/>
          </a:p>
        </p:txBody>
      </p:sp>
    </p:spTree>
    <p:extLst>
      <p:ext uri="{BB962C8B-B14F-4D97-AF65-F5344CB8AC3E}">
        <p14:creationId xmlns:p14="http://schemas.microsoft.com/office/powerpoint/2010/main" val="66047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CAN IMAGINE, THERE ARE A WIDE VARIETY OF OPTIONAL REPORTING ELEMENTS THAT </a:t>
            </a:r>
            <a:r>
              <a:rPr lang="en-US" dirty="0" err="1" smtClean="0"/>
              <a:t>COMPANIes</a:t>
            </a:r>
            <a:r>
              <a:rPr lang="en-US" baseline="0" dirty="0" smtClean="0"/>
              <a:t> might decide to include in their inventories. I just want to highlight a few more on this slide.</a:t>
            </a:r>
          </a:p>
          <a:p>
            <a:endParaRPr lang="en-US" baseline="0" dirty="0" smtClean="0"/>
          </a:p>
          <a:p>
            <a:r>
              <a:rPr lang="en-US" b="1" dirty="0"/>
              <a:t>• One element is information</a:t>
            </a:r>
            <a:r>
              <a:rPr lang="en-US" dirty="0"/>
              <a:t> on any contractual provisions that address GHG-related risks and obligations.</a:t>
            </a:r>
          </a:p>
          <a:p>
            <a:r>
              <a:rPr lang="en-US" b="1" dirty="0"/>
              <a:t>• Another is a</a:t>
            </a:r>
            <a:r>
              <a:rPr lang="en-US" dirty="0"/>
              <a:t>n outline of any external assurance obtained for the inventory. This might include a copy of any verification statement.</a:t>
            </a:r>
          </a:p>
          <a:p>
            <a:pPr>
              <a:spcAft>
                <a:spcPts val="583"/>
              </a:spcAft>
            </a:pPr>
            <a:r>
              <a:rPr lang="en-US" dirty="0"/>
              <a:t>- Companies could also report information on emissions changes that have not triggered base year recalculations;</a:t>
            </a:r>
          </a:p>
          <a:p>
            <a:pPr marL="166611" indent="-166611">
              <a:spcAft>
                <a:spcPts val="583"/>
              </a:spcAft>
              <a:buFontTx/>
              <a:buChar char="-"/>
            </a:pPr>
            <a:r>
              <a:rPr lang="en-US" dirty="0"/>
              <a:t>Emissions for all years between the base year and the </a:t>
            </a:r>
            <a:r>
              <a:rPr lang="en-US" dirty="0" err="1"/>
              <a:t>cuirrent</a:t>
            </a:r>
            <a:r>
              <a:rPr lang="en-US" dirty="0"/>
              <a:t> reporting year</a:t>
            </a:r>
          </a:p>
          <a:p>
            <a:pPr marL="166611" indent="-166611">
              <a:spcAft>
                <a:spcPts val="583"/>
              </a:spcAft>
              <a:buFontTx/>
              <a:buChar char="-"/>
            </a:pPr>
            <a:r>
              <a:rPr lang="en-US" dirty="0"/>
              <a:t>Information on inventory quality, such as details on uncertainties and policies to improve quality</a:t>
            </a:r>
          </a:p>
          <a:p>
            <a:pPr marL="166611" indent="-166611">
              <a:spcAft>
                <a:spcPts val="583"/>
              </a:spcAft>
              <a:buFontTx/>
              <a:buChar char="-"/>
            </a:pPr>
            <a:r>
              <a:rPr lang="en-US" dirty="0"/>
              <a:t>In terms of C sequestration, the GHG Protocol does not provide methods for accounting for sequestration and simply states that companies can report information on C sequestration if they want to. However, that information should be reported outside of the scopes if it is reported. </a:t>
            </a:r>
          </a:p>
          <a:p>
            <a:pPr>
              <a:spcAft>
                <a:spcPts val="583"/>
              </a:spcAft>
            </a:pPr>
            <a:r>
              <a:rPr lang="en-US" dirty="0"/>
              <a:t>- Finally, companies might also want to include a list of facilities reported in the inventory</a:t>
            </a:r>
          </a:p>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32766284-1B85-4352-8AB8-073B4CE3CDBA}" type="slidenum">
              <a:rPr lang="en-US" smtClean="0"/>
              <a:pPr/>
              <a:t>12</a:t>
            </a:fld>
            <a:endParaRPr lang="en-US"/>
          </a:p>
        </p:txBody>
      </p:sp>
    </p:spTree>
    <p:extLst>
      <p:ext uri="{BB962C8B-B14F-4D97-AF65-F5344CB8AC3E}">
        <p14:creationId xmlns:p14="http://schemas.microsoft.com/office/powerpoint/2010/main" val="2620759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mentioned earlier that companies have to report their gross GHG emissions independent of any offset transactions. If any offset transactions have taken place, companies are encouraged to provide information on those transactions.</a:t>
            </a:r>
          </a:p>
          <a:p>
            <a:endParaRPr lang="en-US" dirty="0" smtClean="0"/>
          </a:p>
          <a:p>
            <a:r>
              <a:rPr lang="en-US" dirty="0" smtClean="0"/>
              <a:t>So, For instance, if offsets have been purchased or developed outside of the inventory boundary, companies should ….</a:t>
            </a:r>
          </a:p>
          <a:p>
            <a:endParaRPr lang="en-US" dirty="0" smtClean="0"/>
          </a:p>
          <a:p>
            <a:pPr marL="0" lvl="2" defTabSz="888594">
              <a:defRPr/>
            </a:pPr>
            <a:r>
              <a:rPr lang="en-US" dirty="0" smtClean="0"/>
              <a:t>Also,</a:t>
            </a:r>
            <a:r>
              <a:rPr lang="en-US" baseline="0" dirty="0" smtClean="0"/>
              <a:t> if companies have sold reductions that took place within their boundaries, they should specify if those reductions have been verified </a:t>
            </a:r>
            <a:r>
              <a:rPr lang="en-US" sz="1800" dirty="0"/>
              <a:t>or approved by an external program such as CDM.</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32766284-1B85-4352-8AB8-073B4CE3CDBA}" type="slidenum">
              <a:rPr lang="en-US" smtClean="0"/>
              <a:pPr/>
              <a:t>13</a:t>
            </a:fld>
            <a:endParaRPr lang="en-US"/>
          </a:p>
        </p:txBody>
      </p:sp>
    </p:spTree>
    <p:extLst>
      <p:ext uri="{BB962C8B-B14F-4D97-AF65-F5344CB8AC3E}">
        <p14:creationId xmlns:p14="http://schemas.microsoft.com/office/powerpoint/2010/main" val="2318312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there is a lot of information that companies could optionally report in inventories. But how can companies know which optional information they</a:t>
            </a:r>
            <a:r>
              <a:rPr lang="en-US" baseline="0" dirty="0" smtClean="0"/>
              <a:t> should report? </a:t>
            </a:r>
          </a:p>
          <a:p>
            <a:endParaRPr lang="en-US" baseline="0" dirty="0" smtClean="0"/>
          </a:p>
          <a:p>
            <a:r>
              <a:rPr lang="en-US" baseline="0" dirty="0" smtClean="0"/>
              <a:t>In general, the appropriate amount of optional information </a:t>
            </a:r>
            <a:r>
              <a:rPr lang="en-US" dirty="0"/>
              <a:t>can be determined based on the objectives and intended audience for the report.</a:t>
            </a:r>
          </a:p>
          <a:p>
            <a:endParaRPr lang="en-US" dirty="0"/>
          </a:p>
          <a:p>
            <a:r>
              <a:rPr lang="en-US" dirty="0"/>
              <a:t>Companies should be mindful that for national or voluntary GHG programs, reporting requirements may vary. For instance, a voluntary GHG program might require a verification statement or a list of all of the facilities included in the inventory. </a:t>
            </a:r>
          </a:p>
          <a:p>
            <a:endParaRPr lang="en-US" dirty="0"/>
          </a:p>
          <a:p>
            <a:r>
              <a:rPr lang="en-US" dirty="0"/>
              <a:t>Also, for public reporting, it is important to differentiate between a summary of a public report that is, for example, published on the Internet or in Sustainability/Corporate Social Responsibility reports, and a full public report that contains all the necessary data as specified by the Corporate Std. Not every circulated report must contain all the information as specified by this standard, but a link or reference needs to be made to a publicly available full report where all information is available.</a:t>
            </a:r>
          </a:p>
          <a:p>
            <a:endParaRPr lang="en-US" dirty="0"/>
          </a:p>
          <a:p>
            <a:r>
              <a:rPr lang="en-US" dirty="0"/>
              <a:t>Finally, for some companies, providing emissions data for specific GHGs or facilities/business units, or reporting ratio indicators, may compromise business confidentiality. If this is the case, these data need not be publicly disclosed, but can be made available to those auditing the GHG emissions data, assuming confidentiality is secured.</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32766284-1B85-4352-8AB8-073B4CE3CDBA}" type="slidenum">
              <a:rPr lang="en-US" smtClean="0"/>
              <a:pPr/>
              <a:t>14</a:t>
            </a:fld>
            <a:endParaRPr lang="en-US"/>
          </a:p>
        </p:txBody>
      </p:sp>
    </p:spTree>
    <p:extLst>
      <p:ext uri="{BB962C8B-B14F-4D97-AF65-F5344CB8AC3E}">
        <p14:creationId xmlns:p14="http://schemas.microsoft.com/office/powerpoint/2010/main" val="3199461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32766284-1B85-4352-8AB8-073B4CE3CDBA}" type="slidenum">
              <a:rPr lang="en-US" smtClean="0"/>
              <a:pPr/>
              <a:t>15</a:t>
            </a:fld>
            <a:endParaRPr lang="en-US"/>
          </a:p>
        </p:txBody>
      </p:sp>
    </p:spTree>
    <p:extLst>
      <p:ext uri="{BB962C8B-B14F-4D97-AF65-F5344CB8AC3E}">
        <p14:creationId xmlns:p14="http://schemas.microsoft.com/office/powerpoint/2010/main" val="3029731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last section of this talk will discuss the use of ratio indicators in interpreting emissions performance. The reporting of ratio indicators is</a:t>
            </a:r>
            <a:r>
              <a:rPr lang="en-US" baseline="0" dirty="0" smtClean="0"/>
              <a:t> optional, but they are extremely useful. </a:t>
            </a:r>
            <a:r>
              <a:rPr lang="en-US" dirty="0"/>
              <a:t>Companies may choose to report GHG ratio indicators to accomplish a number of different goals, including:</a:t>
            </a:r>
          </a:p>
          <a:p>
            <a:endParaRPr lang="en-US" dirty="0"/>
          </a:p>
          <a:p>
            <a:r>
              <a:rPr lang="en-US" b="1" dirty="0"/>
              <a:t>• To </a:t>
            </a:r>
            <a:r>
              <a:rPr lang="en-US" dirty="0"/>
              <a:t>Evaluate performance over time. For instance, ratio indicators can be used to relate figures from different years, identify trends in data, and show performance in relation to targets and base years</a:t>
            </a:r>
          </a:p>
          <a:p>
            <a:r>
              <a:rPr lang="en-US" b="1" dirty="0"/>
              <a:t>• And ratio indicators can be used to i</a:t>
            </a:r>
            <a:r>
              <a:rPr lang="en-US" dirty="0"/>
              <a:t>mprove comparability between differently sized businesses and operations by normalizing figures; </a:t>
            </a:r>
          </a:p>
          <a:p>
            <a:endParaRPr lang="en-US" dirty="0"/>
          </a:p>
          <a:p>
            <a:r>
              <a:rPr lang="en-US" dirty="0"/>
              <a:t>Now, it is important to recognize that the inherent diversity of businesses and the circumstances of individual companies can result in misleading indicators. This is because apparently minor differences in processes, products, or locations can be significant in terms of environmental effects. Therefore, companies really have to know and understand the business context in order to be able to design and interpret ratio indicators correctly. For this same reason, the GHGP also recommends that companies provide some perspective in their reports on issues such as scale and limitations of indicators in a way that users understand the nature of the information provided. </a:t>
            </a:r>
            <a:endParaRPr lang="en-US" dirty="0" smtClean="0"/>
          </a:p>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32766284-1B85-4352-8AB8-073B4CE3CDBA}" type="slidenum">
              <a:rPr lang="en-US" smtClean="0"/>
              <a:pPr/>
              <a:t>16</a:t>
            </a:fld>
            <a:endParaRPr lang="en-US"/>
          </a:p>
        </p:txBody>
      </p:sp>
    </p:spTree>
    <p:extLst>
      <p:ext uri="{BB962C8B-B14F-4D97-AF65-F5344CB8AC3E}">
        <p14:creationId xmlns:p14="http://schemas.microsoft.com/office/powerpoint/2010/main" val="3935686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designing ratio indicators, companies should consider what ratio indicators best capture the benefits and impacts of their business; in other words, its operations, its products, and its effects on the marketplace and perhaps on the entire economy. Some examples of different ratio indicators are provided on this slide.</a:t>
            </a:r>
          </a:p>
          <a:p>
            <a:endParaRPr lang="en-US" b="1" dirty="0"/>
          </a:p>
          <a:p>
            <a:r>
              <a:rPr lang="en-US" b="1" dirty="0"/>
              <a:t>The first indicator is a PRODUCTIVITY or EFFICIENCY RAT I O </a:t>
            </a:r>
            <a:r>
              <a:rPr lang="en-US" dirty="0"/>
              <a:t>, which expresses the value or achievement of a business divided by its GHG impact. Increasing efficiency ratios will therefore reflect a positive performance improvement. Examples of productivity or efficiency ratios include resource productivity, such as sales per </a:t>
            </a:r>
            <a:r>
              <a:rPr lang="en-US" dirty="0" err="1"/>
              <a:t>tonne</a:t>
            </a:r>
            <a:r>
              <a:rPr lang="en-US" dirty="0"/>
              <a:t> GHG, and process efficiency, such as production volume per </a:t>
            </a:r>
            <a:r>
              <a:rPr lang="en-US" dirty="0" err="1"/>
              <a:t>tonne</a:t>
            </a:r>
            <a:r>
              <a:rPr lang="en-US" dirty="0"/>
              <a:t> GHG.</a:t>
            </a:r>
          </a:p>
          <a:p>
            <a:endParaRPr lang="en-US" dirty="0" smtClean="0"/>
          </a:p>
          <a:p>
            <a:r>
              <a:rPr lang="en-US" b="1" dirty="0"/>
              <a:t>The second indicator is an INTENSITY RAT I O , which </a:t>
            </a:r>
            <a:r>
              <a:rPr lang="en-US" dirty="0"/>
              <a:t>expresses GHG impact per unit of physical activity or unit of economic output. A physical intensity ratio is suitable when aggregating or comparing across businesses that have similar products. In turn, an economic intensity ratio is suitable when aggregating or comparing across businesses that produce different products. In either case, a declining intensity ratio reflects a positive performance improvement. Examples of intensity ratios include </a:t>
            </a:r>
            <a:r>
              <a:rPr lang="en-US" dirty="0" err="1"/>
              <a:t>tonnes</a:t>
            </a:r>
            <a:r>
              <a:rPr lang="en-US" dirty="0"/>
              <a:t> of CO2 per electricity generated or per  service or per sales. </a:t>
            </a:r>
          </a:p>
          <a:p>
            <a:endParaRPr lang="en-US" dirty="0"/>
          </a:p>
          <a:p>
            <a:r>
              <a:rPr lang="en-US" dirty="0"/>
              <a:t>The third type of ratio indicator is simply a percentage comparison between emissions in different time periods. An obvious example here is expressing the current year’s emissions as a percentage of base year GHG emissions.</a:t>
            </a:r>
          </a:p>
        </p:txBody>
      </p:sp>
      <p:sp>
        <p:nvSpPr>
          <p:cNvPr id="4" name="Slide Number Placeholder 3"/>
          <p:cNvSpPr>
            <a:spLocks noGrp="1"/>
          </p:cNvSpPr>
          <p:nvPr>
            <p:ph type="sldNum" sz="quarter" idx="10"/>
          </p:nvPr>
        </p:nvSpPr>
        <p:spPr/>
        <p:txBody>
          <a:bodyPr/>
          <a:lstStyle/>
          <a:p>
            <a:fld id="{32766284-1B85-4352-8AB8-073B4CE3CDBA}" type="slidenum">
              <a:rPr lang="en-US" smtClean="0"/>
              <a:pPr/>
              <a:t>17</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r>
              <a:rPr lang="en-US" dirty="0" smtClean="0"/>
              <a:t>So, in summary, we’ve covered a number of topics in this lesson. You should have learned:</a:t>
            </a:r>
          </a:p>
          <a:p>
            <a:pPr marL="166611" indent="-166611">
              <a:buFontTx/>
              <a:buChar char="-"/>
            </a:pPr>
            <a:r>
              <a:rPr lang="en-US" dirty="0" smtClean="0"/>
              <a:t>How to follow the 5 GHGP principles when reporting</a:t>
            </a:r>
          </a:p>
          <a:p>
            <a:pPr marL="166611" indent="-166611">
              <a:buFontTx/>
              <a:buChar char="-"/>
            </a:pPr>
            <a:r>
              <a:rPr lang="en-US" dirty="0" smtClean="0"/>
              <a:t>What information</a:t>
            </a:r>
            <a:r>
              <a:rPr lang="en-US" baseline="0" dirty="0" smtClean="0"/>
              <a:t> are required in an inventory; for instance all scope 1 and 2 emissions</a:t>
            </a:r>
          </a:p>
          <a:p>
            <a:pPr marL="166611" indent="-166611">
              <a:buFontTx/>
              <a:buChar char="-"/>
            </a:pPr>
            <a:r>
              <a:rPr lang="en-US" baseline="0" dirty="0" smtClean="0"/>
              <a:t>What information can be optionally reported in an inventory, such as scope 3 emissions, and information on performance and offsets</a:t>
            </a:r>
          </a:p>
          <a:p>
            <a:pPr marL="166611" indent="-166611">
              <a:buFontTx/>
              <a:buChar char="-"/>
            </a:pPr>
            <a:r>
              <a:rPr lang="en-US" baseline="0" dirty="0" smtClean="0"/>
              <a:t>You should also have learnt some basic tips in understanding what optional information might be most useful to report in an inventory, such as the requirements of a GHG reporting program</a:t>
            </a:r>
          </a:p>
          <a:p>
            <a:pPr marL="166611" indent="-166611">
              <a:buFontTx/>
              <a:buChar char="-"/>
            </a:pPr>
            <a:r>
              <a:rPr lang="en-US" baseline="0" dirty="0" smtClean="0"/>
              <a:t>And, finally, you should have learnt how ratio in indicators are useful for interpreting emissions data. </a:t>
            </a:r>
            <a:endParaRPr lang="en-US" dirty="0" smtClean="0"/>
          </a:p>
        </p:txBody>
      </p:sp>
      <p:sp>
        <p:nvSpPr>
          <p:cNvPr id="50180" name="Slide Number Placeholder 3"/>
          <p:cNvSpPr>
            <a:spLocks noGrp="1"/>
          </p:cNvSpPr>
          <p:nvPr>
            <p:ph type="sldNum" sz="quarter" idx="5"/>
          </p:nvPr>
        </p:nvSpPr>
        <p:spPr>
          <a:noFill/>
        </p:spPr>
        <p:txBody>
          <a:bodyPr/>
          <a:lstStyle/>
          <a:p>
            <a:fld id="{5828B116-653F-47FA-9FC5-97070EE590AC}" type="slidenum">
              <a:rPr lang="en-US"/>
              <a:pPr/>
              <a:t>18</a:t>
            </a:fld>
            <a:endParaRPr lang="en-US"/>
          </a:p>
        </p:txBody>
      </p:sp>
      <p:sp>
        <p:nvSpPr>
          <p:cNvPr id="5" name="Date Placeholder 4"/>
          <p:cNvSpPr>
            <a:spLocks noGrp="1"/>
          </p:cNvSpPr>
          <p:nvPr>
            <p:ph type="dt" idx="10"/>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F5380FD-526D-4E8F-A097-83DC0D273B62}" type="slidenum">
              <a:rPr lang="en-US"/>
              <a:pPr/>
              <a:t>19</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
        <p:nvSpPr>
          <p:cNvPr id="5" name="Date Placeholder 4"/>
          <p:cNvSpPr>
            <a:spLocks noGrp="1"/>
          </p:cNvSpPr>
          <p:nvPr>
            <p:ph type="dt" idx="10"/>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SO, we turn</a:t>
            </a:r>
            <a:r>
              <a:rPr lang="pt-BR" baseline="0" dirty="0" smtClean="0"/>
              <a:t> now to Lesson 7, which is on reporting GHG emissions. </a:t>
            </a:r>
            <a:endParaRPr lang="en-US" dirty="0"/>
          </a:p>
        </p:txBody>
      </p:sp>
      <p:sp>
        <p:nvSpPr>
          <p:cNvPr id="4" name="Slide Number Placeholder 3"/>
          <p:cNvSpPr>
            <a:spLocks noGrp="1"/>
          </p:cNvSpPr>
          <p:nvPr>
            <p:ph type="sldNum" sz="quarter" idx="10"/>
          </p:nvPr>
        </p:nvSpPr>
        <p:spPr/>
        <p:txBody>
          <a:bodyPr/>
          <a:lstStyle/>
          <a:p>
            <a:fld id="{96F78FC6-AD1A-4891-B052-1F9E7FD3A2AD}" type="slidenum">
              <a:rPr lang="en-US" smtClean="0"/>
              <a:pPr/>
              <a:t>2</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3C8EA6-B63E-4AB2-9D13-CABA16A7DCED}" type="slidenum">
              <a:rPr lang="en-US" smtClean="0"/>
              <a:pPr/>
              <a:t>24</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would be procedures to help reduce error in the inventory.</a:t>
            </a:r>
            <a:r>
              <a:rPr lang="en-US" baseline="0" dirty="0" smtClean="0"/>
              <a:t> It can be automated, where the software identifies data that is likely inaccurate based on its size, or recommendation based, where the preparer is warned of common mistakes made on inventories.</a:t>
            </a:r>
            <a:endParaRPr lang="en-US" dirty="0"/>
          </a:p>
        </p:txBody>
      </p:sp>
      <p:sp>
        <p:nvSpPr>
          <p:cNvPr id="4" name="Slide Number Placeholder 3"/>
          <p:cNvSpPr>
            <a:spLocks noGrp="1"/>
          </p:cNvSpPr>
          <p:nvPr>
            <p:ph type="sldNum" sz="quarter" idx="10"/>
          </p:nvPr>
        </p:nvSpPr>
        <p:spPr/>
        <p:txBody>
          <a:bodyPr/>
          <a:lstStyle/>
          <a:p>
            <a:fld id="{ED3C8EA6-B63E-4AB2-9D13-CABA16A7DCED}" type="slidenum">
              <a:rPr lang="en-US" smtClean="0"/>
              <a:pPr/>
              <a:t>25</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hlinkClick r:id="rId3"/>
              </a:rPr>
              <a:t>http://www.epa.gov/climateleaders/documents/imp-checklist.pdf</a:t>
            </a:r>
            <a:endParaRPr lang="en-US"/>
          </a:p>
        </p:txBody>
      </p:sp>
      <p:sp>
        <p:nvSpPr>
          <p:cNvPr id="4" name="Slide Number Placeholder 3"/>
          <p:cNvSpPr>
            <a:spLocks noGrp="1"/>
          </p:cNvSpPr>
          <p:nvPr>
            <p:ph type="sldNum" sz="quarter" idx="10"/>
          </p:nvPr>
        </p:nvSpPr>
        <p:spPr/>
        <p:txBody>
          <a:bodyPr/>
          <a:lstStyle/>
          <a:p>
            <a:fld id="{ED3C8EA6-B63E-4AB2-9D13-CABA16A7DCED}" type="slidenum">
              <a:rPr lang="en-US" smtClean="0"/>
              <a:pPr/>
              <a:t>26</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method by which a company reports its inventory depends on the desired outcomes. They may chose to report to a registry (like The Climate Registry or the Carbon Disclosure Project) if they want to gain public recognition or if the government requires it, add it in an annual report or sustainability report for shareholders, or get certified to communicate environmental efforts to consumers</a:t>
            </a:r>
            <a:r>
              <a:rPr lang="en-US" baseline="0" smtClean="0"/>
              <a:t>. </a:t>
            </a:r>
            <a:endParaRPr lang="en-US" dirty="0"/>
          </a:p>
        </p:txBody>
      </p:sp>
      <p:sp>
        <p:nvSpPr>
          <p:cNvPr id="4" name="Slide Number Placeholder 3"/>
          <p:cNvSpPr>
            <a:spLocks noGrp="1"/>
          </p:cNvSpPr>
          <p:nvPr>
            <p:ph type="sldNum" sz="quarter" idx="10"/>
          </p:nvPr>
        </p:nvSpPr>
        <p:spPr/>
        <p:txBody>
          <a:bodyPr/>
          <a:lstStyle/>
          <a:p>
            <a:fld id="{ED3C8EA6-B63E-4AB2-9D13-CABA16A7DCED}" type="slidenum">
              <a:rPr lang="en-US" smtClean="0"/>
              <a:pPr/>
              <a:t>27</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32766284-1B85-4352-8AB8-073B4CE3CDBA}" type="slidenum">
              <a:rPr lang="en-US" smtClean="0"/>
              <a:pPr/>
              <a:t>3</a:t>
            </a:fld>
            <a:endParaRPr lang="en-US"/>
          </a:p>
        </p:txBody>
      </p:sp>
    </p:spTree>
    <p:extLst>
      <p:ext uri="{BB962C8B-B14F-4D97-AF65-F5344CB8AC3E}">
        <p14:creationId xmlns:p14="http://schemas.microsoft.com/office/powerpoint/2010/main" val="3018219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smtClean="0"/>
              <a:t>In this lesson you will learn about 4 principal aspects of reporting inventories</a:t>
            </a:r>
          </a:p>
          <a:p>
            <a:r>
              <a:rPr lang="pt-BR" dirty="0" smtClean="0"/>
              <a:t>-</a:t>
            </a:r>
          </a:p>
          <a:p>
            <a:r>
              <a:rPr lang="pt-BR" dirty="0" smtClean="0"/>
              <a:t>-</a:t>
            </a:r>
          </a:p>
          <a:p>
            <a:pPr marL="166611" indent="-166611">
              <a:buFontTx/>
              <a:buChar char="-"/>
            </a:pPr>
            <a:r>
              <a:rPr lang="pt-BR" dirty="0" smtClean="0"/>
              <a:t>Emission reporting tips</a:t>
            </a:r>
            <a:r>
              <a:rPr lang="pt-BR" baseline="0" dirty="0" smtClean="0"/>
              <a:t> for determining what types of information to report optionally in inventories</a:t>
            </a:r>
          </a:p>
          <a:p>
            <a:pPr marL="166611" indent="-166611">
              <a:buFontTx/>
              <a:buChar char="-"/>
            </a:pPr>
            <a:r>
              <a:rPr lang="pt-BR" baseline="0" dirty="0" smtClean="0"/>
              <a:t>And using performance metrics to interpret emissions data. </a:t>
            </a:r>
          </a:p>
          <a:p>
            <a:endParaRPr lang="pt-BR" baseline="0" dirty="0" smtClean="0"/>
          </a:p>
          <a:p>
            <a:r>
              <a:rPr lang="pt-BR" baseline="0" dirty="0" smtClean="0"/>
              <a:t>We’ll go through each of these topics in turn but first let’s consider some GHGP reporting basics. </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32766284-1B85-4352-8AB8-073B4CE3CDBA}" type="slidenum">
              <a:rPr lang="en-US" smtClean="0"/>
              <a:pPr/>
              <a:t>4</a:t>
            </a:fld>
            <a:endParaRPr lang="en-US"/>
          </a:p>
        </p:txBody>
      </p:sp>
    </p:spTree>
    <p:extLst>
      <p:ext uri="{BB962C8B-B14F-4D97-AF65-F5344CB8AC3E}">
        <p14:creationId xmlns:p14="http://schemas.microsoft.com/office/powerpoint/2010/main" val="335951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credible GHG report </a:t>
            </a:r>
            <a:r>
              <a:rPr lang="en-US" dirty="0"/>
              <a:t>presents information that is relevant, complete, consistent, accurate and transparent. While it takes time to develop a rigorous and complete corporate inventory of GHG emissions, knowledge will improve with experience in calculating and reporting data. The GHG P therefore recommends that a public GHG report:</a:t>
            </a:r>
          </a:p>
          <a:p>
            <a:r>
              <a:rPr lang="en-US" b="1" dirty="0"/>
              <a:t>• </a:t>
            </a:r>
            <a:r>
              <a:rPr lang="en-US" dirty="0"/>
              <a:t>Be based on the best data available at the time of publication, while being transparent about its limitations</a:t>
            </a:r>
          </a:p>
          <a:p>
            <a:r>
              <a:rPr lang="en-US" b="1" dirty="0"/>
              <a:t>• </a:t>
            </a:r>
            <a:r>
              <a:rPr lang="en-US" dirty="0"/>
              <a:t>Communicate any material discrepancies identified in previous years</a:t>
            </a:r>
          </a:p>
          <a:p>
            <a:r>
              <a:rPr lang="en-US" b="1" dirty="0"/>
              <a:t>• </a:t>
            </a:r>
            <a:r>
              <a:rPr lang="en-US" dirty="0"/>
              <a:t>Include the company’s gross emissions for its chosen inventory boundary, separate from and independent of any GHG trades it might engage in.</a:t>
            </a:r>
          </a:p>
          <a:p>
            <a:endParaRPr lang="en-US" dirty="0"/>
          </a:p>
          <a:p>
            <a:r>
              <a:rPr lang="en-US" dirty="0"/>
              <a:t>By following the requirements and guidance we’ll be reviewing in this lesson, you should be able to produce </a:t>
            </a:r>
            <a:r>
              <a:rPr lang="en-US" i="1" dirty="0"/>
              <a:t>inventories</a:t>
            </a:r>
            <a:r>
              <a:rPr lang="en-US" dirty="0"/>
              <a:t> with the necessary detail and transparency for credible public reporting.</a:t>
            </a:r>
          </a:p>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32766284-1B85-4352-8AB8-073B4CE3CDBA}" type="slidenum">
              <a:rPr lang="en-US" smtClean="0"/>
              <a:pPr/>
              <a:t>5</a:t>
            </a:fld>
            <a:endParaRPr lang="en-US"/>
          </a:p>
        </p:txBody>
      </p:sp>
    </p:spTree>
    <p:extLst>
      <p:ext uri="{BB962C8B-B14F-4D97-AF65-F5344CB8AC3E}">
        <p14:creationId xmlns:p14="http://schemas.microsoft.com/office/powerpoint/2010/main" val="179979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 basic level, an emission</a:t>
            </a:r>
            <a:r>
              <a:rPr lang="en-US" baseline="0" dirty="0" smtClean="0"/>
              <a:t> inventory contains two broad types of information.</a:t>
            </a:r>
          </a:p>
          <a:p>
            <a:endParaRPr lang="en-US" baseline="0" dirty="0" smtClean="0"/>
          </a:p>
          <a:p>
            <a:r>
              <a:rPr lang="en-US" baseline="0" dirty="0" smtClean="0"/>
              <a:t>First, there is the required information that is considered the minimum necessary to ensure the reported data are transparent and serve as a reliable basis for informed decision making. </a:t>
            </a:r>
          </a:p>
          <a:p>
            <a:r>
              <a:rPr lang="en-US" baseline="0" dirty="0" smtClean="0"/>
              <a:t>Second, there is the optional information that companies can, if desired, include in its inventory to enhance its relevance and utility in decision making.</a:t>
            </a:r>
          </a:p>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32766284-1B85-4352-8AB8-073B4CE3CDBA}" type="slidenum">
              <a:rPr lang="en-US" smtClean="0"/>
              <a:pPr/>
              <a:t>6</a:t>
            </a:fld>
            <a:endParaRPr lang="en-US"/>
          </a:p>
        </p:txBody>
      </p:sp>
    </p:spTree>
    <p:extLst>
      <p:ext uri="{BB962C8B-B14F-4D97-AF65-F5344CB8AC3E}">
        <p14:creationId xmlns:p14="http://schemas.microsoft.com/office/powerpoint/2010/main" val="1678641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off by reviewing the required information. In order for a </a:t>
            </a:r>
            <a:r>
              <a:rPr lang="en-US" dirty="0" err="1" smtClean="0"/>
              <a:t>ghg</a:t>
            </a:r>
            <a:r>
              <a:rPr lang="en-US" dirty="0" smtClean="0"/>
              <a:t> inventory to be in conformance with the Corp</a:t>
            </a:r>
            <a:r>
              <a:rPr lang="en-US" baseline="0" dirty="0" smtClean="0"/>
              <a:t> </a:t>
            </a:r>
            <a:r>
              <a:rPr lang="en-US" baseline="0" dirty="0" err="1" smtClean="0"/>
              <a:t>Std</a:t>
            </a:r>
            <a:r>
              <a:rPr lang="en-US" baseline="0" dirty="0" smtClean="0"/>
              <a:t> it has to include a number of descriptive elements on company and boundary info. This includes an outline of the organizational boundaries chosen by the company, including the consolidation approach used to set organizational boundaries. This just means companies should describe what business units are included in the inventory and whether they have used one of the control approaches or the equity share approach. </a:t>
            </a:r>
            <a:r>
              <a:rPr lang="en-US" baseline="0" dirty="0" err="1" smtClean="0"/>
              <a:t>Conpanies</a:t>
            </a:r>
            <a:r>
              <a:rPr lang="en-US" baseline="0" dirty="0" smtClean="0"/>
              <a:t> have also to provide an outline of the operational boundaries used, and if scope 3 is included, a list specifying which types of activities are covered. And, </a:t>
            </a:r>
            <a:r>
              <a:rPr lang="en-US" baseline="0" dirty="0" err="1" smtClean="0"/>
              <a:t>finALLY</a:t>
            </a:r>
            <a:r>
              <a:rPr lang="en-US" baseline="0" dirty="0" smtClean="0"/>
              <a:t>, The reporting period should also be described</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32766284-1B85-4352-8AB8-073B4CE3CDBA}" type="slidenum">
              <a:rPr lang="en-US" smtClean="0"/>
              <a:pPr/>
              <a:t>7</a:t>
            </a:fld>
            <a:endParaRPr lang="en-US"/>
          </a:p>
        </p:txBody>
      </p:sp>
    </p:spTree>
    <p:extLst>
      <p:ext uri="{BB962C8B-B14F-4D97-AF65-F5344CB8AC3E}">
        <p14:creationId xmlns:p14="http://schemas.microsoft.com/office/powerpoint/2010/main" val="468443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Inventories must obviously contain quantitative data on the emissions themselves, and the Corp </a:t>
            </a:r>
            <a:r>
              <a:rPr lang="en-US" dirty="0" err="1"/>
              <a:t>Std</a:t>
            </a:r>
            <a:r>
              <a:rPr lang="en-US" dirty="0"/>
              <a:t> outlines a series of requirements to ensure the credibility of these data.</a:t>
            </a:r>
          </a:p>
          <a:p>
            <a:endParaRPr lang="en-US" dirty="0"/>
          </a:p>
          <a:p>
            <a:pPr marL="166611" indent="-166611">
              <a:buFontTx/>
              <a:buChar char="-"/>
            </a:pPr>
            <a:r>
              <a:rPr lang="en-US" dirty="0"/>
              <a:t>First, the Total scope 1 and 2 emissions must be reported and independent of any GHG trades such as the sale, purchase, transfer, or banking of allowances or offsets.</a:t>
            </a:r>
          </a:p>
          <a:p>
            <a:pPr marL="166611" indent="-166611">
              <a:buFontTx/>
              <a:buChar char="-"/>
            </a:pPr>
            <a:r>
              <a:rPr lang="en-US" dirty="0"/>
              <a:t>The emissions data must be reported separately for each scope.</a:t>
            </a:r>
          </a:p>
          <a:p>
            <a:pPr marL="166611" indent="-166611">
              <a:buFontTx/>
              <a:buChar char="-"/>
            </a:pPr>
            <a:r>
              <a:rPr lang="en-US" dirty="0"/>
              <a:t>And emissions data must be provided for all seven GHGs; namely CO</a:t>
            </a:r>
            <a:r>
              <a:rPr lang="en-US" b="1" dirty="0"/>
              <a:t>2</a:t>
            </a:r>
            <a:r>
              <a:rPr lang="en-US" dirty="0"/>
              <a:t>, CH</a:t>
            </a:r>
            <a:r>
              <a:rPr lang="en-US" b="1" dirty="0"/>
              <a:t>4</a:t>
            </a:r>
            <a:r>
              <a:rPr lang="en-US" dirty="0"/>
              <a:t>, N</a:t>
            </a:r>
            <a:r>
              <a:rPr lang="en-US" b="1" dirty="0"/>
              <a:t>2</a:t>
            </a:r>
            <a:r>
              <a:rPr lang="en-US" dirty="0"/>
              <a:t>O, HFCs, PFCs, SF</a:t>
            </a:r>
            <a:r>
              <a:rPr lang="en-US" b="1" dirty="0"/>
              <a:t>6 and NF3. Also these data must be provided </a:t>
            </a:r>
            <a:r>
              <a:rPr lang="en-US" dirty="0"/>
              <a:t>in metric </a:t>
            </a:r>
            <a:r>
              <a:rPr lang="en-US" dirty="0" err="1"/>
              <a:t>tonnes</a:t>
            </a:r>
            <a:r>
              <a:rPr lang="en-US" dirty="0"/>
              <a:t> and in </a:t>
            </a:r>
            <a:r>
              <a:rPr lang="en-US" dirty="0" err="1"/>
              <a:t>tonnes</a:t>
            </a:r>
            <a:endParaRPr lang="en-US" dirty="0"/>
          </a:p>
          <a:p>
            <a:r>
              <a:rPr lang="en-US" dirty="0"/>
              <a:t>of CO</a:t>
            </a:r>
            <a:r>
              <a:rPr lang="en-US" b="1" dirty="0"/>
              <a:t>2 </a:t>
            </a:r>
            <a:r>
              <a:rPr lang="en-US" dirty="0"/>
              <a:t>equivalent. So, for example, if a company emitted 100t of CH4 it would have to report this 100t figure along with the corresponding CO2e value obtained after the use of an appropriate GWP</a:t>
            </a:r>
          </a:p>
          <a:p>
            <a:pPr marL="166611" indent="-166611">
              <a:buFontTx/>
              <a:buChar char="-"/>
            </a:pPr>
            <a:r>
              <a:rPr lang="en-US" dirty="0"/>
              <a:t>As discussed in Lesson 4, the CO2 emissions from biomass must be reported separately from the scopes as a memo item. But, remember the CH4 and N2o emissions from biomass combustion are reported within the scopes.</a:t>
            </a:r>
          </a:p>
          <a:p>
            <a:pPr marL="166611" indent="-166611">
              <a:buFontTx/>
              <a:buChar char="-"/>
            </a:pPr>
            <a:r>
              <a:rPr lang="en-US" dirty="0"/>
              <a:t>Another requirement is to report the year chosen as the base year, and an emissions profile over time.</a:t>
            </a:r>
          </a:p>
          <a:p>
            <a:pPr marL="166611" indent="-166611">
              <a:buFontTx/>
              <a:buChar char="-"/>
            </a:pPr>
            <a:r>
              <a:rPr lang="en-US" dirty="0"/>
              <a:t>In lesson 5 we discussed tracking emissions over time and mentioned how base year inventories should be recalculated in certain circumstances, such as acquisitions/divestitures, outsourcing/insourcing, changes in reporting boundaries or calculation methodologies, etc. Because these recalculations can have a sig impact on the comparability of emissions data over time, the </a:t>
            </a:r>
            <a:r>
              <a:rPr lang="en-US" dirty="0" err="1"/>
              <a:t>GHGp</a:t>
            </a:r>
            <a:r>
              <a:rPr lang="en-US" dirty="0"/>
              <a:t> requires that companies also report the appropriate context for any changes that have triggered base year emissions recalculation </a:t>
            </a:r>
          </a:p>
          <a:p>
            <a:pPr marL="166611" indent="-166611">
              <a:buFontTx/>
              <a:buChar char="-"/>
            </a:pPr>
            <a:r>
              <a:rPr lang="en-US" b="1" dirty="0"/>
              <a:t>Another requirement is to report the m</a:t>
            </a:r>
            <a:r>
              <a:rPr lang="en-US" dirty="0"/>
              <a:t>ethodologies used to calculate or measure emissions, as well as provide a reference or link to any calculation tools used.</a:t>
            </a:r>
          </a:p>
          <a:p>
            <a:r>
              <a:rPr lang="en-US" b="1" dirty="0"/>
              <a:t>• </a:t>
            </a:r>
            <a:r>
              <a:rPr lang="en-US" dirty="0"/>
              <a:t>And finally, AS MENTIONED BEFORE, 	companies are required to report any specific exclusions of sources, facilities, and / or operations.</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32766284-1B85-4352-8AB8-073B4CE3CDBA}" type="slidenum">
              <a:rPr lang="en-US" smtClean="0"/>
              <a:pPr/>
              <a:t>8</a:t>
            </a:fld>
            <a:endParaRPr lang="en-US"/>
          </a:p>
        </p:txBody>
      </p:sp>
    </p:spTree>
    <p:extLst>
      <p:ext uri="{BB962C8B-B14F-4D97-AF65-F5344CB8AC3E}">
        <p14:creationId xmlns:p14="http://schemas.microsoft.com/office/powerpoint/2010/main" val="2107059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 scope 2 guidance introduces some new requirements.</a:t>
            </a:r>
            <a:r>
              <a:rPr lang="en-US" baseline="0" dirty="0" smtClean="0"/>
              <a:t> These really relate to when companies have electricity product or supplier data; in other words, when they have obtained a contractual instrument or certificate that conveys emissions information. In these case, the Corp </a:t>
            </a:r>
            <a:r>
              <a:rPr lang="en-US" baseline="0" dirty="0" err="1" smtClean="0"/>
              <a:t>Std</a:t>
            </a:r>
            <a:r>
              <a:rPr lang="en-US" baseline="0" dirty="0" smtClean="0"/>
              <a:t> and Scope 2 Guidance requires that companies use both the market-based and </a:t>
            </a:r>
            <a:r>
              <a:rPr lang="en-US" baseline="0" dirty="0" err="1" smtClean="0"/>
              <a:t>loaction</a:t>
            </a:r>
            <a:r>
              <a:rPr lang="en-US" baseline="0" dirty="0" smtClean="0"/>
              <a:t>-based methods to calculate their scope 2 emissions. That means companies end up with 2 emissions totals. Companies then have the choice of which scope 2 total to use when calculating the inventory total and setting a </a:t>
            </a:r>
            <a:r>
              <a:rPr lang="en-US" baseline="0" dirty="0" err="1" smtClean="0"/>
              <a:t>reudtcion</a:t>
            </a:r>
            <a:r>
              <a:rPr lang="en-US" baseline="0" dirty="0" smtClean="0"/>
              <a:t> target. And that’s fine; Companies can chose either result for these purposes, but the requirement is that companies report which figure has been used, to develop the inventory total or set a reduction target. A final requirement is that, when companies are using the market-based method for </a:t>
            </a:r>
            <a:r>
              <a:rPr lang="en-US" baseline="0" dirty="0" err="1" smtClean="0"/>
              <a:t>caluting</a:t>
            </a:r>
            <a:r>
              <a:rPr lang="en-US" baseline="0" dirty="0" smtClean="0"/>
              <a:t> scope 2 emissions, they ensure that whatever emission factors are used are consistent with certain quality criteria in the scope 2 guidance. </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32766284-1B85-4352-8AB8-073B4CE3CDBA}" type="slidenum">
              <a:rPr lang="en-US" smtClean="0"/>
              <a:pPr/>
              <a:t>9</a:t>
            </a:fld>
            <a:endParaRPr lang="en-US"/>
          </a:p>
        </p:txBody>
      </p:sp>
    </p:spTree>
    <p:extLst>
      <p:ext uri="{BB962C8B-B14F-4D97-AF65-F5344CB8AC3E}">
        <p14:creationId xmlns:p14="http://schemas.microsoft.com/office/powerpoint/2010/main" val="26624064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Subtitle 2"/>
          <p:cNvSpPr>
            <a:spLocks noGrp="1"/>
          </p:cNvSpPr>
          <p:nvPr>
            <p:ph type="subTitle" idx="1" hasCustomPrompt="1"/>
          </p:nvPr>
        </p:nvSpPr>
        <p:spPr>
          <a:xfrm>
            <a:off x="320313" y="4744722"/>
            <a:ext cx="8458561" cy="585820"/>
          </a:xfrm>
          <a:noFill/>
          <a:ln>
            <a:noFill/>
          </a:ln>
        </p:spPr>
        <p:txBody>
          <a:bodyPr>
            <a:normAutofit/>
          </a:bodyPr>
          <a:lstStyle>
            <a:lvl1pPr marL="0" indent="0" algn="l">
              <a:buNone/>
              <a:defRPr sz="1800" baseline="0">
                <a:solidFill>
                  <a:schemeClr val="tx1">
                    <a:lumMod val="65000"/>
                    <a:lumOff val="35000"/>
                  </a:schemeClr>
                </a:solidFill>
                <a:latin typeface="Tahoma"/>
                <a:cs typeface="Tahom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Sub title</a:t>
            </a:r>
            <a:endParaRPr lang="en-US" dirty="0"/>
          </a:p>
        </p:txBody>
      </p:sp>
      <p:sp>
        <p:nvSpPr>
          <p:cNvPr id="11" name="Title Placeholder 1"/>
          <p:cNvSpPr>
            <a:spLocks noGrp="1"/>
          </p:cNvSpPr>
          <p:nvPr>
            <p:ph type="title"/>
          </p:nvPr>
        </p:nvSpPr>
        <p:spPr>
          <a:xfrm>
            <a:off x="320314" y="4040221"/>
            <a:ext cx="8458560" cy="704500"/>
          </a:xfrm>
          <a:prstGeom prst="rect">
            <a:avLst/>
          </a:prstGeom>
        </p:spPr>
        <p:txBody>
          <a:bodyPr vert="horz" lIns="91440" tIns="45720" rIns="91440" bIns="45720" rtlCol="0" anchor="ctr">
            <a:normAutofit/>
          </a:bodyPr>
          <a:lstStyle>
            <a:lvl1pPr algn="l">
              <a:defRPr sz="2600">
                <a:solidFill>
                  <a:srgbClr val="229E8F"/>
                </a:solidFill>
              </a:defRPr>
            </a:lvl1pPr>
          </a:lstStyle>
          <a:p>
            <a:r>
              <a:rPr lang="en-GB" dirty="0" smtClean="0"/>
              <a:t>Click to edit Master title style</a:t>
            </a:r>
            <a:endParaRPr lang="en-US" dirty="0"/>
          </a:p>
        </p:txBody>
      </p:sp>
      <p:pic>
        <p:nvPicPr>
          <p:cNvPr id="5" name="Picture 4"/>
          <p:cNvPicPr>
            <a:picLocks noChangeAspect="1"/>
          </p:cNvPicPr>
          <p:nvPr userDrawn="1"/>
        </p:nvPicPr>
        <p:blipFill rotWithShape="1">
          <a:blip r:embed="rId2" cstate="print"/>
          <a:srcRect t="20279" r="19946"/>
          <a:stretch/>
        </p:blipFill>
        <p:spPr>
          <a:xfrm>
            <a:off x="5495788" y="0"/>
            <a:ext cx="3648211" cy="3592286"/>
          </a:xfrm>
          <a:prstGeom prst="rect">
            <a:avLst/>
          </a:prstGeom>
        </p:spPr>
      </p:pic>
    </p:spTree>
    <p:extLst>
      <p:ext uri="{BB962C8B-B14F-4D97-AF65-F5344CB8AC3E}">
        <p14:creationId xmlns:p14="http://schemas.microsoft.com/office/powerpoint/2010/main" val="27079268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431" y="1483360"/>
            <a:ext cx="8318881" cy="4642803"/>
          </a:xfrm>
        </p:spPr>
        <p:txBody>
          <a:bodyPr>
            <a:normAutofit/>
          </a:bodyPr>
          <a:lstStyle>
            <a:lvl1pPr>
              <a:buClr>
                <a:srgbClr val="229E8F"/>
              </a:buClr>
              <a:defRPr sz="1800">
                <a:solidFill>
                  <a:srgbClr val="595959"/>
                </a:solidFill>
                <a:latin typeface="Tahoma"/>
                <a:cs typeface="Tahoma"/>
              </a:defRPr>
            </a:lvl1pPr>
            <a:lvl2pPr>
              <a:buClr>
                <a:srgbClr val="229E8F"/>
              </a:buClr>
              <a:defRPr sz="1800">
                <a:solidFill>
                  <a:srgbClr val="595959"/>
                </a:solidFill>
                <a:latin typeface="Tahoma"/>
                <a:cs typeface="Tahoma"/>
              </a:defRPr>
            </a:lvl2pPr>
            <a:lvl3pPr>
              <a:buClr>
                <a:srgbClr val="229E8F"/>
              </a:buClr>
              <a:defRPr sz="1800">
                <a:solidFill>
                  <a:srgbClr val="595959"/>
                </a:solidFill>
                <a:latin typeface="Tahoma"/>
                <a:cs typeface="Tahoma"/>
              </a:defRPr>
            </a:lvl3pPr>
            <a:lvl4pPr>
              <a:buClr>
                <a:srgbClr val="229E8F"/>
              </a:buClr>
              <a:defRPr sz="1800">
                <a:solidFill>
                  <a:srgbClr val="595959"/>
                </a:solidFill>
                <a:latin typeface="Tahoma"/>
                <a:cs typeface="Tahoma"/>
              </a:defRPr>
            </a:lvl4pPr>
            <a:lvl5pPr>
              <a:buClr>
                <a:srgbClr val="229E8F"/>
              </a:buClr>
              <a:defRPr sz="1800">
                <a:solidFill>
                  <a:srgbClr val="595959"/>
                </a:solidFill>
                <a:latin typeface="Tahoma"/>
                <a:cs typeface="Tahom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Title 1"/>
          <p:cNvSpPr>
            <a:spLocks noGrp="1"/>
          </p:cNvSpPr>
          <p:nvPr>
            <p:ph type="ctrTitle"/>
          </p:nvPr>
        </p:nvSpPr>
        <p:spPr>
          <a:xfrm>
            <a:off x="256516" y="873760"/>
            <a:ext cx="8458562" cy="528320"/>
          </a:xfrm>
          <a:noFill/>
          <a:ln>
            <a:noFill/>
          </a:ln>
        </p:spPr>
        <p:txBody>
          <a:bodyPr>
            <a:normAutofit/>
          </a:bodyPr>
          <a:lstStyle>
            <a:lvl1pPr algn="l">
              <a:defRPr sz="2200" b="1" i="0">
                <a:solidFill>
                  <a:schemeClr val="tx1">
                    <a:lumMod val="65000"/>
                    <a:lumOff val="35000"/>
                  </a:schemeClr>
                </a:solidFill>
                <a:latin typeface="Tahoma"/>
                <a:cs typeface="Tahoma"/>
              </a:defRPr>
            </a:lvl1pPr>
          </a:lstStyle>
          <a:p>
            <a:r>
              <a:rPr lang="en-GB" dirty="0" smtClean="0"/>
              <a:t>Click to edit Master title style</a:t>
            </a:r>
            <a:endParaRPr lang="en-US" dirty="0"/>
          </a:p>
        </p:txBody>
      </p:sp>
      <p:sp>
        <p:nvSpPr>
          <p:cNvPr id="4" name="Rectangle 3"/>
          <p:cNvSpPr/>
          <p:nvPr userDrawn="1"/>
        </p:nvSpPr>
        <p:spPr>
          <a:xfrm>
            <a:off x="8670840" y="0"/>
            <a:ext cx="473159" cy="6858000"/>
          </a:xfrm>
          <a:prstGeom prst="rect">
            <a:avLst/>
          </a:prstGeom>
          <a:solidFill>
            <a:srgbClr val="00AC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latin typeface="Arial" pitchFamily="34" charset="0"/>
              <a:cs typeface="Arial" pitchFamily="34" charset="0"/>
            </a:endParaRPr>
          </a:p>
        </p:txBody>
      </p:sp>
      <p:sp>
        <p:nvSpPr>
          <p:cNvPr id="12" name="Rounded Rectangle 11"/>
          <p:cNvSpPr/>
          <p:nvPr userDrawn="1"/>
        </p:nvSpPr>
        <p:spPr>
          <a:xfrm rot="5400000">
            <a:off x="8475196" y="30905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marL="0" algn="ctr" defTabSz="914400" rtl="0" eaLnBrk="1" latinLnBrk="0" hangingPunct="1"/>
            <a:r>
              <a:rPr lang="pt-BR" sz="800" kern="1200" dirty="0" smtClean="0">
                <a:solidFill>
                  <a:schemeClr val="tx1"/>
                </a:solidFill>
                <a:latin typeface="Tahoma" pitchFamily="34" charset="0"/>
                <a:ea typeface="+mn-ea"/>
                <a:cs typeface="Tahoma" pitchFamily="34" charset="0"/>
              </a:rPr>
              <a:t>Introduction</a:t>
            </a:r>
            <a:endParaRPr lang="pt-BR" sz="800" kern="1200" dirty="0">
              <a:solidFill>
                <a:schemeClr val="tx1"/>
              </a:solidFill>
              <a:latin typeface="Tahoma" pitchFamily="34" charset="0"/>
              <a:ea typeface="+mn-ea"/>
              <a:cs typeface="Tahoma" pitchFamily="34" charset="0"/>
            </a:endParaRPr>
          </a:p>
        </p:txBody>
      </p:sp>
      <p:sp>
        <p:nvSpPr>
          <p:cNvPr id="13" name="Rounded Rectangle 12"/>
          <p:cNvSpPr/>
          <p:nvPr userDrawn="1"/>
        </p:nvSpPr>
        <p:spPr>
          <a:xfrm rot="5400000">
            <a:off x="8475196" y="11777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marL="0" algn="ctr" defTabSz="914400" rtl="0" eaLnBrk="1" latinLnBrk="0" hangingPunct="1"/>
            <a:r>
              <a:rPr lang="pt-BR" sz="800" kern="1200" dirty="0" smtClean="0">
                <a:solidFill>
                  <a:sysClr val="windowText" lastClr="000000"/>
                </a:solidFill>
                <a:latin typeface="Tahoma" pitchFamily="34" charset="0"/>
                <a:ea typeface="+mn-ea"/>
                <a:cs typeface="Tahoma" pitchFamily="34" charset="0"/>
              </a:rPr>
              <a:t>Principles</a:t>
            </a:r>
            <a:endParaRPr lang="pt-BR" sz="800" kern="1200" dirty="0">
              <a:solidFill>
                <a:sysClr val="windowText" lastClr="000000"/>
              </a:solidFill>
              <a:latin typeface="Tahoma" pitchFamily="34" charset="0"/>
              <a:ea typeface="+mn-ea"/>
              <a:cs typeface="Tahoma" pitchFamily="34" charset="0"/>
            </a:endParaRPr>
          </a:p>
        </p:txBody>
      </p:sp>
      <p:sp>
        <p:nvSpPr>
          <p:cNvPr id="5" name="Rounded Rectangle 4"/>
          <p:cNvSpPr/>
          <p:nvPr userDrawn="1"/>
        </p:nvSpPr>
        <p:spPr>
          <a:xfrm rot="5400000">
            <a:off x="8475196" y="20159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Organizational Boundaries</a:t>
            </a:r>
            <a:endParaRPr lang="pt-BR" sz="800" dirty="0">
              <a:solidFill>
                <a:schemeClr val="tx1"/>
              </a:solidFill>
              <a:latin typeface="Tahoma" pitchFamily="34" charset="0"/>
              <a:cs typeface="Tahoma" pitchFamily="34" charset="0"/>
            </a:endParaRPr>
          </a:p>
        </p:txBody>
      </p:sp>
      <p:sp>
        <p:nvSpPr>
          <p:cNvPr id="6" name="Rounded Rectangle 5"/>
          <p:cNvSpPr/>
          <p:nvPr userDrawn="1"/>
        </p:nvSpPr>
        <p:spPr>
          <a:xfrm rot="5400000">
            <a:off x="8475196" y="28541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Operational Boundaries</a:t>
            </a:r>
            <a:endParaRPr lang="pt-BR" sz="800" dirty="0">
              <a:solidFill>
                <a:schemeClr val="tx1"/>
              </a:solidFill>
              <a:latin typeface="Tahoma" pitchFamily="34" charset="0"/>
              <a:cs typeface="Tahoma" pitchFamily="34" charset="0"/>
            </a:endParaRPr>
          </a:p>
        </p:txBody>
      </p:sp>
      <p:sp>
        <p:nvSpPr>
          <p:cNvPr id="7" name="Rounded Rectangle 6"/>
          <p:cNvSpPr/>
          <p:nvPr userDrawn="1"/>
        </p:nvSpPr>
        <p:spPr>
          <a:xfrm rot="5400000">
            <a:off x="8475196" y="36923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err="1" smtClean="0">
                <a:solidFill>
                  <a:schemeClr val="tx1"/>
                </a:solidFill>
                <a:latin typeface="Tahoma" pitchFamily="34" charset="0"/>
                <a:cs typeface="Tahoma" pitchFamily="34" charset="0"/>
              </a:rPr>
              <a:t>Tracking</a:t>
            </a:r>
            <a:endParaRPr lang="pt-BR" sz="800" dirty="0" smtClean="0">
              <a:solidFill>
                <a:schemeClr val="tx1"/>
              </a:solidFill>
              <a:latin typeface="Tahoma" pitchFamily="34" charset="0"/>
              <a:cs typeface="Tahoma" pitchFamily="34" charset="0"/>
            </a:endParaRPr>
          </a:p>
          <a:p>
            <a:pPr algn="ctr"/>
            <a:r>
              <a:rPr lang="pt-BR" sz="800" dirty="0" smtClean="0">
                <a:solidFill>
                  <a:schemeClr val="tx1"/>
                </a:solidFill>
                <a:latin typeface="Tahoma" pitchFamily="34" charset="0"/>
                <a:cs typeface="Tahoma" pitchFamily="34" charset="0"/>
              </a:rPr>
              <a:t>over time</a:t>
            </a:r>
            <a:endParaRPr lang="pt-BR" sz="800" dirty="0">
              <a:solidFill>
                <a:schemeClr val="tx1"/>
              </a:solidFill>
              <a:latin typeface="Tahoma" pitchFamily="34" charset="0"/>
              <a:cs typeface="Tahoma" pitchFamily="34" charset="0"/>
            </a:endParaRPr>
          </a:p>
        </p:txBody>
      </p:sp>
      <p:sp>
        <p:nvSpPr>
          <p:cNvPr id="8" name="Rounded Rectangle 7"/>
          <p:cNvSpPr/>
          <p:nvPr userDrawn="1"/>
        </p:nvSpPr>
        <p:spPr>
          <a:xfrm rot="5400000">
            <a:off x="8475196" y="450005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Calculating Emissions</a:t>
            </a:r>
            <a:endParaRPr lang="pt-BR" sz="800" dirty="0">
              <a:solidFill>
                <a:schemeClr val="tx1"/>
              </a:solidFill>
              <a:latin typeface="Tahoma" pitchFamily="34" charset="0"/>
              <a:cs typeface="Tahoma" pitchFamily="34" charset="0"/>
            </a:endParaRPr>
          </a:p>
        </p:txBody>
      </p:sp>
      <p:sp>
        <p:nvSpPr>
          <p:cNvPr id="11" name="Rounded Rectangle 10"/>
          <p:cNvSpPr/>
          <p:nvPr userDrawn="1"/>
        </p:nvSpPr>
        <p:spPr>
          <a:xfrm rot="5400000">
            <a:off x="8475196" y="62069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Review</a:t>
            </a:r>
            <a:endParaRPr lang="pt-BR" sz="800" dirty="0">
              <a:solidFill>
                <a:schemeClr val="tx1"/>
              </a:solidFill>
              <a:latin typeface="Tahoma" pitchFamily="34" charset="0"/>
              <a:cs typeface="Tahoma" pitchFamily="34" charset="0"/>
            </a:endParaRPr>
          </a:p>
        </p:txBody>
      </p:sp>
      <p:sp>
        <p:nvSpPr>
          <p:cNvPr id="14" name="Rectangle 13"/>
          <p:cNvSpPr/>
          <p:nvPr userDrawn="1"/>
        </p:nvSpPr>
        <p:spPr>
          <a:xfrm flipH="1">
            <a:off x="8714583" y="9900"/>
            <a:ext cx="45719" cy="6858000"/>
          </a:xfrm>
          <a:prstGeom prst="rect">
            <a:avLst/>
          </a:prstGeom>
          <a:solidFill>
            <a:srgbClr val="00ACA2"/>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latin typeface="Tahoma" pitchFamily="34" charset="0"/>
              <a:cs typeface="Tahoma" pitchFamily="34" charset="0"/>
            </a:endParaRPr>
          </a:p>
        </p:txBody>
      </p:sp>
      <p:sp>
        <p:nvSpPr>
          <p:cNvPr id="9" name="Rounded Rectangle 8"/>
          <p:cNvSpPr/>
          <p:nvPr userDrawn="1"/>
        </p:nvSpPr>
        <p:spPr>
          <a:xfrm rot="5400000">
            <a:off x="8475196" y="5368735"/>
            <a:ext cx="868680" cy="365760"/>
          </a:xfrm>
          <a:prstGeom prst="roundRect">
            <a:avLst/>
          </a:prstGeom>
          <a:solidFill>
            <a:srgbClr val="00ACA2"/>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bg1"/>
                </a:solidFill>
                <a:latin typeface="Tahoma" pitchFamily="34" charset="0"/>
                <a:cs typeface="Tahoma" pitchFamily="34" charset="0"/>
              </a:rPr>
              <a:t>Reporting</a:t>
            </a:r>
            <a:endParaRPr lang="pt-BR" sz="800" dirty="0">
              <a:solidFill>
                <a:schemeClr val="bg1"/>
              </a:solidFill>
              <a:latin typeface="Tahoma" pitchFamily="34" charset="0"/>
              <a:cs typeface="Tahoma" pitchFamily="34" charset="0"/>
            </a:endParaRPr>
          </a:p>
        </p:txBody>
      </p:sp>
    </p:spTree>
    <p:extLst>
      <p:ext uri="{BB962C8B-B14F-4D97-AF65-F5344CB8AC3E}">
        <p14:creationId xmlns:p14="http://schemas.microsoft.com/office/powerpoint/2010/main" val="34685920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GHG_Logo_Portrait_CMYK.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97543" y="1188720"/>
            <a:ext cx="3081061" cy="2923540"/>
          </a:xfrm>
          <a:prstGeom prst="rect">
            <a:avLst/>
          </a:prstGeom>
        </p:spPr>
      </p:pic>
      <p:sp>
        <p:nvSpPr>
          <p:cNvPr id="2" name="Title 1"/>
          <p:cNvSpPr>
            <a:spLocks noGrp="1"/>
          </p:cNvSpPr>
          <p:nvPr>
            <p:ph type="ctrTitle" hasCustomPrompt="1"/>
          </p:nvPr>
        </p:nvSpPr>
        <p:spPr>
          <a:xfrm>
            <a:off x="320313" y="4724400"/>
            <a:ext cx="8458561" cy="669367"/>
          </a:xfrm>
          <a:noFill/>
          <a:ln>
            <a:noFill/>
          </a:ln>
        </p:spPr>
        <p:txBody>
          <a:bodyPr>
            <a:normAutofit/>
          </a:bodyPr>
          <a:lstStyle>
            <a:lvl1pPr algn="ctr">
              <a:defRPr sz="2800" b="1" i="0">
                <a:solidFill>
                  <a:schemeClr val="tx1">
                    <a:lumMod val="65000"/>
                    <a:lumOff val="35000"/>
                  </a:schemeClr>
                </a:solidFill>
                <a:latin typeface="Tahoma"/>
                <a:cs typeface="Tahoma"/>
              </a:defRPr>
            </a:lvl1pPr>
          </a:lstStyle>
          <a:p>
            <a:r>
              <a:rPr lang="en-US" sz="2400" dirty="0" smtClean="0"/>
              <a:t>A Corporate Accounting and Reporting Standard</a:t>
            </a:r>
            <a:endParaRPr lang="en-US" dirty="0"/>
          </a:p>
        </p:txBody>
      </p:sp>
      <p:sp>
        <p:nvSpPr>
          <p:cNvPr id="3" name="Subtitle 2"/>
          <p:cNvSpPr>
            <a:spLocks noGrp="1"/>
          </p:cNvSpPr>
          <p:nvPr>
            <p:ph type="subTitle" idx="1" hasCustomPrompt="1"/>
          </p:nvPr>
        </p:nvSpPr>
        <p:spPr>
          <a:xfrm>
            <a:off x="320314" y="5393767"/>
            <a:ext cx="8458560" cy="549833"/>
          </a:xfrm>
          <a:noFill/>
          <a:ln>
            <a:noFill/>
          </a:ln>
        </p:spPr>
        <p:txBody>
          <a:bodyPr>
            <a:normAutofit/>
          </a:bodyPr>
          <a:lstStyle>
            <a:lvl1pPr marL="0" indent="0" algn="ctr">
              <a:buNone/>
              <a:defRPr sz="2000" baseline="0">
                <a:solidFill>
                  <a:schemeClr val="tx1">
                    <a:lumMod val="65000"/>
                    <a:lumOff val="35000"/>
                  </a:schemeClr>
                </a:solidFill>
                <a:latin typeface="Tahoma"/>
                <a:cs typeface="Tahom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z="2400" dirty="0" smtClean="0">
                <a:solidFill>
                  <a:srgbClr val="6A6B6D"/>
                </a:solidFill>
                <a:latin typeface="Tahoma" pitchFamily="34" charset="0"/>
                <a:cs typeface="Tahoma" pitchFamily="34" charset="0"/>
              </a:rPr>
              <a:t>Training Curriculum</a:t>
            </a:r>
          </a:p>
        </p:txBody>
      </p:sp>
      <p:pic>
        <p:nvPicPr>
          <p:cNvPr id="6" name="Picture 5" descr="GHG_Logo_Landscape_CMYK-01.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0313" y="283320"/>
            <a:ext cx="1666240" cy="412952"/>
          </a:xfrm>
          <a:prstGeom prst="rect">
            <a:avLst/>
          </a:prstGeom>
        </p:spPr>
      </p:pic>
    </p:spTree>
    <p:extLst>
      <p:ext uri="{BB962C8B-B14F-4D97-AF65-F5344CB8AC3E}">
        <p14:creationId xmlns:p14="http://schemas.microsoft.com/office/powerpoint/2010/main" val="6369231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a:off x="8670840" y="0"/>
            <a:ext cx="473159" cy="6858000"/>
          </a:xfrm>
          <a:prstGeom prst="rect">
            <a:avLst/>
          </a:prstGeom>
          <a:solidFill>
            <a:srgbClr val="00AC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latin typeface="Arial" pitchFamily="34" charset="0"/>
              <a:cs typeface="Arial" pitchFamily="34" charset="0"/>
            </a:endParaRPr>
          </a:p>
        </p:txBody>
      </p:sp>
      <p:sp>
        <p:nvSpPr>
          <p:cNvPr id="12" name="Rounded Rectangle 11"/>
          <p:cNvSpPr/>
          <p:nvPr userDrawn="1"/>
        </p:nvSpPr>
        <p:spPr>
          <a:xfrm rot="5400000">
            <a:off x="8475196" y="30905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marL="0" algn="ctr" defTabSz="914400" rtl="0" eaLnBrk="1" latinLnBrk="0" hangingPunct="1"/>
            <a:r>
              <a:rPr lang="pt-BR" sz="800" kern="1200" dirty="0" smtClean="0">
                <a:solidFill>
                  <a:schemeClr val="tx1"/>
                </a:solidFill>
                <a:latin typeface="Tahoma" pitchFamily="34" charset="0"/>
                <a:ea typeface="+mn-ea"/>
                <a:cs typeface="Tahoma" pitchFamily="34" charset="0"/>
              </a:rPr>
              <a:t>Introduction</a:t>
            </a:r>
            <a:endParaRPr lang="pt-BR" sz="800" kern="1200" dirty="0">
              <a:solidFill>
                <a:schemeClr val="tx1"/>
              </a:solidFill>
              <a:latin typeface="Tahoma" pitchFamily="34" charset="0"/>
              <a:ea typeface="+mn-ea"/>
              <a:cs typeface="Tahoma" pitchFamily="34" charset="0"/>
            </a:endParaRPr>
          </a:p>
        </p:txBody>
      </p:sp>
      <p:sp>
        <p:nvSpPr>
          <p:cNvPr id="13" name="Rounded Rectangle 12"/>
          <p:cNvSpPr/>
          <p:nvPr userDrawn="1"/>
        </p:nvSpPr>
        <p:spPr>
          <a:xfrm rot="5400000">
            <a:off x="8475196" y="11777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marL="0" algn="ctr" defTabSz="914400" rtl="0" eaLnBrk="1" latinLnBrk="0" hangingPunct="1"/>
            <a:r>
              <a:rPr lang="pt-BR" sz="800" kern="1200" dirty="0" smtClean="0">
                <a:solidFill>
                  <a:sysClr val="windowText" lastClr="000000"/>
                </a:solidFill>
                <a:latin typeface="Tahoma" pitchFamily="34" charset="0"/>
                <a:ea typeface="+mn-ea"/>
                <a:cs typeface="Tahoma" pitchFamily="34" charset="0"/>
              </a:rPr>
              <a:t>Principles</a:t>
            </a:r>
            <a:endParaRPr lang="pt-BR" sz="800" kern="1200" dirty="0">
              <a:solidFill>
                <a:sysClr val="windowText" lastClr="000000"/>
              </a:solidFill>
              <a:latin typeface="Tahoma" pitchFamily="34" charset="0"/>
              <a:ea typeface="+mn-ea"/>
              <a:cs typeface="Tahoma" pitchFamily="34" charset="0"/>
            </a:endParaRPr>
          </a:p>
        </p:txBody>
      </p:sp>
      <p:sp>
        <p:nvSpPr>
          <p:cNvPr id="5" name="Rounded Rectangle 4"/>
          <p:cNvSpPr/>
          <p:nvPr userDrawn="1"/>
        </p:nvSpPr>
        <p:spPr>
          <a:xfrm rot="5400000">
            <a:off x="8475196" y="20159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Organizational Boundaries</a:t>
            </a:r>
            <a:endParaRPr lang="pt-BR" sz="800" dirty="0">
              <a:solidFill>
                <a:schemeClr val="tx1"/>
              </a:solidFill>
              <a:latin typeface="Tahoma" pitchFamily="34" charset="0"/>
              <a:cs typeface="Tahoma" pitchFamily="34" charset="0"/>
            </a:endParaRPr>
          </a:p>
        </p:txBody>
      </p:sp>
      <p:sp>
        <p:nvSpPr>
          <p:cNvPr id="6" name="Rounded Rectangle 5"/>
          <p:cNvSpPr/>
          <p:nvPr userDrawn="1"/>
        </p:nvSpPr>
        <p:spPr>
          <a:xfrm rot="5400000">
            <a:off x="8475196" y="28541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Operational Boundaries</a:t>
            </a:r>
            <a:endParaRPr lang="pt-BR" sz="800" dirty="0">
              <a:solidFill>
                <a:schemeClr val="tx1"/>
              </a:solidFill>
              <a:latin typeface="Tahoma" pitchFamily="34" charset="0"/>
              <a:cs typeface="Tahoma" pitchFamily="34" charset="0"/>
            </a:endParaRPr>
          </a:p>
        </p:txBody>
      </p:sp>
      <p:sp>
        <p:nvSpPr>
          <p:cNvPr id="7" name="Rounded Rectangle 6"/>
          <p:cNvSpPr/>
          <p:nvPr userDrawn="1"/>
        </p:nvSpPr>
        <p:spPr>
          <a:xfrm rot="5400000">
            <a:off x="8475196" y="36923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err="1" smtClean="0">
                <a:solidFill>
                  <a:schemeClr val="tx1"/>
                </a:solidFill>
                <a:latin typeface="Tahoma" pitchFamily="34" charset="0"/>
                <a:cs typeface="Tahoma" pitchFamily="34" charset="0"/>
              </a:rPr>
              <a:t>Tracking</a:t>
            </a:r>
            <a:endParaRPr lang="pt-BR" sz="800" dirty="0" smtClean="0">
              <a:solidFill>
                <a:schemeClr val="tx1"/>
              </a:solidFill>
              <a:latin typeface="Tahoma" pitchFamily="34" charset="0"/>
              <a:cs typeface="Tahoma" pitchFamily="34" charset="0"/>
            </a:endParaRPr>
          </a:p>
          <a:p>
            <a:pPr algn="ctr"/>
            <a:r>
              <a:rPr lang="pt-BR" sz="800" dirty="0" smtClean="0">
                <a:solidFill>
                  <a:schemeClr val="tx1"/>
                </a:solidFill>
                <a:latin typeface="Tahoma" pitchFamily="34" charset="0"/>
                <a:cs typeface="Tahoma" pitchFamily="34" charset="0"/>
              </a:rPr>
              <a:t>over time</a:t>
            </a:r>
            <a:endParaRPr lang="pt-BR" sz="800" dirty="0">
              <a:solidFill>
                <a:schemeClr val="tx1"/>
              </a:solidFill>
              <a:latin typeface="Tahoma" pitchFamily="34" charset="0"/>
              <a:cs typeface="Tahoma" pitchFamily="34" charset="0"/>
            </a:endParaRPr>
          </a:p>
        </p:txBody>
      </p:sp>
      <p:sp>
        <p:nvSpPr>
          <p:cNvPr id="8" name="Rounded Rectangle 7"/>
          <p:cNvSpPr/>
          <p:nvPr userDrawn="1"/>
        </p:nvSpPr>
        <p:spPr>
          <a:xfrm rot="5400000">
            <a:off x="8475196" y="450005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Calculating Emissions</a:t>
            </a:r>
            <a:endParaRPr lang="pt-BR" sz="800" dirty="0">
              <a:solidFill>
                <a:schemeClr val="tx1"/>
              </a:solidFill>
              <a:latin typeface="Tahoma" pitchFamily="34" charset="0"/>
              <a:cs typeface="Tahoma" pitchFamily="34" charset="0"/>
            </a:endParaRPr>
          </a:p>
        </p:txBody>
      </p:sp>
      <p:sp>
        <p:nvSpPr>
          <p:cNvPr id="9" name="Rounded Rectangle 8"/>
          <p:cNvSpPr/>
          <p:nvPr userDrawn="1"/>
        </p:nvSpPr>
        <p:spPr>
          <a:xfrm rot="5400000">
            <a:off x="8475196" y="53687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Reporting</a:t>
            </a:r>
            <a:endParaRPr lang="pt-BR" sz="800" dirty="0">
              <a:solidFill>
                <a:schemeClr val="tx1"/>
              </a:solidFill>
              <a:latin typeface="Tahoma" pitchFamily="34" charset="0"/>
              <a:cs typeface="Tahoma" pitchFamily="34" charset="0"/>
            </a:endParaRPr>
          </a:p>
        </p:txBody>
      </p:sp>
      <p:sp>
        <p:nvSpPr>
          <p:cNvPr id="11" name="Rounded Rectangle 10"/>
          <p:cNvSpPr/>
          <p:nvPr userDrawn="1"/>
        </p:nvSpPr>
        <p:spPr>
          <a:xfrm rot="5400000">
            <a:off x="8475196" y="62069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Review</a:t>
            </a:r>
            <a:endParaRPr lang="pt-BR" sz="800" dirty="0">
              <a:solidFill>
                <a:schemeClr val="tx1"/>
              </a:solidFill>
              <a:latin typeface="Tahoma" pitchFamily="34" charset="0"/>
              <a:cs typeface="Tahoma" pitchFamily="34" charset="0"/>
            </a:endParaRPr>
          </a:p>
        </p:txBody>
      </p:sp>
      <p:sp>
        <p:nvSpPr>
          <p:cNvPr id="14" name="Rectangle 13"/>
          <p:cNvSpPr/>
          <p:nvPr userDrawn="1"/>
        </p:nvSpPr>
        <p:spPr>
          <a:xfrm flipH="1">
            <a:off x="8714583" y="9900"/>
            <a:ext cx="45719" cy="6858000"/>
          </a:xfrm>
          <a:prstGeom prst="rect">
            <a:avLst/>
          </a:prstGeom>
          <a:solidFill>
            <a:srgbClr val="00ACA2"/>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latin typeface="Tahoma" pitchFamily="34" charset="0"/>
              <a:cs typeface="Tahoma" pitchFamily="34" charset="0"/>
            </a:endParaRPr>
          </a:p>
        </p:txBody>
      </p:sp>
      <p:sp>
        <p:nvSpPr>
          <p:cNvPr id="15" name="Rounded Rectangle 14"/>
          <p:cNvSpPr/>
          <p:nvPr userDrawn="1"/>
        </p:nvSpPr>
        <p:spPr bwMode="auto">
          <a:xfrm>
            <a:off x="228600" y="1447800"/>
            <a:ext cx="8153400" cy="533400"/>
          </a:xfrm>
          <a:prstGeom prst="roundRect">
            <a:avLst/>
          </a:prstGeom>
          <a:solidFill>
            <a:srgbClr val="229E8F"/>
          </a:solidFill>
          <a:ln w="9525" cap="flat" cmpd="sng" algn="ctr">
            <a:noFill/>
            <a:prstDash val="solid"/>
            <a:round/>
            <a:headEnd type="none" w="med" len="med"/>
            <a:tailEnd type="none" w="med" len="med"/>
          </a:ln>
          <a:effectLst/>
        </p:spPr>
        <p:txBody>
          <a:bodyPr vert="horz" wrap="square" lIns="1371600" tIns="137160" rIns="0" bIns="45720" numCol="1" rtlCol="0" anchor="ctr" anchorCtr="0" compatLnSpc="1">
            <a:prstTxWarp prst="textNoShape">
              <a:avLst/>
            </a:prstTxWarp>
          </a:bodyPr>
          <a:lstStyle/>
          <a:p>
            <a:pPr defTabSz="914400" fontAlgn="base">
              <a:spcBef>
                <a:spcPct val="0"/>
              </a:spcBef>
              <a:spcAft>
                <a:spcPct val="0"/>
              </a:spcAft>
            </a:pPr>
            <a:r>
              <a:rPr lang="pt-BR" sz="2200" dirty="0" smtClean="0">
                <a:solidFill>
                  <a:schemeClr val="bg1"/>
                </a:solidFill>
                <a:latin typeface="Tahoma" pitchFamily="34" charset="0"/>
                <a:cs typeface="Tahoma" pitchFamily="34" charset="0"/>
              </a:rPr>
              <a:t>2. GHG Accounting and Reporting Principles</a:t>
            </a:r>
          </a:p>
        </p:txBody>
      </p:sp>
      <p:sp>
        <p:nvSpPr>
          <p:cNvPr id="16" name="Rounded Rectangle 15"/>
          <p:cNvSpPr/>
          <p:nvPr userDrawn="1"/>
        </p:nvSpPr>
        <p:spPr bwMode="auto">
          <a:xfrm>
            <a:off x="228600" y="2133600"/>
            <a:ext cx="8153400" cy="533400"/>
          </a:xfrm>
          <a:prstGeom prst="roundRect">
            <a:avLst/>
          </a:prstGeom>
          <a:solidFill>
            <a:srgbClr val="229E8F">
              <a:alpha val="89804"/>
            </a:srgbClr>
          </a:solidFill>
          <a:ln w="9525" cap="flat" cmpd="sng" algn="ctr">
            <a:noFill/>
            <a:prstDash val="solid"/>
            <a:round/>
            <a:headEnd type="none" w="med" len="med"/>
            <a:tailEnd type="none" w="med" len="med"/>
          </a:ln>
          <a:effectLst/>
        </p:spPr>
        <p:txBody>
          <a:bodyPr vert="horz" wrap="square" lIns="1371600" tIns="137160" rIns="0" bIns="45720" numCol="1" rtlCol="0" anchor="ctr" anchorCtr="0" compatLnSpc="1">
            <a:prstTxWarp prst="textNoShape">
              <a:avLst/>
            </a:prstTxWarp>
          </a:bodyPr>
          <a:lstStyle/>
          <a:p>
            <a:pPr defTabSz="914400" fontAlgn="base">
              <a:spcBef>
                <a:spcPct val="0"/>
              </a:spcBef>
              <a:spcAft>
                <a:spcPct val="0"/>
              </a:spcAft>
            </a:pPr>
            <a:r>
              <a:rPr lang="pt-BR" sz="2200" dirty="0" smtClean="0">
                <a:solidFill>
                  <a:schemeClr val="bg1"/>
                </a:solidFill>
                <a:latin typeface="Tahoma" pitchFamily="34" charset="0"/>
                <a:cs typeface="Tahoma" pitchFamily="34" charset="0"/>
              </a:rPr>
              <a:t>3. Setting Organizational Boundaries</a:t>
            </a:r>
            <a:endParaRPr lang="pt-BR" sz="2200" dirty="0">
              <a:solidFill>
                <a:schemeClr val="bg1"/>
              </a:solidFill>
              <a:latin typeface="Tahoma" pitchFamily="34" charset="0"/>
              <a:cs typeface="Tahoma" pitchFamily="34" charset="0"/>
            </a:endParaRPr>
          </a:p>
        </p:txBody>
      </p:sp>
      <p:sp>
        <p:nvSpPr>
          <p:cNvPr id="17" name="Rounded Rectangle 16"/>
          <p:cNvSpPr/>
          <p:nvPr userDrawn="1"/>
        </p:nvSpPr>
        <p:spPr bwMode="auto">
          <a:xfrm>
            <a:off x="228600" y="2819400"/>
            <a:ext cx="8153400" cy="533400"/>
          </a:xfrm>
          <a:prstGeom prst="roundRect">
            <a:avLst/>
          </a:prstGeom>
          <a:solidFill>
            <a:srgbClr val="229E8F">
              <a:alpha val="81961"/>
            </a:srgbClr>
          </a:solidFill>
          <a:ln w="9525" cap="flat" cmpd="sng" algn="ctr">
            <a:noFill/>
            <a:prstDash val="solid"/>
            <a:round/>
            <a:headEnd type="none" w="med" len="med"/>
            <a:tailEnd type="none" w="med" len="med"/>
          </a:ln>
          <a:effectLst/>
        </p:spPr>
        <p:txBody>
          <a:bodyPr vert="horz" wrap="square" lIns="1371600" tIns="137160" rIns="0" bIns="45720" numCol="1" rtlCol="0" anchor="ctr" anchorCtr="0" compatLnSpc="1">
            <a:prstTxWarp prst="textNoShape">
              <a:avLst/>
            </a:prstTxWarp>
          </a:bodyPr>
          <a:lstStyle/>
          <a:p>
            <a:pPr defTabSz="914400" fontAlgn="base">
              <a:spcBef>
                <a:spcPct val="0"/>
              </a:spcBef>
              <a:spcAft>
                <a:spcPct val="0"/>
              </a:spcAft>
            </a:pPr>
            <a:r>
              <a:rPr lang="pt-BR" sz="2200" dirty="0" smtClean="0">
                <a:solidFill>
                  <a:schemeClr val="bg1"/>
                </a:solidFill>
                <a:latin typeface="Tahoma" pitchFamily="34" charset="0"/>
                <a:cs typeface="Tahoma" pitchFamily="34" charset="0"/>
              </a:rPr>
              <a:t>4. Setting Operational Boundaries</a:t>
            </a:r>
            <a:endParaRPr lang="pt-BR" sz="2200" dirty="0">
              <a:solidFill>
                <a:schemeClr val="bg1"/>
              </a:solidFill>
              <a:latin typeface="Tahoma" pitchFamily="34" charset="0"/>
              <a:cs typeface="Tahoma" pitchFamily="34" charset="0"/>
            </a:endParaRPr>
          </a:p>
        </p:txBody>
      </p:sp>
      <p:sp>
        <p:nvSpPr>
          <p:cNvPr id="18" name="Rounded Rectangle 17"/>
          <p:cNvSpPr/>
          <p:nvPr userDrawn="1"/>
        </p:nvSpPr>
        <p:spPr bwMode="auto">
          <a:xfrm>
            <a:off x="228600" y="3505200"/>
            <a:ext cx="8153400" cy="533400"/>
          </a:xfrm>
          <a:prstGeom prst="roundRect">
            <a:avLst/>
          </a:prstGeom>
          <a:solidFill>
            <a:srgbClr val="229E8F">
              <a:alpha val="74118"/>
            </a:srgbClr>
          </a:solidFill>
          <a:ln w="9525" cap="flat" cmpd="sng" algn="ctr">
            <a:noFill/>
            <a:prstDash val="solid"/>
            <a:round/>
            <a:headEnd type="none" w="med" len="med"/>
            <a:tailEnd type="none" w="med" len="med"/>
          </a:ln>
          <a:effectLst/>
        </p:spPr>
        <p:txBody>
          <a:bodyPr vert="horz" wrap="square" lIns="1371600" tIns="137160" rIns="0" bIns="45720" numCol="1" rtlCol="0" anchor="ctr" anchorCtr="0" compatLnSpc="1">
            <a:prstTxWarp prst="textNoShape">
              <a:avLst/>
            </a:prstTxWarp>
          </a:bodyPr>
          <a:lstStyle/>
          <a:p>
            <a:pPr defTabSz="914400" fontAlgn="base">
              <a:spcBef>
                <a:spcPct val="0"/>
              </a:spcBef>
              <a:spcAft>
                <a:spcPct val="0"/>
              </a:spcAft>
            </a:pPr>
            <a:r>
              <a:rPr lang="pt-BR" sz="2200" dirty="0" smtClean="0">
                <a:solidFill>
                  <a:schemeClr val="bg1"/>
                </a:solidFill>
                <a:latin typeface="Tahoma" pitchFamily="34" charset="0"/>
                <a:cs typeface="Tahoma" pitchFamily="34" charset="0"/>
              </a:rPr>
              <a:t>5. Tracking Emissions Over Time</a:t>
            </a:r>
          </a:p>
        </p:txBody>
      </p:sp>
      <p:sp>
        <p:nvSpPr>
          <p:cNvPr id="19" name="Rounded Rectangle 18"/>
          <p:cNvSpPr/>
          <p:nvPr userDrawn="1"/>
        </p:nvSpPr>
        <p:spPr bwMode="auto">
          <a:xfrm>
            <a:off x="228600" y="4191000"/>
            <a:ext cx="8153400" cy="533400"/>
          </a:xfrm>
          <a:prstGeom prst="roundRect">
            <a:avLst/>
          </a:prstGeom>
          <a:solidFill>
            <a:srgbClr val="229E8F">
              <a:alpha val="65882"/>
            </a:srgbClr>
          </a:solidFill>
          <a:ln w="9525" cap="flat" cmpd="sng" algn="ctr">
            <a:noFill/>
            <a:prstDash val="solid"/>
            <a:round/>
            <a:headEnd type="none" w="med" len="med"/>
            <a:tailEnd type="none" w="med" len="med"/>
          </a:ln>
          <a:effectLst/>
        </p:spPr>
        <p:txBody>
          <a:bodyPr vert="horz" wrap="square" lIns="1371600" tIns="137160" rIns="0" bIns="45720" numCol="1" rtlCol="0" anchor="ctr" anchorCtr="0" compatLnSpc="1">
            <a:prstTxWarp prst="textNoShape">
              <a:avLst/>
            </a:prstTxWarp>
          </a:bodyPr>
          <a:lstStyle/>
          <a:p>
            <a:pPr defTabSz="914400" fontAlgn="base">
              <a:spcBef>
                <a:spcPct val="0"/>
              </a:spcBef>
              <a:spcAft>
                <a:spcPct val="0"/>
              </a:spcAft>
            </a:pPr>
            <a:r>
              <a:rPr lang="pt-BR" sz="2200" dirty="0" smtClean="0">
                <a:solidFill>
                  <a:schemeClr val="bg1"/>
                </a:solidFill>
                <a:latin typeface="Tahoma" pitchFamily="34" charset="0"/>
                <a:cs typeface="Tahoma" pitchFamily="34" charset="0"/>
              </a:rPr>
              <a:t>6. Identifying and Calculating Emissions</a:t>
            </a:r>
          </a:p>
        </p:txBody>
      </p:sp>
      <p:sp>
        <p:nvSpPr>
          <p:cNvPr id="20" name="Rounded Rectangle 19"/>
          <p:cNvSpPr/>
          <p:nvPr userDrawn="1"/>
        </p:nvSpPr>
        <p:spPr bwMode="auto">
          <a:xfrm>
            <a:off x="228600" y="4876800"/>
            <a:ext cx="8153400" cy="533400"/>
          </a:xfrm>
          <a:prstGeom prst="roundRect">
            <a:avLst/>
          </a:prstGeom>
          <a:solidFill>
            <a:srgbClr val="229E8F">
              <a:alpha val="60000"/>
            </a:srgbClr>
          </a:solidFill>
          <a:ln w="9525" cap="flat" cmpd="sng" algn="ctr">
            <a:noFill/>
            <a:prstDash val="solid"/>
            <a:round/>
            <a:headEnd type="none" w="med" len="med"/>
            <a:tailEnd type="none" w="med" len="med"/>
          </a:ln>
          <a:effectLst/>
        </p:spPr>
        <p:txBody>
          <a:bodyPr vert="horz" wrap="square" lIns="1371600" tIns="137160" rIns="0" bIns="45720" numCol="1" rtlCol="0" anchor="ctr" anchorCtr="0" compatLnSpc="1">
            <a:prstTxWarp prst="textNoShape">
              <a:avLst/>
            </a:prstTxWarp>
          </a:bodyPr>
          <a:lstStyle/>
          <a:p>
            <a:pPr defTabSz="914400" fontAlgn="base">
              <a:spcBef>
                <a:spcPct val="0"/>
              </a:spcBef>
              <a:spcAft>
                <a:spcPct val="0"/>
              </a:spcAft>
            </a:pPr>
            <a:r>
              <a:rPr lang="pt-BR" sz="2200" dirty="0" smtClean="0">
                <a:solidFill>
                  <a:schemeClr val="bg1"/>
                </a:solidFill>
                <a:latin typeface="Tahoma" pitchFamily="34" charset="0"/>
                <a:cs typeface="Tahoma" pitchFamily="34" charset="0"/>
              </a:rPr>
              <a:t>7. Reporting GHG Emissions</a:t>
            </a:r>
            <a:endParaRPr lang="pt-BR" sz="2200" dirty="0">
              <a:solidFill>
                <a:schemeClr val="bg1"/>
              </a:solidFill>
              <a:latin typeface="Tahoma" pitchFamily="34" charset="0"/>
              <a:cs typeface="Tahoma" pitchFamily="34" charset="0"/>
            </a:endParaRPr>
          </a:p>
        </p:txBody>
      </p:sp>
      <p:sp>
        <p:nvSpPr>
          <p:cNvPr id="21" name="Rounded Rectangle 20"/>
          <p:cNvSpPr/>
          <p:nvPr userDrawn="1"/>
        </p:nvSpPr>
        <p:spPr bwMode="auto">
          <a:xfrm>
            <a:off x="228600" y="5562600"/>
            <a:ext cx="8153400" cy="533400"/>
          </a:xfrm>
          <a:prstGeom prst="roundRect">
            <a:avLst/>
          </a:prstGeom>
          <a:solidFill>
            <a:srgbClr val="229E8F">
              <a:alpha val="52157"/>
            </a:srgbClr>
          </a:solidFill>
          <a:ln w="9525" cap="flat" cmpd="sng" algn="ctr">
            <a:noFill/>
            <a:prstDash val="solid"/>
            <a:round/>
            <a:headEnd type="none" w="med" len="med"/>
            <a:tailEnd type="none" w="med" len="med"/>
          </a:ln>
          <a:effectLst/>
        </p:spPr>
        <p:txBody>
          <a:bodyPr vert="horz" wrap="square" lIns="1371600" tIns="137160" rIns="0" bIns="45720" numCol="1" rtlCol="0" anchor="ctr" anchorCtr="0" compatLnSpc="1">
            <a:prstTxWarp prst="textNoShape">
              <a:avLst/>
            </a:prstTxWarp>
          </a:bodyPr>
          <a:lstStyle/>
          <a:p>
            <a:pPr defTabSz="914400" fontAlgn="base">
              <a:spcBef>
                <a:spcPct val="0"/>
              </a:spcBef>
              <a:spcAft>
                <a:spcPct val="0"/>
              </a:spcAft>
            </a:pPr>
            <a:r>
              <a:rPr lang="pt-BR" sz="2200" dirty="0" smtClean="0">
                <a:solidFill>
                  <a:schemeClr val="bg1"/>
                </a:solidFill>
                <a:latin typeface="Tahoma" pitchFamily="34" charset="0"/>
                <a:cs typeface="Tahoma" pitchFamily="34" charset="0"/>
              </a:rPr>
              <a:t>8. Review</a:t>
            </a:r>
            <a:endParaRPr lang="pt-BR" sz="2200" dirty="0">
              <a:solidFill>
                <a:schemeClr val="bg1"/>
              </a:solidFill>
              <a:latin typeface="Tahoma" pitchFamily="34" charset="0"/>
              <a:cs typeface="Tahoma" pitchFamily="34" charset="0"/>
            </a:endParaRPr>
          </a:p>
        </p:txBody>
      </p:sp>
      <p:pic>
        <p:nvPicPr>
          <p:cNvPr id="22" name="Picture 21"/>
          <p:cNvPicPr>
            <a:picLocks noChangeAspect="1"/>
          </p:cNvPicPr>
          <p:nvPr userDrawn="1"/>
        </p:nvPicPr>
        <p:blipFill>
          <a:blip r:embed="rId2" cstate="print"/>
          <a:stretch>
            <a:fillRect/>
          </a:stretch>
        </p:blipFill>
        <p:spPr>
          <a:xfrm>
            <a:off x="533400" y="5515968"/>
            <a:ext cx="640080" cy="640080"/>
          </a:xfrm>
          <a:prstGeom prst="rect">
            <a:avLst/>
          </a:prstGeom>
          <a:ln w="38100">
            <a:solidFill>
              <a:schemeClr val="bg1"/>
            </a:solidFill>
          </a:ln>
          <a:effectLst>
            <a:outerShdw blurRad="50800" dist="38100" dir="2700000" algn="tl" rotWithShape="0">
              <a:prstClr val="black">
                <a:alpha val="40000"/>
              </a:prstClr>
            </a:outerShdw>
          </a:effectLst>
        </p:spPr>
      </p:pic>
      <p:pic>
        <p:nvPicPr>
          <p:cNvPr id="23" name="Picture 22"/>
          <p:cNvPicPr>
            <a:picLocks noChangeAspect="1"/>
          </p:cNvPicPr>
          <p:nvPr userDrawn="1"/>
        </p:nvPicPr>
        <p:blipFill>
          <a:blip r:embed="rId3" cstate="print"/>
          <a:stretch>
            <a:fillRect/>
          </a:stretch>
        </p:blipFill>
        <p:spPr>
          <a:xfrm>
            <a:off x="533400" y="4843816"/>
            <a:ext cx="640080" cy="640080"/>
          </a:xfrm>
          <a:prstGeom prst="rect">
            <a:avLst/>
          </a:prstGeom>
          <a:ln w="38100">
            <a:solidFill>
              <a:schemeClr val="bg1"/>
            </a:solidFill>
          </a:ln>
          <a:effectLst>
            <a:outerShdw blurRad="50800" dist="38100" dir="2700000" algn="tl" rotWithShape="0">
              <a:prstClr val="black">
                <a:alpha val="40000"/>
              </a:prstClr>
            </a:outerShdw>
          </a:effectLst>
        </p:spPr>
      </p:pic>
      <p:pic>
        <p:nvPicPr>
          <p:cNvPr id="24" name="Picture 23"/>
          <p:cNvPicPr>
            <a:picLocks noChangeAspect="1"/>
          </p:cNvPicPr>
          <p:nvPr userDrawn="1"/>
        </p:nvPicPr>
        <p:blipFill>
          <a:blip r:embed="rId4" cstate="print"/>
          <a:stretch>
            <a:fillRect/>
          </a:stretch>
        </p:blipFill>
        <p:spPr>
          <a:xfrm>
            <a:off x="533400" y="4160520"/>
            <a:ext cx="640080" cy="640080"/>
          </a:xfrm>
          <a:prstGeom prst="rect">
            <a:avLst/>
          </a:prstGeom>
          <a:ln w="38100">
            <a:solidFill>
              <a:schemeClr val="bg1"/>
            </a:solidFill>
          </a:ln>
          <a:effectLst>
            <a:outerShdw blurRad="50800" dist="38100" dir="2700000" algn="tl" rotWithShape="0">
              <a:prstClr val="black">
                <a:alpha val="40000"/>
              </a:prstClr>
            </a:outerShdw>
          </a:effectLst>
        </p:spPr>
      </p:pic>
      <p:pic>
        <p:nvPicPr>
          <p:cNvPr id="25" name="Picture 24"/>
          <p:cNvPicPr>
            <a:picLocks noChangeAspect="1"/>
          </p:cNvPicPr>
          <p:nvPr userDrawn="1"/>
        </p:nvPicPr>
        <p:blipFill>
          <a:blip r:embed="rId5" cstate="print"/>
          <a:stretch>
            <a:fillRect/>
          </a:stretch>
        </p:blipFill>
        <p:spPr>
          <a:xfrm>
            <a:off x="533400" y="3474720"/>
            <a:ext cx="640080" cy="640080"/>
          </a:xfrm>
          <a:prstGeom prst="rect">
            <a:avLst/>
          </a:prstGeom>
          <a:ln w="38100">
            <a:solidFill>
              <a:schemeClr val="bg1"/>
            </a:solidFill>
          </a:ln>
          <a:effectLst>
            <a:outerShdw blurRad="50800" dist="38100" dir="2700000" algn="tl" rotWithShape="0">
              <a:prstClr val="black">
                <a:alpha val="40000"/>
              </a:prstClr>
            </a:outerShdw>
          </a:effectLst>
        </p:spPr>
      </p:pic>
      <p:pic>
        <p:nvPicPr>
          <p:cNvPr id="26" name="Picture 25"/>
          <p:cNvPicPr>
            <a:picLocks noChangeAspect="1"/>
          </p:cNvPicPr>
          <p:nvPr userDrawn="1"/>
        </p:nvPicPr>
        <p:blipFill>
          <a:blip r:embed="rId6" cstate="print"/>
          <a:stretch>
            <a:fillRect/>
          </a:stretch>
        </p:blipFill>
        <p:spPr>
          <a:xfrm>
            <a:off x="533400" y="2788920"/>
            <a:ext cx="640080" cy="640080"/>
          </a:xfrm>
          <a:prstGeom prst="rect">
            <a:avLst/>
          </a:prstGeom>
          <a:ln w="38100">
            <a:solidFill>
              <a:schemeClr val="bg1"/>
            </a:solidFill>
          </a:ln>
          <a:effectLst>
            <a:outerShdw blurRad="50800" dist="38100" dir="2700000" algn="tl" rotWithShape="0">
              <a:prstClr val="black">
                <a:alpha val="40000"/>
              </a:prstClr>
            </a:outerShdw>
          </a:effectLst>
        </p:spPr>
      </p:pic>
      <p:pic>
        <p:nvPicPr>
          <p:cNvPr id="27" name="Picture 26"/>
          <p:cNvPicPr>
            <a:picLocks noChangeAspect="1"/>
          </p:cNvPicPr>
          <p:nvPr userDrawn="1"/>
        </p:nvPicPr>
        <p:blipFill>
          <a:blip r:embed="rId7" cstate="print"/>
          <a:stretch>
            <a:fillRect/>
          </a:stretch>
        </p:blipFill>
        <p:spPr>
          <a:xfrm>
            <a:off x="533401" y="2103120"/>
            <a:ext cx="640080" cy="640080"/>
          </a:xfrm>
          <a:prstGeom prst="rect">
            <a:avLst/>
          </a:prstGeom>
          <a:ln w="38100">
            <a:solidFill>
              <a:schemeClr val="bg1"/>
            </a:solidFill>
          </a:ln>
          <a:effectLst>
            <a:outerShdw blurRad="50800" dist="38100" dir="2700000" algn="tl" rotWithShape="0">
              <a:prstClr val="black">
                <a:alpha val="40000"/>
              </a:prstClr>
            </a:outerShdw>
          </a:effectLst>
        </p:spPr>
      </p:pic>
      <p:pic>
        <p:nvPicPr>
          <p:cNvPr id="28" name="Picture 27"/>
          <p:cNvPicPr>
            <a:picLocks noChangeAspect="1"/>
          </p:cNvPicPr>
          <p:nvPr userDrawn="1"/>
        </p:nvPicPr>
        <p:blipFill>
          <a:blip r:embed="rId8" cstate="print"/>
          <a:stretch>
            <a:fillRect/>
          </a:stretch>
        </p:blipFill>
        <p:spPr>
          <a:xfrm>
            <a:off x="533401" y="1371600"/>
            <a:ext cx="640080" cy="685800"/>
          </a:xfrm>
          <a:prstGeom prst="rect">
            <a:avLst/>
          </a:prstGeom>
          <a:ln w="38100">
            <a:solidFill>
              <a:schemeClr val="bg1"/>
            </a:solidFill>
          </a:ln>
          <a:effectLst>
            <a:outerShdw blurRad="50800" dist="38100" dir="2700000" algn="tl" rotWithShape="0">
              <a:prstClr val="black">
                <a:alpha val="40000"/>
              </a:prstClr>
            </a:outerShdw>
          </a:effectLst>
        </p:spPr>
      </p:pic>
      <p:sp>
        <p:nvSpPr>
          <p:cNvPr id="30" name="Title 1"/>
          <p:cNvSpPr>
            <a:spLocks noGrp="1"/>
          </p:cNvSpPr>
          <p:nvPr>
            <p:ph type="ctrTitle" hasCustomPrompt="1"/>
          </p:nvPr>
        </p:nvSpPr>
        <p:spPr>
          <a:xfrm>
            <a:off x="154169" y="791872"/>
            <a:ext cx="8458562" cy="528320"/>
          </a:xfrm>
        </p:spPr>
        <p:txBody>
          <a:bodyPr>
            <a:normAutofit/>
          </a:bodyPr>
          <a:lstStyle>
            <a:lvl1pPr>
              <a:defRPr sz="2800"/>
            </a:lvl1pPr>
          </a:lstStyle>
          <a:p>
            <a:pPr algn="ctr"/>
            <a:r>
              <a:rPr lang="en-US" sz="2800" dirty="0" smtClean="0"/>
              <a:t>Lesson Modules</a:t>
            </a:r>
            <a:endParaRPr lang="en-US" sz="2400" dirty="0"/>
          </a:p>
        </p:txBody>
      </p:sp>
      <p:pic>
        <p:nvPicPr>
          <p:cNvPr id="32" name="Picture 31" descr="GHG_Logo_Landscape_CMYK-01.jp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20313" y="283320"/>
            <a:ext cx="1666240" cy="412952"/>
          </a:xfrm>
          <a:prstGeom prst="rect">
            <a:avLst/>
          </a:prstGeom>
        </p:spPr>
      </p:pic>
    </p:spTree>
    <p:extLst>
      <p:ext uri="{BB962C8B-B14F-4D97-AF65-F5344CB8AC3E}">
        <p14:creationId xmlns:p14="http://schemas.microsoft.com/office/powerpoint/2010/main" val="34685920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8" name="Straight Connector 7"/>
          <p:cNvCxnSpPr/>
          <p:nvPr userDrawn="1"/>
        </p:nvCxnSpPr>
        <p:spPr>
          <a:xfrm flipV="1">
            <a:off x="317486" y="6263373"/>
            <a:ext cx="8466290" cy="1"/>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532330" y="6320731"/>
            <a:ext cx="3587299" cy="276999"/>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1" kern="1200" dirty="0" smtClean="0">
                <a:solidFill>
                  <a:srgbClr val="6A6B6D"/>
                </a:solidFill>
                <a:latin typeface="Tahoma"/>
                <a:ea typeface="+mn-ea"/>
                <a:cs typeface="Tahoma"/>
              </a:rPr>
              <a:t>A Corporate Accounting and Reporting Standard</a:t>
            </a:r>
            <a:endParaRPr lang="en-US" sz="1200" b="0" i="1" dirty="0" smtClean="0">
              <a:solidFill>
                <a:srgbClr val="6A6B6D"/>
              </a:solidFill>
              <a:latin typeface="Tahoma"/>
              <a:cs typeface="Tahoma"/>
            </a:endParaRPr>
          </a:p>
        </p:txBody>
      </p:sp>
      <p:pic>
        <p:nvPicPr>
          <p:cNvPr id="7" name="Picture 6" descr="GHG_Logo_Landscape_CMYK-01.jp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20313" y="283320"/>
            <a:ext cx="1666240" cy="412952"/>
          </a:xfrm>
          <a:prstGeom prst="rect">
            <a:avLst/>
          </a:prstGeom>
        </p:spPr>
      </p:pic>
      <p:pic>
        <p:nvPicPr>
          <p:cNvPr id="11" name="Picture 10" descr="copyright WRI.jpg"/>
          <p:cNvPicPr>
            <a:picLocks noChangeAspect="1"/>
          </p:cNvPicPr>
          <p:nvPr userDrawn="1"/>
        </p:nvPicPr>
        <p:blipFill>
          <a:blip r:embed="rId7" cstate="print">
            <a:clrChange>
              <a:clrFrom>
                <a:srgbClr val="FFFFFF"/>
              </a:clrFrom>
              <a:clrTo>
                <a:srgbClr val="FFFFFF">
                  <a:alpha val="0"/>
                </a:srgbClr>
              </a:clrTo>
            </a:clrChange>
          </a:blip>
          <a:stretch>
            <a:fillRect/>
          </a:stretch>
        </p:blipFill>
        <p:spPr>
          <a:xfrm>
            <a:off x="5557991" y="6310098"/>
            <a:ext cx="2890681" cy="290945"/>
          </a:xfrm>
          <a:prstGeom prst="rect">
            <a:avLst/>
          </a:prstGeom>
        </p:spPr>
      </p:pic>
    </p:spTree>
    <p:extLst>
      <p:ext uri="{BB962C8B-B14F-4D97-AF65-F5344CB8AC3E}">
        <p14:creationId xmlns:p14="http://schemas.microsoft.com/office/powerpoint/2010/main" val="391605057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Lst>
  <p:timing>
    <p:tnLst>
      <p:par>
        <p:cTn id="1" dur="indefinite" restart="never" nodeType="tmRoot"/>
      </p:par>
    </p:tnLst>
  </p:timing>
  <p:txStyles>
    <p:titleStyle>
      <a:lvl1pPr algn="ctr" defTabSz="457200" rtl="0" eaLnBrk="1" latinLnBrk="0" hangingPunct="1">
        <a:spcBef>
          <a:spcPct val="0"/>
        </a:spcBef>
        <a:buNone/>
        <a:defRPr sz="3200" b="1" i="0" kern="1200">
          <a:solidFill>
            <a:srgbClr val="595959"/>
          </a:solidFill>
          <a:latin typeface="Tahoma"/>
          <a:ea typeface="+mj-ea"/>
          <a:cs typeface="Tahoma"/>
        </a:defRPr>
      </a:lvl1pPr>
    </p:titleStyle>
    <p:bodyStyle>
      <a:lvl1pPr marL="342900" indent="-342900" algn="l" defTabSz="457200" rtl="0" eaLnBrk="1" latinLnBrk="0" hangingPunct="1">
        <a:spcBef>
          <a:spcPct val="20000"/>
        </a:spcBef>
        <a:buClr>
          <a:srgbClr val="229E8F"/>
        </a:buClr>
        <a:buFont typeface="Arial"/>
        <a:buChar char="•"/>
        <a:defRPr sz="1800" b="0" i="0" kern="1200">
          <a:solidFill>
            <a:srgbClr val="595959"/>
          </a:solidFill>
          <a:latin typeface="Tahoma"/>
          <a:ea typeface="+mn-ea"/>
          <a:cs typeface="Tahoma"/>
        </a:defRPr>
      </a:lvl1pPr>
      <a:lvl2pPr marL="742950" indent="-285750" algn="l" defTabSz="457200" rtl="0" eaLnBrk="1" latinLnBrk="0" hangingPunct="1">
        <a:spcBef>
          <a:spcPct val="20000"/>
        </a:spcBef>
        <a:buClr>
          <a:srgbClr val="229E8F"/>
        </a:buClr>
        <a:buFont typeface="Arial"/>
        <a:buChar char="–"/>
        <a:defRPr sz="1800" b="0" i="0" kern="1200">
          <a:solidFill>
            <a:srgbClr val="595959"/>
          </a:solidFill>
          <a:latin typeface="Tahoma"/>
          <a:ea typeface="+mn-ea"/>
          <a:cs typeface="Tahoma"/>
        </a:defRPr>
      </a:lvl2pPr>
      <a:lvl3pPr marL="1143000" indent="-228600" algn="l" defTabSz="457200" rtl="0" eaLnBrk="1" latinLnBrk="0" hangingPunct="1">
        <a:spcBef>
          <a:spcPct val="20000"/>
        </a:spcBef>
        <a:buClr>
          <a:srgbClr val="229E8F"/>
        </a:buClr>
        <a:buFont typeface="Arial"/>
        <a:buChar char="•"/>
        <a:defRPr sz="1800" b="0" i="0" kern="1200">
          <a:solidFill>
            <a:srgbClr val="595959"/>
          </a:solidFill>
          <a:latin typeface="Tahoma"/>
          <a:ea typeface="+mn-ea"/>
          <a:cs typeface="Tahoma"/>
        </a:defRPr>
      </a:lvl3pPr>
      <a:lvl4pPr marL="1600200" indent="-228600" algn="l" defTabSz="457200" rtl="0" eaLnBrk="1" latinLnBrk="0" hangingPunct="1">
        <a:spcBef>
          <a:spcPct val="20000"/>
        </a:spcBef>
        <a:buClr>
          <a:srgbClr val="229E8F"/>
        </a:buClr>
        <a:buFont typeface="Arial"/>
        <a:buChar char="–"/>
        <a:defRPr sz="1800" b="0" i="0" kern="1200">
          <a:solidFill>
            <a:srgbClr val="595959"/>
          </a:solidFill>
          <a:latin typeface="Tahoma"/>
          <a:ea typeface="+mn-ea"/>
          <a:cs typeface="Tahoma"/>
        </a:defRPr>
      </a:lvl4pPr>
      <a:lvl5pPr marL="2057400" indent="-228600" algn="l" defTabSz="457200" rtl="0" eaLnBrk="1" latinLnBrk="0" hangingPunct="1">
        <a:spcBef>
          <a:spcPct val="20000"/>
        </a:spcBef>
        <a:buClr>
          <a:srgbClr val="229E8F"/>
        </a:buClr>
        <a:buFont typeface="Arial"/>
        <a:buChar char="»"/>
        <a:defRPr sz="1800" b="0" i="0" kern="1200">
          <a:solidFill>
            <a:srgbClr val="595959"/>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normAutofit fontScale="90000"/>
          </a:bodyPr>
          <a:lstStyle/>
          <a:p>
            <a:r>
              <a:rPr lang="en-US" dirty="0" smtClean="0"/>
              <a:t>A Corporate Accounting and Reporting Standard</a:t>
            </a:r>
            <a:endParaRPr lang="en-US" dirty="0"/>
          </a:p>
        </p:txBody>
      </p:sp>
      <p:sp>
        <p:nvSpPr>
          <p:cNvPr id="14" name="Subtitle 13"/>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200" dirty="0" smtClean="0"/>
              <a:t>Annual electricity consumption (in kWh, </a:t>
            </a:r>
            <a:r>
              <a:rPr lang="en-US" sz="2200" dirty="0" err="1" smtClean="0"/>
              <a:t>MWh</a:t>
            </a:r>
            <a:r>
              <a:rPr lang="en-US" sz="2200" dirty="0" smtClean="0"/>
              <a:t>, BTU, etc.)</a:t>
            </a:r>
          </a:p>
          <a:p>
            <a:r>
              <a:rPr lang="en-US" sz="2200" dirty="0" smtClean="0"/>
              <a:t>Basis for upstream scope 3 calculations (which method used to determine upstream energy emissions in scope 3 category # 3)</a:t>
            </a:r>
          </a:p>
          <a:p>
            <a:r>
              <a:rPr lang="en-US" sz="2200" dirty="0" smtClean="0"/>
              <a:t>Instrument features – i.e., instrument certification labels; power plant features such as technology type, age of facility, and facility location; and policy context characteristics such as if the facility received a subsidy and its relationship with supplier quotas </a:t>
            </a:r>
            <a:endParaRPr lang="en-US" sz="2200" dirty="0"/>
          </a:p>
        </p:txBody>
      </p:sp>
      <p:sp>
        <p:nvSpPr>
          <p:cNvPr id="3" name="Title 2"/>
          <p:cNvSpPr>
            <a:spLocks noGrp="1"/>
          </p:cNvSpPr>
          <p:nvPr>
            <p:ph type="ctrTitle"/>
          </p:nvPr>
        </p:nvSpPr>
        <p:spPr/>
        <p:txBody>
          <a:bodyPr/>
          <a:lstStyle/>
          <a:p>
            <a:r>
              <a:rPr lang="en-US" dirty="0" smtClean="0"/>
              <a:t>Recommended (for Scope 2 reporting):</a:t>
            </a:r>
            <a:endParaRPr lang="en-US" dirty="0"/>
          </a:p>
        </p:txBody>
      </p:sp>
    </p:spTree>
    <p:extLst>
      <p:ext uri="{BB962C8B-B14F-4D97-AF65-F5344CB8AC3E}">
        <p14:creationId xmlns:p14="http://schemas.microsoft.com/office/powerpoint/2010/main" val="2359772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8431" y="1834197"/>
            <a:ext cx="8318881" cy="4642803"/>
          </a:xfrm>
        </p:spPr>
        <p:txBody>
          <a:bodyPr>
            <a:normAutofit/>
          </a:bodyPr>
          <a:lstStyle/>
          <a:p>
            <a:pPr>
              <a:spcAft>
                <a:spcPts val="1200"/>
              </a:spcAft>
            </a:pPr>
            <a:r>
              <a:rPr lang="en-US" sz="2200" dirty="0" smtClean="0"/>
              <a:t>Scope 3 emissions</a:t>
            </a:r>
          </a:p>
          <a:p>
            <a:pPr>
              <a:spcAft>
                <a:spcPts val="1200"/>
              </a:spcAft>
            </a:pPr>
            <a:r>
              <a:rPr lang="en-US" sz="2200" dirty="0" smtClean="0"/>
              <a:t>Emissions further disaggregated by facility, country, source or activity type)</a:t>
            </a:r>
          </a:p>
          <a:p>
            <a:pPr>
              <a:spcAft>
                <a:spcPts val="1200"/>
              </a:spcAft>
            </a:pPr>
            <a:r>
              <a:rPr lang="en-US" sz="2200" dirty="0" smtClean="0"/>
              <a:t>Additional electricity generation emissions</a:t>
            </a:r>
          </a:p>
          <a:p>
            <a:pPr>
              <a:spcAft>
                <a:spcPts val="1200"/>
              </a:spcAft>
            </a:pPr>
            <a:r>
              <a:rPr lang="en-US" sz="2200" dirty="0" smtClean="0"/>
              <a:t>Emissions from Non-Kyoto GHGs</a:t>
            </a:r>
          </a:p>
          <a:p>
            <a:pPr>
              <a:spcAft>
                <a:spcPts val="1200"/>
              </a:spcAft>
            </a:pPr>
            <a:r>
              <a:rPr lang="en-US" sz="2200" dirty="0" smtClean="0"/>
              <a:t>Emissions performance benchmarking data</a:t>
            </a:r>
          </a:p>
          <a:p>
            <a:pPr>
              <a:spcAft>
                <a:spcPts val="1200"/>
              </a:spcAft>
            </a:pPr>
            <a:r>
              <a:rPr lang="en-US" sz="2200" dirty="0" smtClean="0"/>
              <a:t>Ratio performance indicators</a:t>
            </a:r>
          </a:p>
          <a:p>
            <a:pPr>
              <a:spcAft>
                <a:spcPts val="1200"/>
              </a:spcAft>
            </a:pPr>
            <a:r>
              <a:rPr lang="en-US" sz="2200" dirty="0" smtClean="0"/>
              <a:t>Outline of any GHG management programs or strategies</a:t>
            </a:r>
          </a:p>
        </p:txBody>
      </p:sp>
      <p:sp>
        <p:nvSpPr>
          <p:cNvPr id="3" name="Title 2"/>
          <p:cNvSpPr>
            <a:spLocks noGrp="1"/>
          </p:cNvSpPr>
          <p:nvPr>
            <p:ph type="ctrTitle"/>
          </p:nvPr>
        </p:nvSpPr>
        <p:spPr>
          <a:xfrm>
            <a:off x="256516" y="995680"/>
            <a:ext cx="8458562" cy="528320"/>
          </a:xfrm>
        </p:spPr>
        <p:txBody>
          <a:bodyPr/>
          <a:lstStyle/>
          <a:p>
            <a:r>
              <a:rPr lang="en-US" dirty="0" smtClean="0"/>
              <a:t>Optional: Emissions and Performance Data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8431" y="1600200"/>
            <a:ext cx="8318881" cy="4642803"/>
          </a:xfrm>
        </p:spPr>
        <p:txBody>
          <a:bodyPr>
            <a:normAutofit/>
          </a:bodyPr>
          <a:lstStyle/>
          <a:p>
            <a:pPr>
              <a:spcAft>
                <a:spcPts val="600"/>
              </a:spcAft>
            </a:pPr>
            <a:r>
              <a:rPr lang="en-US" sz="2200" dirty="0" smtClean="0"/>
              <a:t>Any contractual provisions addressing GHG risks and obligations</a:t>
            </a:r>
          </a:p>
          <a:p>
            <a:pPr>
              <a:spcAft>
                <a:spcPts val="600"/>
              </a:spcAft>
            </a:pPr>
            <a:r>
              <a:rPr lang="en-US" sz="2200" dirty="0" smtClean="0"/>
              <a:t>Copy of any verification statement</a:t>
            </a:r>
          </a:p>
          <a:p>
            <a:pPr>
              <a:spcAft>
                <a:spcPts val="600"/>
              </a:spcAft>
            </a:pPr>
            <a:r>
              <a:rPr lang="en-US" sz="2200" dirty="0" smtClean="0"/>
              <a:t>Info on emissions changes not triggering base year recalculation</a:t>
            </a:r>
          </a:p>
          <a:p>
            <a:pPr>
              <a:spcAft>
                <a:spcPts val="600"/>
              </a:spcAft>
            </a:pPr>
            <a:r>
              <a:rPr lang="en-US" sz="2200" dirty="0" smtClean="0"/>
              <a:t>Emissions for all years between base year and reporting year</a:t>
            </a:r>
          </a:p>
          <a:p>
            <a:pPr>
              <a:spcAft>
                <a:spcPts val="600"/>
              </a:spcAft>
            </a:pPr>
            <a:r>
              <a:rPr lang="en-US" sz="2200" dirty="0" smtClean="0"/>
              <a:t>Info on inventory quality (e.g., uncertainties, policies to improve quality)</a:t>
            </a:r>
          </a:p>
          <a:p>
            <a:pPr>
              <a:spcAft>
                <a:spcPts val="600"/>
              </a:spcAft>
            </a:pPr>
            <a:r>
              <a:rPr lang="en-US" sz="2200" dirty="0" smtClean="0"/>
              <a:t>Info on any GHG sequestration</a:t>
            </a:r>
          </a:p>
          <a:p>
            <a:pPr>
              <a:spcAft>
                <a:spcPts val="600"/>
              </a:spcAft>
            </a:pPr>
            <a:r>
              <a:rPr lang="en-US" sz="2200" dirty="0" smtClean="0"/>
              <a:t>List of facilities included in inventory</a:t>
            </a:r>
          </a:p>
        </p:txBody>
      </p:sp>
      <p:sp>
        <p:nvSpPr>
          <p:cNvPr id="3" name="Title 2"/>
          <p:cNvSpPr>
            <a:spLocks noGrp="1"/>
          </p:cNvSpPr>
          <p:nvPr>
            <p:ph type="ctrTitle"/>
          </p:nvPr>
        </p:nvSpPr>
        <p:spPr/>
        <p:txBody>
          <a:bodyPr/>
          <a:lstStyle/>
          <a:p>
            <a:r>
              <a:rPr lang="en-US" smtClean="0"/>
              <a:t>Optional 2: Emissions and Performance Data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noFill/>
        </p:spPr>
        <p:txBody>
          <a:bodyPr vert="horz" lIns="91440" tIns="45720" rIns="91440" bIns="45720" rtlCol="0">
            <a:normAutofit/>
          </a:bodyPr>
          <a:lstStyle/>
          <a:p>
            <a:endParaRPr lang="en-US" sz="2000" dirty="0" smtClean="0"/>
          </a:p>
          <a:p>
            <a:r>
              <a:rPr lang="en-US" sz="2400" dirty="0" smtClean="0"/>
              <a:t>Info on offsets purchased or developed </a:t>
            </a:r>
            <a:r>
              <a:rPr lang="en-US" sz="2400" u="sng" dirty="0" smtClean="0"/>
              <a:t>outside</a:t>
            </a:r>
            <a:r>
              <a:rPr lang="en-US" sz="2400" dirty="0" smtClean="0"/>
              <a:t> inventory boundary</a:t>
            </a:r>
          </a:p>
          <a:p>
            <a:pPr marL="742950" lvl="2" indent="-342900"/>
            <a:r>
              <a:rPr lang="en-US" sz="1800" dirty="0" smtClean="0"/>
              <a:t>Disaggregate by GHG storage/removals and reduction projects</a:t>
            </a:r>
          </a:p>
          <a:p>
            <a:pPr marL="742950" lvl="2" indent="-342900"/>
            <a:r>
              <a:rPr lang="en-US" sz="1800" dirty="0" smtClean="0"/>
              <a:t>Specify if verified or approved by external program (e.g., CDM)</a:t>
            </a:r>
          </a:p>
          <a:p>
            <a:pPr>
              <a:buNone/>
            </a:pPr>
            <a:endParaRPr lang="en-US" sz="2400" dirty="0" smtClean="0"/>
          </a:p>
          <a:p>
            <a:pPr>
              <a:buNone/>
            </a:pPr>
            <a:endParaRPr lang="en-US" sz="2400" dirty="0" smtClean="0"/>
          </a:p>
          <a:p>
            <a:r>
              <a:rPr lang="en-US" sz="2400" dirty="0" smtClean="0"/>
              <a:t>Info on reductions </a:t>
            </a:r>
            <a:r>
              <a:rPr lang="en-US" sz="2400" u="sng" dirty="0" smtClean="0"/>
              <a:t>within</a:t>
            </a:r>
            <a:r>
              <a:rPr lang="en-US" sz="2400" dirty="0" smtClean="0"/>
              <a:t> inventory that have been sold as offsets</a:t>
            </a:r>
          </a:p>
          <a:p>
            <a:pPr marL="742950" lvl="2" indent="-342900"/>
            <a:r>
              <a:rPr lang="en-US" sz="1800" dirty="0" smtClean="0"/>
              <a:t>Specify if verified or approved by external program (e.g., CDM)</a:t>
            </a:r>
          </a:p>
          <a:p>
            <a:endParaRPr lang="en-US" sz="2000" dirty="0" smtClean="0"/>
          </a:p>
          <a:p>
            <a:endParaRPr lang="en-US" sz="2000" dirty="0" smtClean="0"/>
          </a:p>
        </p:txBody>
      </p:sp>
      <p:sp>
        <p:nvSpPr>
          <p:cNvPr id="3" name="Title 2"/>
          <p:cNvSpPr>
            <a:spLocks noGrp="1"/>
          </p:cNvSpPr>
          <p:nvPr>
            <p:ph type="ctrTitle"/>
          </p:nvPr>
        </p:nvSpPr>
        <p:spPr/>
        <p:txBody>
          <a:bodyPr>
            <a:normAutofit/>
          </a:bodyPr>
          <a:lstStyle/>
          <a:p>
            <a:r>
              <a:rPr lang="en-US" sz="2600" dirty="0" smtClean="0"/>
              <a:t>Optional:  Info on Offsets</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8431" y="1986597"/>
            <a:ext cx="8318881" cy="4642803"/>
          </a:xfrm>
        </p:spPr>
        <p:txBody>
          <a:bodyPr>
            <a:normAutofit/>
          </a:bodyPr>
          <a:lstStyle/>
          <a:p>
            <a:r>
              <a:rPr lang="en-US" sz="2400" dirty="0" smtClean="0"/>
              <a:t> Report optional info based on objectives and audience</a:t>
            </a:r>
          </a:p>
          <a:p>
            <a:pPr>
              <a:buNone/>
            </a:pPr>
            <a:endParaRPr lang="en-US" sz="2400" dirty="0" smtClean="0"/>
          </a:p>
          <a:p>
            <a:r>
              <a:rPr lang="en-US" sz="2400" dirty="0" smtClean="0"/>
              <a:t> National or voluntary program requirements may differ</a:t>
            </a:r>
          </a:p>
          <a:p>
            <a:endParaRPr lang="en-US" sz="2400" dirty="0" smtClean="0"/>
          </a:p>
          <a:p>
            <a:r>
              <a:rPr lang="en-US" sz="2400" dirty="0" smtClean="0"/>
              <a:t>Difference between full public GHG reports and summary reports </a:t>
            </a:r>
            <a:r>
              <a:rPr lang="en-US" sz="2200" dirty="0" smtClean="0"/>
              <a:t>(sustainability/corporate social responsibility reports)</a:t>
            </a:r>
          </a:p>
          <a:p>
            <a:pPr lvl="1"/>
            <a:r>
              <a:rPr lang="en-US" sz="1800" dirty="0" smtClean="0"/>
              <a:t>good practice to include link to full report in summary report</a:t>
            </a:r>
          </a:p>
          <a:p>
            <a:pPr marL="342900" lvl="1" indent="-342900">
              <a:buNone/>
            </a:pPr>
            <a:endParaRPr lang="en-US" sz="2400" dirty="0" smtClean="0"/>
          </a:p>
          <a:p>
            <a:r>
              <a:rPr lang="en-US" sz="2400" dirty="0" smtClean="0"/>
              <a:t> Facility data or ratio indicators may be kept confidential</a:t>
            </a:r>
          </a:p>
          <a:p>
            <a:endParaRPr lang="en-US" sz="2000" dirty="0" smtClean="0"/>
          </a:p>
        </p:txBody>
      </p:sp>
      <p:sp>
        <p:nvSpPr>
          <p:cNvPr id="3" name="Title 2"/>
          <p:cNvSpPr>
            <a:spLocks noGrp="1"/>
          </p:cNvSpPr>
          <p:nvPr>
            <p:ph type="ctrTitle"/>
          </p:nvPr>
        </p:nvSpPr>
        <p:spPr/>
        <p:txBody>
          <a:bodyPr>
            <a:normAutofit/>
          </a:bodyPr>
          <a:lstStyle/>
          <a:p>
            <a:r>
              <a:rPr lang="en-US" sz="2600" dirty="0" smtClean="0"/>
              <a:t>Reporting Tips</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ounded Rectangle 4"/>
          <p:cNvSpPr/>
          <p:nvPr/>
        </p:nvSpPr>
        <p:spPr>
          <a:xfrm>
            <a:off x="4572000" y="1447800"/>
            <a:ext cx="3962400" cy="4724400"/>
          </a:xfrm>
          <a:prstGeom prst="roundRect">
            <a:avLst/>
          </a:prstGeom>
          <a:ln w="76200">
            <a:solidFill>
              <a:srgbClr val="00ACA2"/>
            </a:solidFill>
          </a:ln>
        </p:spPr>
        <p:style>
          <a:lnRef idx="2">
            <a:schemeClr val="accent1"/>
          </a:lnRef>
          <a:fillRef idx="1">
            <a:schemeClr val="lt1"/>
          </a:fillRef>
          <a:effectRef idx="0">
            <a:schemeClr val="accent1"/>
          </a:effectRef>
          <a:fontRef idx="minor">
            <a:schemeClr val="dk1"/>
          </a:fontRef>
        </p:style>
        <p:txBody>
          <a:bodyPr lIns="0" tIns="0" rIns="0" bIns="0" rtlCol="0" anchor="t"/>
          <a:lstStyle/>
          <a:p>
            <a:pPr algn="ctr"/>
            <a:r>
              <a:rPr lang="en-US" sz="2400" dirty="0" smtClean="0">
                <a:ln w="18415" cmpd="sng">
                  <a:noFill/>
                  <a:prstDash val="solid"/>
                </a:ln>
                <a:solidFill>
                  <a:sysClr val="windowText" lastClr="000000"/>
                </a:solidFill>
                <a:latin typeface="Tahoma" pitchFamily="34" charset="0"/>
                <a:cs typeface="Tahoma" pitchFamily="34" charset="0"/>
              </a:rPr>
              <a:t>Car Company 2</a:t>
            </a:r>
          </a:p>
        </p:txBody>
      </p:sp>
      <p:sp>
        <p:nvSpPr>
          <p:cNvPr id="4" name="Rounded Rectangle 3"/>
          <p:cNvSpPr/>
          <p:nvPr/>
        </p:nvSpPr>
        <p:spPr>
          <a:xfrm>
            <a:off x="457200" y="1447800"/>
            <a:ext cx="3962400" cy="4724400"/>
          </a:xfrm>
          <a:prstGeom prst="roundRect">
            <a:avLst/>
          </a:prstGeom>
          <a:ln w="76200">
            <a:solidFill>
              <a:srgbClr val="00ACA2"/>
            </a:solidFill>
          </a:ln>
        </p:spPr>
        <p:style>
          <a:lnRef idx="2">
            <a:schemeClr val="accent1"/>
          </a:lnRef>
          <a:fillRef idx="1">
            <a:schemeClr val="lt1"/>
          </a:fillRef>
          <a:effectRef idx="0">
            <a:schemeClr val="accent1"/>
          </a:effectRef>
          <a:fontRef idx="minor">
            <a:schemeClr val="dk1"/>
          </a:fontRef>
        </p:style>
        <p:txBody>
          <a:bodyPr lIns="0" tIns="0" rIns="0" bIns="0" rtlCol="0" anchor="t"/>
          <a:lstStyle/>
          <a:p>
            <a:pPr algn="ctr"/>
            <a:r>
              <a:rPr lang="en-US" sz="2400" dirty="0" smtClean="0">
                <a:ln w="18415" cmpd="sng">
                  <a:noFill/>
                  <a:prstDash val="solid"/>
                </a:ln>
                <a:solidFill>
                  <a:sysClr val="windowText" lastClr="000000"/>
                </a:solidFill>
                <a:latin typeface="Tahoma" pitchFamily="34" charset="0"/>
                <a:cs typeface="Tahoma" pitchFamily="34" charset="0"/>
              </a:rPr>
              <a:t>Car Company 1</a:t>
            </a:r>
          </a:p>
          <a:p>
            <a:pPr algn="ctr"/>
            <a:endParaRPr lang="en-US" sz="3200" dirty="0" smtClean="0">
              <a:ln w="18415" cmpd="sng">
                <a:noFill/>
                <a:prstDash val="solid"/>
              </a:ln>
              <a:solidFill>
                <a:sysClr val="windowText" lastClr="000000"/>
              </a:solidFill>
              <a:latin typeface="Tahoma" pitchFamily="34" charset="0"/>
              <a:cs typeface="Tahoma" pitchFamily="34" charset="0"/>
            </a:endParaRPr>
          </a:p>
          <a:p>
            <a:pPr algn="ctr"/>
            <a:endParaRPr lang="en-US" sz="2400" dirty="0" smtClean="0">
              <a:ln w="18415" cmpd="sng">
                <a:noFill/>
                <a:prstDash val="solid"/>
              </a:ln>
              <a:solidFill>
                <a:sysClr val="windowText" lastClr="000000"/>
              </a:solidFill>
              <a:latin typeface="Tahoma" pitchFamily="34" charset="0"/>
              <a:cs typeface="Tahoma" pitchFamily="34" charset="0"/>
            </a:endParaRPr>
          </a:p>
          <a:p>
            <a:pPr algn="ctr"/>
            <a:endParaRPr lang="en-US" sz="3200" dirty="0" smtClean="0">
              <a:ln w="18415" cmpd="sng">
                <a:noFill/>
                <a:prstDash val="solid"/>
              </a:ln>
              <a:solidFill>
                <a:sysClr val="windowText" lastClr="000000"/>
              </a:solidFill>
              <a:latin typeface="Tahoma" pitchFamily="34" charset="0"/>
              <a:cs typeface="Tahoma" pitchFamily="34" charset="0"/>
            </a:endParaRPr>
          </a:p>
        </p:txBody>
      </p:sp>
      <p:pic>
        <p:nvPicPr>
          <p:cNvPr id="8" name="Picture 5"/>
          <p:cNvPicPr>
            <a:picLocks noChangeAspect="1" noChangeArrowheads="1"/>
          </p:cNvPicPr>
          <p:nvPr/>
        </p:nvPicPr>
        <p:blipFill>
          <a:blip r:embed="rId3" cstate="print">
            <a:clrChange>
              <a:clrFrom>
                <a:srgbClr val="FFFFFF"/>
              </a:clrFrom>
              <a:clrTo>
                <a:srgbClr val="FFFFFF">
                  <a:alpha val="0"/>
                </a:srgbClr>
              </a:clrTo>
            </a:clrChange>
            <a:grayscl/>
            <a:lum bright="-10000"/>
          </a:blip>
          <a:srcRect l="5563" r="5424" b="8310"/>
          <a:stretch>
            <a:fillRect/>
          </a:stretch>
        </p:blipFill>
        <p:spPr bwMode="auto">
          <a:xfrm>
            <a:off x="6019800" y="1902450"/>
            <a:ext cx="1219200" cy="840750"/>
          </a:xfrm>
          <a:prstGeom prst="rect">
            <a:avLst/>
          </a:prstGeom>
          <a:noFill/>
          <a:ln w="9525">
            <a:noFill/>
            <a:miter lim="800000"/>
            <a:headEnd/>
            <a:tailEnd/>
          </a:ln>
          <a:effectLst/>
        </p:spPr>
      </p:pic>
      <p:pic>
        <p:nvPicPr>
          <p:cNvPr id="9" name="Picture 5"/>
          <p:cNvPicPr>
            <a:picLocks noChangeAspect="1" noChangeArrowheads="1"/>
          </p:cNvPicPr>
          <p:nvPr/>
        </p:nvPicPr>
        <p:blipFill>
          <a:blip r:embed="rId3" cstate="print">
            <a:clrChange>
              <a:clrFrom>
                <a:srgbClr val="FFFFFF"/>
              </a:clrFrom>
              <a:clrTo>
                <a:srgbClr val="FFFFFF">
                  <a:alpha val="0"/>
                </a:srgbClr>
              </a:clrTo>
            </a:clrChange>
            <a:grayscl/>
            <a:lum bright="30000" contrast="-40000"/>
          </a:blip>
          <a:srcRect l="5424" t="8588" r="5563" b="8310"/>
          <a:stretch>
            <a:fillRect/>
          </a:stretch>
        </p:blipFill>
        <p:spPr bwMode="auto">
          <a:xfrm flipH="1">
            <a:off x="1828800" y="1981200"/>
            <a:ext cx="1219200" cy="762000"/>
          </a:xfrm>
          <a:prstGeom prst="rect">
            <a:avLst/>
          </a:prstGeom>
          <a:noFill/>
          <a:ln w="9525">
            <a:noFill/>
            <a:miter lim="800000"/>
            <a:headEnd/>
            <a:tailEnd/>
          </a:ln>
          <a:effectLst/>
        </p:spPr>
      </p:pic>
      <p:sp>
        <p:nvSpPr>
          <p:cNvPr id="3" name="Title 2"/>
          <p:cNvSpPr>
            <a:spLocks noGrp="1"/>
          </p:cNvSpPr>
          <p:nvPr>
            <p:ph type="ctrTitle"/>
          </p:nvPr>
        </p:nvSpPr>
        <p:spPr>
          <a:xfrm>
            <a:off x="256516" y="843280"/>
            <a:ext cx="8458562" cy="528320"/>
          </a:xfrm>
        </p:spPr>
        <p:txBody>
          <a:bodyPr>
            <a:normAutofit/>
          </a:bodyPr>
          <a:lstStyle/>
          <a:p>
            <a:r>
              <a:rPr lang="en-US" sz="2600" dirty="0" smtClean="0"/>
              <a:t>Interpreting Emissions</a:t>
            </a:r>
            <a:endParaRPr lang="en-US" sz="2600" dirty="0"/>
          </a:p>
        </p:txBody>
      </p:sp>
      <p:sp>
        <p:nvSpPr>
          <p:cNvPr id="6" name="Rounded Rectangle 5"/>
          <p:cNvSpPr/>
          <p:nvPr/>
        </p:nvSpPr>
        <p:spPr>
          <a:xfrm>
            <a:off x="533400" y="2895600"/>
            <a:ext cx="3810000" cy="838200"/>
          </a:xfrm>
          <a:prstGeom prst="roundRect">
            <a:avLst/>
          </a:prstGeom>
          <a:solidFill>
            <a:srgbClr val="00ACA2"/>
          </a:solid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w="18415" cmpd="sng">
                  <a:noFill/>
                  <a:prstDash val="solid"/>
                </a:ln>
                <a:solidFill>
                  <a:srgbClr val="FFFFFF"/>
                </a:solidFill>
                <a:latin typeface="Tahoma" pitchFamily="34" charset="0"/>
                <a:cs typeface="Tahoma" pitchFamily="34" charset="0"/>
              </a:rPr>
              <a:t>2009 Emissions: </a:t>
            </a:r>
          </a:p>
          <a:p>
            <a:pPr algn="ctr"/>
            <a:r>
              <a:rPr lang="en-US" sz="2000" dirty="0" smtClean="0">
                <a:ln w="18415" cmpd="sng">
                  <a:noFill/>
                  <a:prstDash val="solid"/>
                </a:ln>
                <a:solidFill>
                  <a:srgbClr val="FFFFFF"/>
                </a:solidFill>
                <a:latin typeface="Tahoma" pitchFamily="34" charset="0"/>
                <a:cs typeface="Tahoma" pitchFamily="34" charset="0"/>
              </a:rPr>
              <a:t>2 million t CO</a:t>
            </a:r>
            <a:r>
              <a:rPr lang="en-US" sz="2000" baseline="-25000" dirty="0" smtClean="0">
                <a:ln w="18415" cmpd="sng">
                  <a:noFill/>
                  <a:prstDash val="solid"/>
                </a:ln>
                <a:solidFill>
                  <a:srgbClr val="FFFFFF"/>
                </a:solidFill>
                <a:latin typeface="Tahoma" pitchFamily="34" charset="0"/>
                <a:cs typeface="Tahoma" pitchFamily="34" charset="0"/>
              </a:rPr>
              <a:t>2</a:t>
            </a:r>
            <a:r>
              <a:rPr lang="en-US" sz="2000" dirty="0" smtClean="0">
                <a:ln w="18415" cmpd="sng">
                  <a:noFill/>
                  <a:prstDash val="solid"/>
                </a:ln>
                <a:solidFill>
                  <a:srgbClr val="FFFFFF"/>
                </a:solidFill>
                <a:latin typeface="Tahoma" pitchFamily="34" charset="0"/>
                <a:cs typeface="Tahoma" pitchFamily="34" charset="0"/>
              </a:rPr>
              <a:t>e </a:t>
            </a:r>
          </a:p>
        </p:txBody>
      </p:sp>
      <p:grpSp>
        <p:nvGrpSpPr>
          <p:cNvPr id="26" name="Group 25"/>
          <p:cNvGrpSpPr/>
          <p:nvPr/>
        </p:nvGrpSpPr>
        <p:grpSpPr>
          <a:xfrm>
            <a:off x="533400" y="4572000"/>
            <a:ext cx="3810000" cy="1447800"/>
            <a:chOff x="533400" y="4572000"/>
            <a:chExt cx="3810000" cy="1447800"/>
          </a:xfrm>
        </p:grpSpPr>
        <p:sp>
          <p:nvSpPr>
            <p:cNvPr id="7" name="Rounded Rectangle 6"/>
            <p:cNvSpPr/>
            <p:nvPr/>
          </p:nvSpPr>
          <p:spPr>
            <a:xfrm>
              <a:off x="533400" y="4572000"/>
              <a:ext cx="3810000" cy="1447800"/>
            </a:xfrm>
            <a:prstGeom prst="roundRect">
              <a:avLst/>
            </a:prstGeom>
            <a:solidFill>
              <a:srgbClr val="73C1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w="18415" cmpd="sng">
                    <a:noFill/>
                    <a:prstDash val="solid"/>
                  </a:ln>
                  <a:solidFill>
                    <a:srgbClr val="FFFFFF"/>
                  </a:solidFill>
                  <a:latin typeface="Tahoma" pitchFamily="34" charset="0"/>
                  <a:cs typeface="Tahoma" pitchFamily="34" charset="0"/>
                </a:rPr>
                <a:t>2009 Production:</a:t>
              </a:r>
            </a:p>
            <a:p>
              <a:pPr algn="ctr"/>
              <a:r>
                <a:rPr lang="en-US" sz="2000" dirty="0" smtClean="0">
                  <a:ln w="18415" cmpd="sng">
                    <a:noFill/>
                    <a:prstDash val="solid"/>
                  </a:ln>
                  <a:solidFill>
                    <a:srgbClr val="FFFFFF"/>
                  </a:solidFill>
                  <a:latin typeface="Tahoma" pitchFamily="34" charset="0"/>
                  <a:cs typeface="Tahoma" pitchFamily="34" charset="0"/>
                </a:rPr>
                <a:t>200k cars</a:t>
              </a:r>
            </a:p>
            <a:p>
              <a:pPr algn="ctr"/>
              <a:endParaRPr lang="en-US" sz="2000" dirty="0" smtClean="0">
                <a:ln w="18415" cmpd="sng">
                  <a:noFill/>
                  <a:prstDash val="solid"/>
                </a:ln>
                <a:solidFill>
                  <a:srgbClr val="FFFFFF"/>
                </a:solidFill>
                <a:latin typeface="Tahoma" pitchFamily="34" charset="0"/>
                <a:cs typeface="Tahoma" pitchFamily="34" charset="0"/>
              </a:endParaRPr>
            </a:p>
            <a:p>
              <a:pPr algn="ctr"/>
              <a:r>
                <a:rPr lang="en-US" sz="2000" dirty="0" smtClean="0">
                  <a:ln w="18415" cmpd="sng">
                    <a:noFill/>
                    <a:prstDash val="solid"/>
                  </a:ln>
                  <a:solidFill>
                    <a:srgbClr val="FFFFFF"/>
                  </a:solidFill>
                  <a:latin typeface="Tahoma" pitchFamily="34" charset="0"/>
                  <a:cs typeface="Tahoma" pitchFamily="34" charset="0"/>
                </a:rPr>
                <a:t> </a:t>
              </a:r>
            </a:p>
          </p:txBody>
        </p:sp>
        <p:pic>
          <p:nvPicPr>
            <p:cNvPr id="12" name="Picture 11" descr="j0426056.wmf"/>
            <p:cNvPicPr>
              <a:picLocks noChangeAspect="1"/>
            </p:cNvPicPr>
            <p:nvPr/>
          </p:nvPicPr>
          <p:blipFill>
            <a:blip r:embed="rId4" cstate="print">
              <a:grayscl/>
              <a:lum bright="20000"/>
            </a:blip>
            <a:stretch>
              <a:fillRect/>
            </a:stretch>
          </p:blipFill>
          <p:spPr>
            <a:xfrm>
              <a:off x="1600200" y="5410200"/>
              <a:ext cx="619125" cy="490407"/>
            </a:xfrm>
            <a:prstGeom prst="rect">
              <a:avLst/>
            </a:prstGeom>
          </p:spPr>
        </p:pic>
        <p:pic>
          <p:nvPicPr>
            <p:cNvPr id="13" name="Picture 12" descr="j0426056.wmf"/>
            <p:cNvPicPr>
              <a:picLocks noChangeAspect="1"/>
            </p:cNvPicPr>
            <p:nvPr/>
          </p:nvPicPr>
          <p:blipFill>
            <a:blip r:embed="rId4" cstate="print">
              <a:grayscl/>
              <a:lum bright="20000"/>
            </a:blip>
            <a:stretch>
              <a:fillRect/>
            </a:stretch>
          </p:blipFill>
          <p:spPr>
            <a:xfrm>
              <a:off x="2590800" y="5410200"/>
              <a:ext cx="619125" cy="490407"/>
            </a:xfrm>
            <a:prstGeom prst="rect">
              <a:avLst/>
            </a:prstGeom>
          </p:spPr>
        </p:pic>
      </p:grpSp>
      <p:sp>
        <p:nvSpPr>
          <p:cNvPr id="19" name="Rounded Rectangle 18"/>
          <p:cNvSpPr/>
          <p:nvPr/>
        </p:nvSpPr>
        <p:spPr>
          <a:xfrm>
            <a:off x="4648200" y="2895600"/>
            <a:ext cx="3810000" cy="838200"/>
          </a:xfrm>
          <a:prstGeom prst="roundRect">
            <a:avLst/>
          </a:prstGeom>
          <a:solidFill>
            <a:srgbClr val="00C4B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w="18415" cmpd="sng">
                  <a:noFill/>
                  <a:prstDash val="solid"/>
                </a:ln>
                <a:solidFill>
                  <a:srgbClr val="FFFFFF"/>
                </a:solidFill>
                <a:latin typeface="Tahoma" pitchFamily="34" charset="0"/>
                <a:cs typeface="Tahoma" pitchFamily="34" charset="0"/>
              </a:rPr>
              <a:t>2009 Emissions: </a:t>
            </a:r>
          </a:p>
          <a:p>
            <a:pPr algn="ctr"/>
            <a:r>
              <a:rPr lang="en-US" sz="2000" dirty="0" smtClean="0">
                <a:ln w="18415" cmpd="sng">
                  <a:noFill/>
                  <a:prstDash val="solid"/>
                </a:ln>
                <a:solidFill>
                  <a:srgbClr val="FFFFFF"/>
                </a:solidFill>
                <a:latin typeface="Tahoma" pitchFamily="34" charset="0"/>
                <a:cs typeface="Tahoma" pitchFamily="34" charset="0"/>
              </a:rPr>
              <a:t>3 million t CO</a:t>
            </a:r>
            <a:r>
              <a:rPr lang="en-US" sz="2000" baseline="-25000" dirty="0" smtClean="0">
                <a:ln w="18415" cmpd="sng">
                  <a:noFill/>
                  <a:prstDash val="solid"/>
                </a:ln>
                <a:solidFill>
                  <a:srgbClr val="FFFFFF"/>
                </a:solidFill>
                <a:latin typeface="Tahoma" pitchFamily="34" charset="0"/>
                <a:cs typeface="Tahoma" pitchFamily="34" charset="0"/>
              </a:rPr>
              <a:t>2</a:t>
            </a:r>
            <a:r>
              <a:rPr lang="en-US" sz="2000" dirty="0" smtClean="0">
                <a:ln w="18415" cmpd="sng">
                  <a:noFill/>
                  <a:prstDash val="solid"/>
                </a:ln>
                <a:solidFill>
                  <a:srgbClr val="FFFFFF"/>
                </a:solidFill>
                <a:latin typeface="Tahoma" pitchFamily="34" charset="0"/>
                <a:cs typeface="Tahoma" pitchFamily="34" charset="0"/>
              </a:rPr>
              <a:t>e </a:t>
            </a:r>
          </a:p>
        </p:txBody>
      </p:sp>
      <p:sp>
        <p:nvSpPr>
          <p:cNvPr id="20" name="Rounded Rectangle 19"/>
          <p:cNvSpPr/>
          <p:nvPr/>
        </p:nvSpPr>
        <p:spPr>
          <a:xfrm>
            <a:off x="4648200" y="4572000"/>
            <a:ext cx="3810000" cy="1447800"/>
          </a:xfrm>
          <a:prstGeom prst="roundRect">
            <a:avLst/>
          </a:prstGeom>
          <a:solidFill>
            <a:srgbClr val="91CE8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w="18415" cmpd="sng">
                  <a:noFill/>
                  <a:prstDash val="solid"/>
                </a:ln>
                <a:solidFill>
                  <a:srgbClr val="FFFFFF"/>
                </a:solidFill>
                <a:latin typeface="Tahoma" pitchFamily="34" charset="0"/>
                <a:cs typeface="Tahoma" pitchFamily="34" charset="0"/>
              </a:rPr>
              <a:t>2009 Production:</a:t>
            </a:r>
          </a:p>
          <a:p>
            <a:pPr algn="ctr"/>
            <a:r>
              <a:rPr lang="en-US" sz="2000" dirty="0" smtClean="0">
                <a:ln w="18415" cmpd="sng">
                  <a:noFill/>
                  <a:prstDash val="solid"/>
                </a:ln>
                <a:solidFill>
                  <a:srgbClr val="FFFFFF"/>
                </a:solidFill>
                <a:latin typeface="Tahoma" pitchFamily="34" charset="0"/>
                <a:cs typeface="Tahoma" pitchFamily="34" charset="0"/>
              </a:rPr>
              <a:t>500k cars</a:t>
            </a:r>
          </a:p>
          <a:p>
            <a:pPr algn="ctr"/>
            <a:endParaRPr lang="en-US" sz="2000" dirty="0" smtClean="0">
              <a:ln w="18415" cmpd="sng">
                <a:noFill/>
                <a:prstDash val="solid"/>
              </a:ln>
              <a:solidFill>
                <a:srgbClr val="FFFFFF"/>
              </a:solidFill>
              <a:latin typeface="Tahoma" pitchFamily="34" charset="0"/>
              <a:cs typeface="Tahoma" pitchFamily="34" charset="0"/>
            </a:endParaRPr>
          </a:p>
          <a:p>
            <a:pPr algn="ctr"/>
            <a:r>
              <a:rPr lang="en-US" sz="2000" dirty="0" smtClean="0">
                <a:ln w="18415" cmpd="sng">
                  <a:noFill/>
                  <a:prstDash val="solid"/>
                </a:ln>
                <a:solidFill>
                  <a:srgbClr val="FFFFFF"/>
                </a:solidFill>
                <a:latin typeface="Tahoma" pitchFamily="34" charset="0"/>
                <a:cs typeface="Tahoma" pitchFamily="34" charset="0"/>
              </a:rPr>
              <a:t> </a:t>
            </a:r>
          </a:p>
        </p:txBody>
      </p:sp>
      <p:pic>
        <p:nvPicPr>
          <p:cNvPr id="14" name="Picture 13" descr="j0426056.wmf"/>
          <p:cNvPicPr>
            <a:picLocks noChangeAspect="1"/>
          </p:cNvPicPr>
          <p:nvPr/>
        </p:nvPicPr>
        <p:blipFill>
          <a:blip r:embed="rId4" cstate="print">
            <a:grayscl/>
            <a:lum bright="-20000"/>
          </a:blip>
          <a:stretch>
            <a:fillRect/>
          </a:stretch>
        </p:blipFill>
        <p:spPr>
          <a:xfrm flipH="1">
            <a:off x="5553075" y="5410200"/>
            <a:ext cx="619125" cy="490407"/>
          </a:xfrm>
          <a:prstGeom prst="rect">
            <a:avLst/>
          </a:prstGeom>
        </p:spPr>
      </p:pic>
      <p:pic>
        <p:nvPicPr>
          <p:cNvPr id="17" name="Picture 16" descr="j0426056.wmf"/>
          <p:cNvPicPr>
            <a:picLocks noChangeAspect="1"/>
          </p:cNvPicPr>
          <p:nvPr/>
        </p:nvPicPr>
        <p:blipFill>
          <a:blip r:embed="rId4" cstate="print">
            <a:grayscl/>
            <a:lum bright="-20000"/>
          </a:blip>
          <a:stretch>
            <a:fillRect/>
          </a:stretch>
        </p:blipFill>
        <p:spPr>
          <a:xfrm flipH="1">
            <a:off x="6248400" y="5410200"/>
            <a:ext cx="619125" cy="490407"/>
          </a:xfrm>
          <a:prstGeom prst="rect">
            <a:avLst/>
          </a:prstGeom>
        </p:spPr>
      </p:pic>
      <p:pic>
        <p:nvPicPr>
          <p:cNvPr id="18" name="Picture 17" descr="j0426056.wmf"/>
          <p:cNvPicPr>
            <a:picLocks noChangeAspect="1"/>
          </p:cNvPicPr>
          <p:nvPr/>
        </p:nvPicPr>
        <p:blipFill>
          <a:blip r:embed="rId4" cstate="print">
            <a:grayscl/>
            <a:lum bright="-20000"/>
          </a:blip>
          <a:stretch>
            <a:fillRect/>
          </a:stretch>
        </p:blipFill>
        <p:spPr>
          <a:xfrm flipH="1">
            <a:off x="6924675" y="5410200"/>
            <a:ext cx="619125" cy="490407"/>
          </a:xfrm>
          <a:prstGeom prst="rect">
            <a:avLst/>
          </a:prstGeom>
        </p:spPr>
      </p:pic>
      <p:pic>
        <p:nvPicPr>
          <p:cNvPr id="22" name="Picture 21" descr="j0426056.wmf"/>
          <p:cNvPicPr>
            <a:picLocks noChangeAspect="1"/>
          </p:cNvPicPr>
          <p:nvPr/>
        </p:nvPicPr>
        <p:blipFill>
          <a:blip r:embed="rId4" cstate="print">
            <a:grayscl/>
            <a:lum bright="-20000"/>
          </a:blip>
          <a:stretch>
            <a:fillRect/>
          </a:stretch>
        </p:blipFill>
        <p:spPr>
          <a:xfrm flipH="1">
            <a:off x="7620000" y="5410200"/>
            <a:ext cx="619125" cy="490407"/>
          </a:xfrm>
          <a:prstGeom prst="rect">
            <a:avLst/>
          </a:prstGeom>
        </p:spPr>
      </p:pic>
      <p:pic>
        <p:nvPicPr>
          <p:cNvPr id="23" name="Picture 22" descr="j0426056.wmf"/>
          <p:cNvPicPr>
            <a:picLocks noChangeAspect="1"/>
          </p:cNvPicPr>
          <p:nvPr/>
        </p:nvPicPr>
        <p:blipFill>
          <a:blip r:embed="rId4" cstate="print">
            <a:grayscl/>
            <a:lum bright="-20000"/>
          </a:blip>
          <a:stretch>
            <a:fillRect/>
          </a:stretch>
        </p:blipFill>
        <p:spPr>
          <a:xfrm flipH="1">
            <a:off x="4867275" y="5410200"/>
            <a:ext cx="619125" cy="490407"/>
          </a:xfrm>
          <a:prstGeom prst="rect">
            <a:avLst/>
          </a:prstGeom>
        </p:spPr>
      </p:pic>
      <p:sp>
        <p:nvSpPr>
          <p:cNvPr id="25" name="Rounded Rectangle 24"/>
          <p:cNvSpPr/>
          <p:nvPr/>
        </p:nvSpPr>
        <p:spPr>
          <a:xfrm>
            <a:off x="685800" y="3810000"/>
            <a:ext cx="7620000" cy="685800"/>
          </a:xfrm>
          <a:prstGeom prst="roundRect">
            <a:avLst/>
          </a:prstGeom>
          <a:solidFill>
            <a:srgbClr val="71D1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n w="18415" cmpd="sng">
                  <a:noFill/>
                  <a:prstDash val="solid"/>
                </a:ln>
                <a:solidFill>
                  <a:schemeClr val="bg1"/>
                </a:solidFill>
                <a:latin typeface="Tahoma" pitchFamily="34" charset="0"/>
                <a:cs typeface="Tahoma" pitchFamily="34" charset="0"/>
              </a:rPr>
              <a:t>Which company emits more?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19" grpId="0" animBg="1"/>
      <p:bldP spid="20"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8431" y="1834197"/>
            <a:ext cx="8318881" cy="4642803"/>
          </a:xfrm>
        </p:spPr>
        <p:txBody>
          <a:bodyPr>
            <a:normAutofit/>
          </a:bodyPr>
          <a:lstStyle/>
          <a:p>
            <a:r>
              <a:rPr lang="en-US" sz="2400" u="sng" dirty="0" smtClean="0"/>
              <a:t>Ratio Indicators</a:t>
            </a:r>
            <a:r>
              <a:rPr lang="en-US" sz="2400" dirty="0" smtClean="0"/>
              <a:t>: provide info on relative performance; emissions per business metric</a:t>
            </a:r>
          </a:p>
          <a:p>
            <a:pPr>
              <a:buNone/>
            </a:pPr>
            <a:endParaRPr lang="en-US" sz="2400" dirty="0" smtClean="0"/>
          </a:p>
          <a:p>
            <a:pPr>
              <a:buNone/>
            </a:pPr>
            <a:endParaRPr lang="en-US" sz="2400" dirty="0" smtClean="0"/>
          </a:p>
          <a:p>
            <a:r>
              <a:rPr lang="en-US" sz="2400" dirty="0" smtClean="0"/>
              <a:t>Help to</a:t>
            </a:r>
          </a:p>
          <a:p>
            <a:pPr lvl="1"/>
            <a:r>
              <a:rPr lang="en-US" sz="2000" dirty="0" smtClean="0"/>
              <a:t>Evaluate performance over time</a:t>
            </a:r>
          </a:p>
          <a:p>
            <a:pPr lvl="1"/>
            <a:r>
              <a:rPr lang="en-US" sz="2000" dirty="0" smtClean="0"/>
              <a:t>Normalizing performance of different business units</a:t>
            </a:r>
          </a:p>
          <a:p>
            <a:pPr lvl="1"/>
            <a:endParaRPr lang="en-US" sz="2000" dirty="0" smtClean="0"/>
          </a:p>
          <a:p>
            <a:pPr marL="457200" lvl="1" indent="0">
              <a:buNone/>
            </a:pPr>
            <a:endParaRPr lang="en-US" sz="2400" dirty="0" smtClean="0"/>
          </a:p>
          <a:p>
            <a:r>
              <a:rPr lang="en-US" sz="2400" dirty="0" smtClean="0"/>
              <a:t>Develop ratios that make sense for your company</a:t>
            </a:r>
          </a:p>
        </p:txBody>
      </p:sp>
      <p:sp>
        <p:nvSpPr>
          <p:cNvPr id="3" name="Title 2"/>
          <p:cNvSpPr>
            <a:spLocks noGrp="1"/>
          </p:cNvSpPr>
          <p:nvPr>
            <p:ph type="ctrTitle"/>
          </p:nvPr>
        </p:nvSpPr>
        <p:spPr/>
        <p:txBody>
          <a:bodyPr/>
          <a:lstStyle/>
          <a:p>
            <a:r>
              <a:rPr lang="en-US" dirty="0" smtClean="0"/>
              <a:t>Ratio Indicators (optional)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381000" y="1447800"/>
            <a:ext cx="8318881" cy="4642803"/>
          </a:xfrm>
        </p:spPr>
        <p:txBody>
          <a:bodyPr>
            <a:normAutofit/>
          </a:bodyPr>
          <a:lstStyle/>
          <a:p>
            <a:pPr marL="0" indent="0">
              <a:buNone/>
            </a:pPr>
            <a:endParaRPr lang="en-US" sz="2200" dirty="0">
              <a:latin typeface="Tahoma" pitchFamily="34" charset="0"/>
              <a:cs typeface="Tahoma" pitchFamily="34" charset="0"/>
            </a:endParaRPr>
          </a:p>
        </p:txBody>
      </p:sp>
      <p:sp>
        <p:nvSpPr>
          <p:cNvPr id="3" name="Title 2"/>
          <p:cNvSpPr>
            <a:spLocks noGrp="1"/>
          </p:cNvSpPr>
          <p:nvPr>
            <p:ph type="ctrTitle"/>
          </p:nvPr>
        </p:nvSpPr>
        <p:spPr>
          <a:xfrm>
            <a:off x="457200" y="914400"/>
            <a:ext cx="8458562" cy="528320"/>
          </a:xfrm>
        </p:spPr>
        <p:txBody>
          <a:bodyPr>
            <a:normAutofit/>
          </a:bodyPr>
          <a:lstStyle/>
          <a:p>
            <a:r>
              <a:rPr lang="en-US" sz="2600" dirty="0" smtClean="0"/>
              <a:t>Ratio Indicator Examples</a:t>
            </a:r>
            <a:endParaRPr lang="en-US" sz="2600" dirty="0"/>
          </a:p>
        </p:txBody>
      </p:sp>
      <p:sp>
        <p:nvSpPr>
          <p:cNvPr id="6" name="Rounded Rectangle 5"/>
          <p:cNvSpPr/>
          <p:nvPr/>
        </p:nvSpPr>
        <p:spPr>
          <a:xfrm>
            <a:off x="457200" y="2057400"/>
            <a:ext cx="4876800" cy="1295400"/>
          </a:xfrm>
          <a:prstGeom prst="round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u="sng" dirty="0" smtClean="0">
                <a:ln w="18415" cmpd="sng">
                  <a:noFill/>
                  <a:prstDash val="solid"/>
                </a:ln>
                <a:solidFill>
                  <a:srgbClr val="FFFFFF"/>
                </a:solidFill>
                <a:latin typeface="Tahoma" pitchFamily="34" charset="0"/>
                <a:cs typeface="Tahoma" pitchFamily="34" charset="0"/>
              </a:rPr>
              <a:t>Productivity or Efficiency Ratios:</a:t>
            </a:r>
          </a:p>
          <a:p>
            <a:pPr algn="ctr"/>
            <a:r>
              <a:rPr lang="en-US" sz="1600" dirty="0" smtClean="0">
                <a:ln w="18415" cmpd="sng">
                  <a:noFill/>
                  <a:prstDash val="solid"/>
                </a:ln>
                <a:solidFill>
                  <a:srgbClr val="FFFFFF"/>
                </a:solidFill>
                <a:latin typeface="Tahoma" pitchFamily="34" charset="0"/>
                <a:cs typeface="Tahoma" pitchFamily="34" charset="0"/>
              </a:rPr>
              <a:t>value of business/GHG impact</a:t>
            </a:r>
          </a:p>
          <a:p>
            <a:pPr algn="ctr"/>
            <a:endParaRPr lang="en-US" sz="1600" dirty="0" smtClean="0">
              <a:ln w="18415" cmpd="sng">
                <a:noFill/>
                <a:prstDash val="solid"/>
              </a:ln>
              <a:solidFill>
                <a:srgbClr val="FFFFFF"/>
              </a:solidFill>
              <a:latin typeface="Tahoma" pitchFamily="34" charset="0"/>
              <a:cs typeface="Tahoma" pitchFamily="34" charset="0"/>
            </a:endParaRPr>
          </a:p>
          <a:p>
            <a:pPr algn="ctr"/>
            <a:r>
              <a:rPr lang="en-US" sz="1400" dirty="0" smtClean="0">
                <a:ln w="18415" cmpd="sng">
                  <a:noFill/>
                  <a:prstDash val="solid"/>
                </a:ln>
                <a:solidFill>
                  <a:srgbClr val="FFFFFF"/>
                </a:solidFill>
                <a:latin typeface="Tahoma" pitchFamily="34" charset="0"/>
                <a:cs typeface="Tahoma" pitchFamily="34" charset="0"/>
              </a:rPr>
              <a:t>ex: sales / </a:t>
            </a:r>
            <a:r>
              <a:rPr lang="en-US" sz="1400" dirty="0" err="1" smtClean="0">
                <a:ln w="18415" cmpd="sng">
                  <a:noFill/>
                  <a:prstDash val="solid"/>
                </a:ln>
                <a:solidFill>
                  <a:srgbClr val="FFFFFF"/>
                </a:solidFill>
                <a:latin typeface="Tahoma" pitchFamily="34" charset="0"/>
                <a:cs typeface="Tahoma" pitchFamily="34" charset="0"/>
              </a:rPr>
              <a:t>tonne</a:t>
            </a:r>
            <a:r>
              <a:rPr lang="en-US" sz="1400" dirty="0" smtClean="0">
                <a:ln w="18415" cmpd="sng">
                  <a:noFill/>
                  <a:prstDash val="solid"/>
                </a:ln>
                <a:solidFill>
                  <a:srgbClr val="FFFFFF"/>
                </a:solidFill>
                <a:latin typeface="Tahoma" pitchFamily="34" charset="0"/>
                <a:cs typeface="Tahoma" pitchFamily="34" charset="0"/>
              </a:rPr>
              <a:t> of GHG</a:t>
            </a:r>
          </a:p>
        </p:txBody>
      </p:sp>
      <p:sp>
        <p:nvSpPr>
          <p:cNvPr id="8" name="Rounded Rectangle 7"/>
          <p:cNvSpPr/>
          <p:nvPr/>
        </p:nvSpPr>
        <p:spPr>
          <a:xfrm>
            <a:off x="457200" y="3429000"/>
            <a:ext cx="4876800" cy="1447800"/>
          </a:xfrm>
          <a:prstGeom prst="roundRect">
            <a:avLst/>
          </a:prstGeom>
          <a:solidFill>
            <a:srgbClr val="54BCA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u="sng" dirty="0" smtClean="0">
                <a:ln w="18415" cmpd="sng">
                  <a:noFill/>
                  <a:prstDash val="solid"/>
                </a:ln>
                <a:solidFill>
                  <a:srgbClr val="FFFFFF"/>
                </a:solidFill>
                <a:latin typeface="Tahoma" pitchFamily="34" charset="0"/>
                <a:cs typeface="Tahoma" pitchFamily="34" charset="0"/>
              </a:rPr>
              <a:t>Intensity Ratios:</a:t>
            </a:r>
          </a:p>
          <a:p>
            <a:pPr algn="ctr"/>
            <a:r>
              <a:rPr lang="en-US" sz="1600" dirty="0" smtClean="0">
                <a:ln w="18415" cmpd="sng">
                  <a:noFill/>
                  <a:prstDash val="solid"/>
                </a:ln>
                <a:solidFill>
                  <a:srgbClr val="FFFFFF"/>
                </a:solidFill>
                <a:latin typeface="Tahoma" pitchFamily="34" charset="0"/>
                <a:cs typeface="Tahoma" pitchFamily="34" charset="0"/>
              </a:rPr>
              <a:t>GHG impact/unit of physical impact or</a:t>
            </a:r>
          </a:p>
          <a:p>
            <a:pPr algn="ctr">
              <a:spcAft>
                <a:spcPts val="1000"/>
              </a:spcAft>
            </a:pPr>
            <a:r>
              <a:rPr lang="en-US" sz="1600" dirty="0" smtClean="0">
                <a:ln w="18415" cmpd="sng">
                  <a:noFill/>
                  <a:prstDash val="solid"/>
                </a:ln>
                <a:solidFill>
                  <a:srgbClr val="FFFFFF"/>
                </a:solidFill>
                <a:latin typeface="Tahoma" pitchFamily="34" charset="0"/>
                <a:cs typeface="Tahoma" pitchFamily="34" charset="0"/>
              </a:rPr>
              <a:t>economic output</a:t>
            </a:r>
            <a:endParaRPr lang="en-US" dirty="0" smtClean="0">
              <a:ln w="18415" cmpd="sng">
                <a:noFill/>
                <a:prstDash val="solid"/>
              </a:ln>
              <a:solidFill>
                <a:srgbClr val="FFFFFF"/>
              </a:solidFill>
              <a:latin typeface="Tahoma" pitchFamily="34" charset="0"/>
              <a:cs typeface="Tahoma" pitchFamily="34" charset="0"/>
            </a:endParaRPr>
          </a:p>
          <a:p>
            <a:pPr algn="ctr"/>
            <a:r>
              <a:rPr lang="en-US" sz="1400" dirty="0" smtClean="0">
                <a:ln w="18415" cmpd="sng">
                  <a:noFill/>
                  <a:prstDash val="solid"/>
                </a:ln>
                <a:solidFill>
                  <a:srgbClr val="FFFFFF"/>
                </a:solidFill>
                <a:latin typeface="Tahoma" pitchFamily="34" charset="0"/>
                <a:cs typeface="Tahoma" pitchFamily="34" charset="0"/>
              </a:rPr>
              <a:t>ex: ton of GHG / electricity produced</a:t>
            </a:r>
          </a:p>
          <a:p>
            <a:pPr algn="ctr"/>
            <a:r>
              <a:rPr lang="en-US" sz="1400" dirty="0" smtClean="0">
                <a:ln w="18415" cmpd="sng">
                  <a:noFill/>
                  <a:prstDash val="solid"/>
                </a:ln>
                <a:solidFill>
                  <a:srgbClr val="FFFFFF"/>
                </a:solidFill>
                <a:latin typeface="Tahoma" pitchFamily="34" charset="0"/>
                <a:cs typeface="Tahoma" pitchFamily="34" charset="0"/>
              </a:rPr>
              <a:t>ex: </a:t>
            </a:r>
            <a:r>
              <a:rPr lang="en-US" sz="1400" dirty="0" err="1" smtClean="0">
                <a:ln w="18415" cmpd="sng">
                  <a:noFill/>
                  <a:prstDash val="solid"/>
                </a:ln>
                <a:solidFill>
                  <a:srgbClr val="FFFFFF"/>
                </a:solidFill>
                <a:latin typeface="Tahoma" pitchFamily="34" charset="0"/>
                <a:cs typeface="Tahoma" pitchFamily="34" charset="0"/>
              </a:rPr>
              <a:t>tonne</a:t>
            </a:r>
            <a:r>
              <a:rPr lang="en-US" sz="1400" dirty="0" smtClean="0">
                <a:ln w="18415" cmpd="sng">
                  <a:noFill/>
                  <a:prstDash val="solid"/>
                </a:ln>
                <a:solidFill>
                  <a:srgbClr val="FFFFFF"/>
                </a:solidFill>
                <a:latin typeface="Tahoma" pitchFamily="34" charset="0"/>
                <a:cs typeface="Tahoma" pitchFamily="34" charset="0"/>
              </a:rPr>
              <a:t> of GHG / sales</a:t>
            </a:r>
          </a:p>
        </p:txBody>
      </p:sp>
      <p:sp>
        <p:nvSpPr>
          <p:cNvPr id="9" name="Rounded Rectangle 8"/>
          <p:cNvSpPr/>
          <p:nvPr/>
        </p:nvSpPr>
        <p:spPr>
          <a:xfrm>
            <a:off x="457200" y="4953000"/>
            <a:ext cx="4876800" cy="1219200"/>
          </a:xfrm>
          <a:prstGeom prst="roundRect">
            <a:avLst/>
          </a:prstGeom>
          <a:solidFill>
            <a:srgbClr val="73CBC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u="sng" dirty="0" smtClean="0">
                <a:ln w="18415" cmpd="sng">
                  <a:noFill/>
                  <a:prstDash val="solid"/>
                </a:ln>
                <a:solidFill>
                  <a:srgbClr val="FFFFFF"/>
                </a:solidFill>
                <a:latin typeface="Tahoma" pitchFamily="34" charset="0"/>
                <a:cs typeface="Tahoma" pitchFamily="34" charset="0"/>
              </a:rPr>
              <a:t>Percentages:</a:t>
            </a:r>
          </a:p>
          <a:p>
            <a:pPr algn="ctr"/>
            <a:r>
              <a:rPr lang="en-US" sz="1600" dirty="0" smtClean="0">
                <a:ln w="18415" cmpd="sng">
                  <a:noFill/>
                  <a:prstDash val="solid"/>
                </a:ln>
                <a:solidFill>
                  <a:srgbClr val="FFFFFF"/>
                </a:solidFill>
                <a:latin typeface="Tahoma" pitchFamily="34" charset="0"/>
                <a:cs typeface="Tahoma" pitchFamily="34" charset="0"/>
              </a:rPr>
              <a:t>Ratio between items with same unit</a:t>
            </a:r>
          </a:p>
          <a:p>
            <a:pPr algn="ctr"/>
            <a:endParaRPr lang="en-US" sz="1600" dirty="0" smtClean="0">
              <a:ln w="18415" cmpd="sng">
                <a:noFill/>
                <a:prstDash val="solid"/>
              </a:ln>
              <a:solidFill>
                <a:srgbClr val="FFFFFF"/>
              </a:solidFill>
              <a:latin typeface="Tahoma" pitchFamily="34" charset="0"/>
              <a:cs typeface="Tahoma" pitchFamily="34" charset="0"/>
            </a:endParaRPr>
          </a:p>
          <a:p>
            <a:pPr algn="ctr"/>
            <a:r>
              <a:rPr lang="en-US" sz="1400" dirty="0" smtClean="0">
                <a:ln w="18415" cmpd="sng">
                  <a:noFill/>
                  <a:prstDash val="solid"/>
                </a:ln>
                <a:solidFill>
                  <a:srgbClr val="FFFFFF"/>
                </a:solidFill>
                <a:latin typeface="Tahoma" pitchFamily="34" charset="0"/>
                <a:cs typeface="Tahoma" pitchFamily="34" charset="0"/>
              </a:rPr>
              <a:t>ex: current emissions as % of base year emissions</a:t>
            </a:r>
          </a:p>
        </p:txBody>
      </p:sp>
      <p:sp>
        <p:nvSpPr>
          <p:cNvPr id="12" name="Rounded Rectangle 11"/>
          <p:cNvSpPr/>
          <p:nvPr/>
        </p:nvSpPr>
        <p:spPr>
          <a:xfrm>
            <a:off x="5410200" y="2057400"/>
            <a:ext cx="3124200" cy="1295400"/>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ln w="18415" cmpd="sng">
                  <a:noFill/>
                  <a:prstDash val="solid"/>
                </a:ln>
                <a:solidFill>
                  <a:schemeClr val="tx1">
                    <a:lumMod val="65000"/>
                    <a:lumOff val="35000"/>
                  </a:schemeClr>
                </a:solidFill>
                <a:latin typeface="Tahoma" pitchFamily="34" charset="0"/>
                <a:cs typeface="Tahoma" pitchFamily="34" charset="0"/>
              </a:rPr>
              <a:t>$1 revenue / t CO</a:t>
            </a:r>
            <a:r>
              <a:rPr lang="en-US" sz="2000" baseline="-25000" dirty="0" smtClean="0">
                <a:ln w="18415" cmpd="sng">
                  <a:noFill/>
                  <a:prstDash val="solid"/>
                </a:ln>
                <a:solidFill>
                  <a:schemeClr val="tx1">
                    <a:lumMod val="65000"/>
                    <a:lumOff val="35000"/>
                  </a:schemeClr>
                </a:solidFill>
                <a:latin typeface="Tahoma" pitchFamily="34" charset="0"/>
                <a:cs typeface="Tahoma" pitchFamily="34" charset="0"/>
              </a:rPr>
              <a:t>2</a:t>
            </a:r>
            <a:r>
              <a:rPr lang="en-US" sz="2000" dirty="0" smtClean="0">
                <a:ln w="18415" cmpd="sng">
                  <a:noFill/>
                  <a:prstDash val="solid"/>
                </a:ln>
                <a:solidFill>
                  <a:schemeClr val="tx1">
                    <a:lumMod val="65000"/>
                    <a:lumOff val="35000"/>
                  </a:schemeClr>
                </a:solidFill>
                <a:latin typeface="Tahoma" pitchFamily="34" charset="0"/>
                <a:cs typeface="Tahoma" pitchFamily="34" charset="0"/>
              </a:rPr>
              <a:t>e</a:t>
            </a:r>
          </a:p>
        </p:txBody>
      </p:sp>
      <p:sp>
        <p:nvSpPr>
          <p:cNvPr id="13" name="Rounded Rectangle 12"/>
          <p:cNvSpPr/>
          <p:nvPr/>
        </p:nvSpPr>
        <p:spPr>
          <a:xfrm>
            <a:off x="5410200" y="3429000"/>
            <a:ext cx="3124200" cy="1447800"/>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ln w="18415" cmpd="sng">
                  <a:noFill/>
                  <a:prstDash val="solid"/>
                </a:ln>
                <a:solidFill>
                  <a:schemeClr val="tx1">
                    <a:lumMod val="65000"/>
                    <a:lumOff val="35000"/>
                  </a:schemeClr>
                </a:solidFill>
                <a:latin typeface="Tahoma" pitchFamily="34" charset="0"/>
                <a:cs typeface="Tahoma" pitchFamily="34" charset="0"/>
              </a:rPr>
              <a:t>10 t CO2e / car</a:t>
            </a:r>
          </a:p>
        </p:txBody>
      </p:sp>
      <p:sp>
        <p:nvSpPr>
          <p:cNvPr id="14" name="Rounded Rectangle 13"/>
          <p:cNvSpPr/>
          <p:nvPr/>
        </p:nvSpPr>
        <p:spPr>
          <a:xfrm>
            <a:off x="5410200" y="4953000"/>
            <a:ext cx="3124200" cy="1219200"/>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ln w="18415" cmpd="sng">
                  <a:noFill/>
                  <a:prstDash val="solid"/>
                </a:ln>
                <a:solidFill>
                  <a:schemeClr val="tx1">
                    <a:lumMod val="65000"/>
                    <a:lumOff val="35000"/>
                  </a:schemeClr>
                </a:solidFill>
                <a:latin typeface="Tahoma" pitchFamily="34" charset="0"/>
                <a:cs typeface="Tahoma" pitchFamily="34" charset="0"/>
              </a:rPr>
              <a:t>30% lower emissions per car than in 2000</a:t>
            </a:r>
          </a:p>
        </p:txBody>
      </p:sp>
      <p:pic>
        <p:nvPicPr>
          <p:cNvPr id="16" name="Picture 5"/>
          <p:cNvPicPr>
            <a:picLocks noChangeAspect="1" noChangeArrowheads="1"/>
          </p:cNvPicPr>
          <p:nvPr/>
        </p:nvPicPr>
        <p:blipFill>
          <a:blip r:embed="rId3" cstate="print">
            <a:clrChange>
              <a:clrFrom>
                <a:srgbClr val="FFFFFF"/>
              </a:clrFrom>
              <a:clrTo>
                <a:srgbClr val="FFFFFF">
                  <a:alpha val="0"/>
                </a:srgbClr>
              </a:clrTo>
            </a:clrChange>
            <a:grayscl/>
          </a:blip>
          <a:srcRect/>
          <a:stretch>
            <a:fillRect/>
          </a:stretch>
        </p:blipFill>
        <p:spPr bwMode="auto">
          <a:xfrm>
            <a:off x="6287930" y="914400"/>
            <a:ext cx="1255870" cy="8407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idx="1"/>
          </p:nvPr>
        </p:nvSpPr>
        <p:spPr/>
        <p:txBody>
          <a:bodyPr>
            <a:normAutofit lnSpcReduction="10000"/>
          </a:bodyPr>
          <a:lstStyle/>
          <a:p>
            <a:pPr eaLnBrk="1" hangingPunct="1">
              <a:lnSpc>
                <a:spcPct val="110000"/>
              </a:lnSpc>
            </a:pPr>
            <a:r>
              <a:rPr lang="en-US" sz="2400" dirty="0" smtClean="0"/>
              <a:t>Follow 5 GHGP principles when reporting</a:t>
            </a:r>
          </a:p>
          <a:p>
            <a:pPr eaLnBrk="1" hangingPunct="1">
              <a:lnSpc>
                <a:spcPct val="110000"/>
              </a:lnSpc>
            </a:pPr>
            <a:endParaRPr lang="en-US" sz="2400" dirty="0" smtClean="0"/>
          </a:p>
          <a:p>
            <a:pPr eaLnBrk="1" hangingPunct="1">
              <a:lnSpc>
                <a:spcPct val="110000"/>
              </a:lnSpc>
            </a:pPr>
            <a:r>
              <a:rPr lang="en-US" sz="2400" dirty="0" smtClean="0"/>
              <a:t>Required reporting: Scopes 1 and 2</a:t>
            </a:r>
          </a:p>
          <a:p>
            <a:pPr eaLnBrk="1" hangingPunct="1">
              <a:lnSpc>
                <a:spcPct val="110000"/>
              </a:lnSpc>
            </a:pPr>
            <a:endParaRPr lang="en-US" sz="2400" dirty="0" smtClean="0"/>
          </a:p>
          <a:p>
            <a:pPr eaLnBrk="1" hangingPunct="1">
              <a:lnSpc>
                <a:spcPct val="110000"/>
              </a:lnSpc>
            </a:pPr>
            <a:r>
              <a:rPr lang="en-US" sz="2400" dirty="0" smtClean="0"/>
              <a:t>Optional reporting: info on Scope 3, performance, offsets</a:t>
            </a:r>
          </a:p>
          <a:p>
            <a:pPr eaLnBrk="1" hangingPunct="1">
              <a:lnSpc>
                <a:spcPct val="110000"/>
              </a:lnSpc>
            </a:pPr>
            <a:endParaRPr lang="en-US" sz="2400" dirty="0" smtClean="0"/>
          </a:p>
          <a:p>
            <a:pPr eaLnBrk="1" hangingPunct="1">
              <a:lnSpc>
                <a:spcPct val="110000"/>
              </a:lnSpc>
            </a:pPr>
            <a:r>
              <a:rPr lang="en-US" sz="2400" dirty="0" smtClean="0"/>
              <a:t>If participating in a GHG program, check its reporting requirements</a:t>
            </a:r>
          </a:p>
          <a:p>
            <a:pPr eaLnBrk="1" hangingPunct="1">
              <a:lnSpc>
                <a:spcPct val="110000"/>
              </a:lnSpc>
            </a:pPr>
            <a:endParaRPr lang="en-US" sz="2400" dirty="0" smtClean="0"/>
          </a:p>
          <a:p>
            <a:pPr eaLnBrk="1" hangingPunct="1">
              <a:lnSpc>
                <a:spcPct val="110000"/>
              </a:lnSpc>
            </a:pPr>
            <a:r>
              <a:rPr lang="en-US" sz="2400" dirty="0" smtClean="0"/>
              <a:t>Interpreting emissions using ratio indicators</a:t>
            </a:r>
          </a:p>
        </p:txBody>
      </p:sp>
      <p:sp>
        <p:nvSpPr>
          <p:cNvPr id="25603" name="Rectangle 2"/>
          <p:cNvSpPr>
            <a:spLocks noGrp="1" noChangeArrowheads="1"/>
          </p:cNvSpPr>
          <p:nvPr>
            <p:ph type="ctrTitle"/>
          </p:nvPr>
        </p:nvSpPr>
        <p:spPr/>
        <p:txBody>
          <a:bodyPr/>
          <a:lstStyle/>
          <a:p>
            <a:pPr eaLnBrk="1" hangingPunct="1"/>
            <a:r>
              <a:rPr lang="en-US" dirty="0" smtClean="0"/>
              <a:t>Summary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1"/>
          </p:nvPr>
        </p:nvSpPr>
        <p:spPr>
          <a:xfrm>
            <a:off x="325394" y="1605597"/>
            <a:ext cx="5389606" cy="4642803"/>
          </a:xfrm>
        </p:spPr>
        <p:txBody>
          <a:bodyPr>
            <a:normAutofit lnSpcReduction="10000"/>
          </a:bodyPr>
          <a:lstStyle/>
          <a:p>
            <a:pPr marL="0">
              <a:buNone/>
            </a:pPr>
            <a:r>
              <a:rPr lang="es-US" noProof="0" dirty="0" err="1" smtClean="0"/>
              <a:t>The</a:t>
            </a:r>
            <a:r>
              <a:rPr lang="es-US" noProof="0" dirty="0" smtClean="0"/>
              <a:t> Greenhouse Gas Protocol: A </a:t>
            </a:r>
            <a:r>
              <a:rPr lang="es-US" noProof="0" dirty="0" err="1" smtClean="0"/>
              <a:t>Corporate</a:t>
            </a:r>
            <a:r>
              <a:rPr lang="es-US" noProof="0" dirty="0" smtClean="0"/>
              <a:t> </a:t>
            </a:r>
            <a:r>
              <a:rPr lang="es-US" noProof="0" dirty="0" err="1" smtClean="0"/>
              <a:t>Accounting</a:t>
            </a:r>
            <a:r>
              <a:rPr lang="es-US" noProof="0" dirty="0" smtClean="0"/>
              <a:t> &amp; </a:t>
            </a:r>
            <a:r>
              <a:rPr lang="es-US" noProof="0" dirty="0" err="1" smtClean="0"/>
              <a:t>Reporting</a:t>
            </a:r>
            <a:r>
              <a:rPr lang="es-US" noProof="0" dirty="0" smtClean="0"/>
              <a:t> Standard</a:t>
            </a:r>
          </a:p>
          <a:p>
            <a:pPr marL="0"/>
            <a:r>
              <a:rPr lang="es-US" noProof="0" dirty="0" err="1" smtClean="0"/>
              <a:t>Chapter</a:t>
            </a:r>
            <a:r>
              <a:rPr lang="es-US" noProof="0" dirty="0" smtClean="0"/>
              <a:t> 9: </a:t>
            </a:r>
            <a:r>
              <a:rPr lang="es-US" noProof="0" dirty="0" err="1" smtClean="0"/>
              <a:t>Reporting</a:t>
            </a:r>
            <a:r>
              <a:rPr lang="es-US" noProof="0" dirty="0" smtClean="0"/>
              <a:t> GHG </a:t>
            </a:r>
            <a:r>
              <a:rPr lang="es-US" noProof="0" dirty="0" err="1" smtClean="0"/>
              <a:t>Emissions</a:t>
            </a:r>
            <a:endParaRPr lang="es-US" noProof="0" dirty="0" smtClean="0"/>
          </a:p>
          <a:p>
            <a:pPr marL="0" indent="0">
              <a:buNone/>
            </a:pPr>
            <a:endParaRPr lang="es-US" noProof="0" dirty="0" smtClean="0"/>
          </a:p>
          <a:p>
            <a:pPr marL="0" indent="0">
              <a:buNone/>
            </a:pPr>
            <a:r>
              <a:rPr lang="es-US" dirty="0" err="1"/>
              <a:t>The</a:t>
            </a:r>
            <a:r>
              <a:rPr lang="es-US" dirty="0"/>
              <a:t> </a:t>
            </a:r>
            <a:r>
              <a:rPr lang="es-US" dirty="0" err="1"/>
              <a:t>Greenhouse</a:t>
            </a:r>
            <a:r>
              <a:rPr lang="es-US" dirty="0"/>
              <a:t> Gas </a:t>
            </a:r>
            <a:r>
              <a:rPr lang="es-US" dirty="0" err="1" smtClean="0"/>
              <a:t>Protocol</a:t>
            </a:r>
            <a:r>
              <a:rPr lang="es-US" dirty="0" smtClean="0"/>
              <a:t>: </a:t>
            </a:r>
            <a:r>
              <a:rPr lang="es-US" dirty="0" err="1" smtClean="0"/>
              <a:t>Scope</a:t>
            </a:r>
            <a:r>
              <a:rPr lang="es-US" dirty="0" smtClean="0"/>
              <a:t> 2 </a:t>
            </a:r>
            <a:r>
              <a:rPr lang="es-US" dirty="0" err="1" smtClean="0"/>
              <a:t>Guidance</a:t>
            </a:r>
            <a:endParaRPr lang="es-US" dirty="0"/>
          </a:p>
          <a:p>
            <a:pPr marL="0" indent="0">
              <a:buNone/>
            </a:pPr>
            <a:endParaRPr lang="es-US" noProof="0" dirty="0" smtClean="0"/>
          </a:p>
          <a:p>
            <a:pPr marL="0"/>
            <a:endParaRPr lang="es-US" noProof="0" dirty="0" smtClean="0"/>
          </a:p>
          <a:p>
            <a:pPr marL="0">
              <a:buNone/>
            </a:pPr>
            <a:r>
              <a:rPr lang="es-US" noProof="0" dirty="0" smtClean="0"/>
              <a:t>Hot </a:t>
            </a:r>
            <a:r>
              <a:rPr lang="es-US" noProof="0" dirty="0" err="1" smtClean="0"/>
              <a:t>Climate</a:t>
            </a:r>
            <a:r>
              <a:rPr lang="es-US" noProof="0" dirty="0" smtClean="0"/>
              <a:t>, </a:t>
            </a:r>
            <a:r>
              <a:rPr lang="es-US" noProof="0" dirty="0" err="1" smtClean="0"/>
              <a:t>Cool</a:t>
            </a:r>
            <a:r>
              <a:rPr lang="es-US" noProof="0" dirty="0" smtClean="0"/>
              <a:t> Commerce: A </a:t>
            </a:r>
            <a:r>
              <a:rPr lang="es-US" noProof="0" dirty="0" err="1" smtClean="0"/>
              <a:t>Service</a:t>
            </a:r>
            <a:r>
              <a:rPr lang="es-US" noProof="0" dirty="0" smtClean="0"/>
              <a:t> Sector Guide </a:t>
            </a:r>
            <a:r>
              <a:rPr lang="es-US" noProof="0" dirty="0" err="1" smtClean="0"/>
              <a:t>to</a:t>
            </a:r>
            <a:r>
              <a:rPr lang="es-US" noProof="0" dirty="0" smtClean="0"/>
              <a:t> Greenhouse Gas Management</a:t>
            </a:r>
          </a:p>
          <a:p>
            <a:r>
              <a:rPr lang="es-US" noProof="0" dirty="0" err="1" smtClean="0"/>
              <a:t>Part</a:t>
            </a:r>
            <a:r>
              <a:rPr lang="es-US" noProof="0" dirty="0" smtClean="0"/>
              <a:t> 3, </a:t>
            </a:r>
            <a:r>
              <a:rPr lang="es-US" noProof="0" dirty="0" err="1" smtClean="0"/>
              <a:t>Step</a:t>
            </a:r>
            <a:r>
              <a:rPr lang="es-US" noProof="0" dirty="0" smtClean="0"/>
              <a:t> 7: </a:t>
            </a:r>
            <a:r>
              <a:rPr lang="es-US" noProof="0" dirty="0" err="1" smtClean="0"/>
              <a:t>Reporting</a:t>
            </a:r>
            <a:r>
              <a:rPr lang="es-US" noProof="0" dirty="0" smtClean="0"/>
              <a:t> a </a:t>
            </a:r>
            <a:r>
              <a:rPr lang="es-US" noProof="0" dirty="0" err="1" smtClean="0"/>
              <a:t>Company’s</a:t>
            </a:r>
            <a:r>
              <a:rPr lang="es-US" noProof="0" dirty="0" smtClean="0"/>
              <a:t> GHG </a:t>
            </a:r>
            <a:r>
              <a:rPr lang="es-US" noProof="0" dirty="0" err="1" smtClean="0"/>
              <a:t>Inventory</a:t>
            </a:r>
            <a:endParaRPr lang="es-US" noProof="0" dirty="0" smtClean="0"/>
          </a:p>
          <a:p>
            <a:endParaRPr lang="es-US" noProof="0" dirty="0" smtClean="0"/>
          </a:p>
          <a:p>
            <a:endParaRPr lang="es-US" noProof="0" dirty="0" smtClean="0"/>
          </a:p>
          <a:p>
            <a:pPr>
              <a:buNone/>
            </a:pPr>
            <a:r>
              <a:rPr lang="es-US" noProof="0" dirty="0" smtClean="0"/>
              <a:t>ISO 14064-1</a:t>
            </a:r>
          </a:p>
          <a:p>
            <a:r>
              <a:rPr lang="es-US" noProof="0" dirty="0" err="1" smtClean="0"/>
              <a:t>Section</a:t>
            </a:r>
            <a:r>
              <a:rPr lang="es-US" noProof="0" dirty="0" smtClean="0"/>
              <a:t> 7: </a:t>
            </a:r>
            <a:r>
              <a:rPr lang="es-US" noProof="0" dirty="0" err="1" smtClean="0"/>
              <a:t>Reporting</a:t>
            </a:r>
            <a:r>
              <a:rPr lang="es-US" noProof="0" dirty="0" smtClean="0"/>
              <a:t> of GHG </a:t>
            </a:r>
            <a:r>
              <a:rPr lang="es-US" noProof="0" dirty="0" err="1" smtClean="0"/>
              <a:t>Emissions</a:t>
            </a:r>
            <a:endParaRPr lang="es-US" noProof="0" dirty="0" smtClean="0"/>
          </a:p>
        </p:txBody>
      </p:sp>
      <p:sp>
        <p:nvSpPr>
          <p:cNvPr id="26627" name="Rectangle 2"/>
          <p:cNvSpPr>
            <a:spLocks noGrp="1" noChangeArrowheads="1"/>
          </p:cNvSpPr>
          <p:nvPr>
            <p:ph type="ctrTitle"/>
          </p:nvPr>
        </p:nvSpPr>
        <p:spPr/>
        <p:txBody>
          <a:bodyPr/>
          <a:lstStyle/>
          <a:p>
            <a:pPr eaLnBrk="1" hangingPunct="1"/>
            <a:r>
              <a:rPr lang="en-US" smtClean="0"/>
              <a:t>Further Reading</a:t>
            </a:r>
          </a:p>
        </p:txBody>
      </p:sp>
      <p:pic>
        <p:nvPicPr>
          <p:cNvPr id="8" name="Picture 4" descr="Corporate Standard cover (Large)"/>
          <p:cNvPicPr>
            <a:picLocks noChangeAspect="1" noChangeArrowheads="1"/>
          </p:cNvPicPr>
          <p:nvPr/>
        </p:nvPicPr>
        <p:blipFill>
          <a:blip r:embed="rId3" cstate="print"/>
          <a:srcRect/>
          <a:stretch>
            <a:fillRect/>
          </a:stretch>
        </p:blipFill>
        <p:spPr bwMode="auto">
          <a:xfrm>
            <a:off x="5486400" y="1447800"/>
            <a:ext cx="2145847"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2867025"/>
            <a:ext cx="2127897" cy="2756936"/>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78588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stretch>
            <a:fillRect/>
          </a:stretch>
        </p:blipFill>
        <p:spPr>
          <a:xfrm>
            <a:off x="-152400" y="3276600"/>
            <a:ext cx="1440067" cy="1143000"/>
          </a:xfrm>
          <a:prstGeom prst="rect">
            <a:avLst/>
          </a:prstGeom>
          <a:effectLst>
            <a:softEdge rad="635000"/>
          </a:effectLst>
        </p:spPr>
      </p:pic>
      <p:sp>
        <p:nvSpPr>
          <p:cNvPr id="23" name="Title 22"/>
          <p:cNvSpPr>
            <a:spLocks noGrp="1"/>
          </p:cNvSpPr>
          <p:nvPr>
            <p:ph type="ctrTitle"/>
          </p:nvPr>
        </p:nvSpPr>
        <p:spPr/>
        <p:txBody>
          <a:bodyPr/>
          <a:lstStyle/>
          <a:p>
            <a:r>
              <a:rPr lang="en-US" dirty="0" smtClean="0"/>
              <a:t>Lesson Modules</a:t>
            </a:r>
            <a:endParaRPr lang="en-US" dirty="0"/>
          </a:p>
        </p:txBody>
      </p:sp>
      <p:sp>
        <p:nvSpPr>
          <p:cNvPr id="24" name="Rounded Rectangle 23"/>
          <p:cNvSpPr/>
          <p:nvPr/>
        </p:nvSpPr>
        <p:spPr>
          <a:xfrm>
            <a:off x="152400" y="4800600"/>
            <a:ext cx="8305800" cy="685800"/>
          </a:xfrm>
          <a:prstGeom prst="roundRect">
            <a:avLst/>
          </a:prstGeom>
          <a:no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title"/>
          </p:nvPr>
        </p:nvSpPr>
        <p:spPr/>
        <p:txBody>
          <a:bodyPr/>
          <a:lstStyle/>
          <a:p>
            <a:r>
              <a:rPr lang="en-US" dirty="0" smtClean="0"/>
              <a:t>Inventory Tips</a:t>
            </a:r>
            <a:endParaRPr lang="en-US" dirty="0"/>
          </a:p>
        </p:txBody>
      </p:sp>
    </p:spTree>
    <p:extLst>
      <p:ext uri="{BB962C8B-B14F-4D97-AF65-F5344CB8AC3E}">
        <p14:creationId xmlns:p14="http://schemas.microsoft.com/office/powerpoint/2010/main" val="1333966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a:buNone/>
            </a:pPr>
            <a:endParaRPr lang="en-US" dirty="0" smtClean="0"/>
          </a:p>
          <a:p>
            <a:pPr lvl="1">
              <a:buFont typeface="Arial" pitchFamily="34" charset="0"/>
              <a:buChar char="•"/>
            </a:pPr>
            <a:endParaRPr lang="en-US" sz="2200" dirty="0" smtClean="0"/>
          </a:p>
          <a:p>
            <a:pPr>
              <a:buFont typeface="Arial" pitchFamily="34" charset="0"/>
              <a:buChar char="•"/>
            </a:pPr>
            <a:r>
              <a:rPr lang="en-US" sz="2200" dirty="0" smtClean="0"/>
              <a:t>Include owned and controlled</a:t>
            </a:r>
          </a:p>
          <a:p>
            <a:pPr lvl="1">
              <a:buFont typeface="Arial" pitchFamily="34" charset="0"/>
              <a:buChar char="•"/>
            </a:pPr>
            <a:r>
              <a:rPr lang="en-US" sz="2200" dirty="0" smtClean="0"/>
              <a:t>Facilities</a:t>
            </a:r>
          </a:p>
          <a:p>
            <a:pPr lvl="1">
              <a:buFont typeface="Arial" pitchFamily="34" charset="0"/>
              <a:buChar char="•"/>
            </a:pPr>
            <a:r>
              <a:rPr lang="en-US" sz="2200" dirty="0" smtClean="0"/>
              <a:t>Properties</a:t>
            </a:r>
          </a:p>
          <a:p>
            <a:pPr lvl="1">
              <a:buFont typeface="Arial" pitchFamily="34" charset="0"/>
              <a:buChar char="•"/>
            </a:pPr>
            <a:r>
              <a:rPr lang="en-US" sz="2200" dirty="0" smtClean="0"/>
              <a:t>Vehicle fleets</a:t>
            </a:r>
          </a:p>
          <a:p>
            <a:pPr lvl="1">
              <a:buFont typeface="Arial" pitchFamily="34" charset="0"/>
              <a:buChar char="•"/>
            </a:pPr>
            <a:r>
              <a:rPr lang="en-US" sz="2200" dirty="0" smtClean="0"/>
              <a:t>Etc.</a:t>
            </a:r>
          </a:p>
          <a:p>
            <a:pPr>
              <a:buFont typeface="Arial" pitchFamily="34" charset="0"/>
              <a:buChar char="•"/>
            </a:pPr>
            <a:endParaRPr lang="en-US" sz="2200" dirty="0" smtClean="0"/>
          </a:p>
          <a:p>
            <a:pPr>
              <a:buFont typeface="Arial" pitchFamily="34" charset="0"/>
              <a:buChar char="•"/>
            </a:pPr>
            <a:endParaRPr lang="en-US" sz="2200" dirty="0" smtClean="0"/>
          </a:p>
          <a:p>
            <a:pPr>
              <a:buFont typeface="Arial" pitchFamily="34" charset="0"/>
              <a:buChar char="•"/>
            </a:pPr>
            <a:r>
              <a:rPr lang="en-US" sz="2200" dirty="0" smtClean="0"/>
              <a:t>Instrumental step in determining organizational boundaries</a:t>
            </a:r>
            <a:endParaRPr lang="en-US" sz="2200" dirty="0"/>
          </a:p>
        </p:txBody>
      </p:sp>
      <p:sp>
        <p:nvSpPr>
          <p:cNvPr id="4" name="Title 3"/>
          <p:cNvSpPr>
            <a:spLocks noGrp="1"/>
          </p:cNvSpPr>
          <p:nvPr>
            <p:ph type="ctrTitle"/>
          </p:nvPr>
        </p:nvSpPr>
        <p:spPr/>
        <p:txBody>
          <a:bodyPr>
            <a:normAutofit/>
          </a:bodyPr>
          <a:lstStyle/>
          <a:p>
            <a:r>
              <a:rPr lang="en-US" sz="2600" dirty="0" smtClean="0"/>
              <a:t>Complete a Master List of Facilities</a:t>
            </a:r>
            <a:endParaRPr lang="en-US" sz="2600" dirty="0"/>
          </a:p>
        </p:txBody>
      </p:sp>
    </p:spTree>
    <p:extLst>
      <p:ext uri="{BB962C8B-B14F-4D97-AF65-F5344CB8AC3E}">
        <p14:creationId xmlns:p14="http://schemas.microsoft.com/office/powerpoint/2010/main" val="19030207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sz="1800" dirty="0" smtClean="0"/>
          </a:p>
          <a:p>
            <a:pPr>
              <a:buNone/>
            </a:pPr>
            <a:r>
              <a:rPr lang="en-US" sz="2400" i="1" dirty="0" smtClean="0"/>
              <a:t>Points to consider:</a:t>
            </a:r>
          </a:p>
          <a:p>
            <a:pPr>
              <a:buNone/>
            </a:pPr>
            <a:endParaRPr lang="en-US" i="1" dirty="0" smtClean="0"/>
          </a:p>
          <a:p>
            <a:r>
              <a:rPr lang="en-US" sz="2400" dirty="0" smtClean="0"/>
              <a:t>Should the company use a centralized or decentralized approach?</a:t>
            </a:r>
          </a:p>
          <a:p>
            <a:endParaRPr lang="en-US" sz="2400" dirty="0" smtClean="0"/>
          </a:p>
          <a:p>
            <a:r>
              <a:rPr lang="en-US" sz="2400" dirty="0" smtClean="0"/>
              <a:t>Who manages the data collection within the relevant departments?</a:t>
            </a:r>
          </a:p>
          <a:p>
            <a:endParaRPr lang="en-US" sz="2400" dirty="0" smtClean="0"/>
          </a:p>
          <a:p>
            <a:r>
              <a:rPr lang="en-US" sz="2400" dirty="0" smtClean="0"/>
              <a:t>Is a third party used to manage electricity purchases and use? </a:t>
            </a:r>
            <a:endParaRPr lang="en-US" sz="2400" dirty="0"/>
          </a:p>
        </p:txBody>
      </p:sp>
      <p:sp>
        <p:nvSpPr>
          <p:cNvPr id="4" name="Title 3"/>
          <p:cNvSpPr>
            <a:spLocks noGrp="1"/>
          </p:cNvSpPr>
          <p:nvPr>
            <p:ph type="ctrTitle"/>
          </p:nvPr>
        </p:nvSpPr>
        <p:spPr/>
        <p:txBody>
          <a:bodyPr>
            <a:normAutofit/>
          </a:bodyPr>
          <a:lstStyle/>
          <a:p>
            <a:r>
              <a:rPr lang="en-US" sz="2600" dirty="0" smtClean="0"/>
              <a:t>Determine How Data Will be Collected</a:t>
            </a:r>
            <a:endParaRPr lang="en-US" sz="2600" dirty="0"/>
          </a:p>
        </p:txBody>
      </p:sp>
    </p:spTree>
    <p:extLst>
      <p:ext uri="{BB962C8B-B14F-4D97-AF65-F5344CB8AC3E}">
        <p14:creationId xmlns:p14="http://schemas.microsoft.com/office/powerpoint/2010/main" val="35270105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8431" y="1605597"/>
            <a:ext cx="8318881" cy="4642803"/>
          </a:xfrm>
        </p:spPr>
        <p:txBody>
          <a:bodyPr/>
          <a:lstStyle/>
          <a:p>
            <a:pPr marL="285750" lvl="1">
              <a:buFont typeface="Arial" pitchFamily="34" charset="0"/>
              <a:buChar char="•"/>
            </a:pPr>
            <a:endParaRPr lang="en-US" sz="2200" dirty="0" smtClean="0"/>
          </a:p>
          <a:p>
            <a:pPr marL="285750" lvl="1">
              <a:buFont typeface="Arial" pitchFamily="34" charset="0"/>
              <a:buChar char="•"/>
            </a:pPr>
            <a:endParaRPr lang="en-US" sz="2200" dirty="0" smtClean="0"/>
          </a:p>
          <a:p>
            <a:pPr marL="285750" lvl="1">
              <a:buFont typeface="Arial" pitchFamily="34" charset="0"/>
              <a:buChar char="•"/>
            </a:pPr>
            <a:r>
              <a:rPr lang="en-US" sz="2200" dirty="0" smtClean="0"/>
              <a:t>Data should be sorted into a centralized location</a:t>
            </a:r>
          </a:p>
          <a:p>
            <a:pPr marL="285750" lvl="1">
              <a:buFont typeface="Arial" pitchFamily="34" charset="0"/>
              <a:buChar char="•"/>
            </a:pPr>
            <a:endParaRPr lang="en-US" sz="2200" dirty="0" smtClean="0"/>
          </a:p>
          <a:p>
            <a:pPr marL="285750" lvl="1">
              <a:buFont typeface="Arial" pitchFamily="34" charset="0"/>
              <a:buChar char="•"/>
            </a:pPr>
            <a:r>
              <a:rPr lang="en-US" sz="2200" dirty="0" smtClean="0"/>
              <a:t>The processing technology must first be determined</a:t>
            </a:r>
          </a:p>
          <a:p>
            <a:pPr marL="285750" lvl="1">
              <a:buFont typeface="Arial" pitchFamily="34" charset="0"/>
              <a:buChar char="•"/>
            </a:pPr>
            <a:endParaRPr lang="en-US" sz="2200" dirty="0" smtClean="0"/>
          </a:p>
          <a:p>
            <a:pPr lvl="1"/>
            <a:r>
              <a:rPr lang="es-ES" dirty="0" smtClean="0">
                <a:latin typeface="Tahoma" pitchFamily="34" charset="0"/>
                <a:cs typeface="Tahoma" pitchFamily="34" charset="0"/>
              </a:rPr>
              <a:t>Excel </a:t>
            </a:r>
            <a:r>
              <a:rPr lang="en-US" dirty="0" smtClean="0"/>
              <a:t>Batch-loading is helpful</a:t>
            </a:r>
          </a:p>
          <a:p>
            <a:pPr lvl="1"/>
            <a:endParaRPr lang="en-US" dirty="0" smtClean="0"/>
          </a:p>
          <a:p>
            <a:pPr lvl="1"/>
            <a:r>
              <a:rPr lang="en-US" dirty="0" smtClean="0"/>
              <a:t>Excel is acceptable for smaller companies</a:t>
            </a:r>
          </a:p>
          <a:p>
            <a:pPr lvl="1"/>
            <a:endParaRPr lang="en-US" dirty="0" smtClean="0"/>
          </a:p>
          <a:p>
            <a:pPr lvl="1"/>
            <a:r>
              <a:rPr lang="en-US" dirty="0" smtClean="0"/>
              <a:t>Optimal system: allows for analysis and communication of results.</a:t>
            </a:r>
          </a:p>
          <a:p>
            <a:pPr lvl="1"/>
            <a:endParaRPr lang="en-US" dirty="0"/>
          </a:p>
        </p:txBody>
      </p:sp>
      <p:sp>
        <p:nvSpPr>
          <p:cNvPr id="3" name="Title 2"/>
          <p:cNvSpPr>
            <a:spLocks noGrp="1"/>
          </p:cNvSpPr>
          <p:nvPr>
            <p:ph type="ctrTitle"/>
          </p:nvPr>
        </p:nvSpPr>
        <p:spPr/>
        <p:txBody>
          <a:bodyPr/>
          <a:lstStyle/>
          <a:p>
            <a:r>
              <a:rPr lang="en-US" smtClean="0"/>
              <a:t>Centralize Data Collection Process</a:t>
            </a:r>
            <a:endParaRPr lang="en-US" dirty="0"/>
          </a:p>
        </p:txBody>
      </p:sp>
    </p:spTree>
    <p:extLst>
      <p:ext uri="{BB962C8B-B14F-4D97-AF65-F5344CB8AC3E}">
        <p14:creationId xmlns:p14="http://schemas.microsoft.com/office/powerpoint/2010/main" val="19088017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81797"/>
            <a:ext cx="8318881" cy="4642803"/>
          </a:xfrm>
        </p:spPr>
        <p:txBody>
          <a:bodyPr>
            <a:normAutofit/>
          </a:bodyPr>
          <a:lstStyle/>
          <a:p>
            <a:pPr marL="336550" lvl="1">
              <a:buFont typeface="Arial" pitchFamily="34" charset="0"/>
              <a:buChar char="•"/>
            </a:pPr>
            <a:endParaRPr lang="en-US" sz="2000" dirty="0" smtClean="0"/>
          </a:p>
          <a:p>
            <a:pPr marL="336550" lvl="1">
              <a:buFont typeface="Arial" pitchFamily="34" charset="0"/>
              <a:buChar char="•"/>
            </a:pPr>
            <a:r>
              <a:rPr lang="en-US" sz="2000" dirty="0" smtClean="0"/>
              <a:t>Important for decentralized data</a:t>
            </a:r>
          </a:p>
          <a:p>
            <a:pPr marL="336550" lvl="1">
              <a:buFont typeface="Arial" pitchFamily="34" charset="0"/>
              <a:buChar char="•"/>
            </a:pPr>
            <a:endParaRPr lang="en-US" sz="2000" dirty="0" smtClean="0"/>
          </a:p>
          <a:p>
            <a:pPr marL="336550" lvl="1">
              <a:buFont typeface="Arial" pitchFamily="34" charset="0"/>
              <a:buChar char="•"/>
            </a:pPr>
            <a:r>
              <a:rPr lang="en-US" sz="2000" dirty="0" smtClean="0"/>
              <a:t>Keep facility managers in the loop</a:t>
            </a:r>
          </a:p>
          <a:p>
            <a:pPr marL="336550" lvl="1">
              <a:buFont typeface="Arial" pitchFamily="34" charset="0"/>
              <a:buChar char="•"/>
            </a:pPr>
            <a:endParaRPr lang="en-US" sz="2000" dirty="0" smtClean="0"/>
          </a:p>
          <a:p>
            <a:pPr marL="336550" lvl="1">
              <a:buFont typeface="Arial" pitchFamily="34" charset="0"/>
              <a:buChar char="•"/>
            </a:pPr>
            <a:r>
              <a:rPr lang="en-US" sz="2000" dirty="0" smtClean="0"/>
              <a:t>Web-based survey optimal if internet access available</a:t>
            </a:r>
          </a:p>
          <a:p>
            <a:pPr marL="336550" lvl="1">
              <a:buFont typeface="Arial" pitchFamily="34" charset="0"/>
              <a:buChar char="•"/>
            </a:pPr>
            <a:endParaRPr lang="en-US" sz="2000" dirty="0" smtClean="0"/>
          </a:p>
          <a:p>
            <a:pPr marL="336550" lvl="1">
              <a:buFont typeface="Arial" pitchFamily="34" charset="0"/>
              <a:buChar char="•"/>
            </a:pPr>
            <a:r>
              <a:rPr lang="en-US" sz="2000" dirty="0" smtClean="0"/>
              <a:t>Survey should collect the activity data</a:t>
            </a:r>
          </a:p>
          <a:p>
            <a:pPr marL="336550" lvl="1">
              <a:buFont typeface="Arial" pitchFamily="34" charset="0"/>
              <a:buChar char="•"/>
            </a:pPr>
            <a:endParaRPr lang="en-US" sz="2000" dirty="0" smtClean="0"/>
          </a:p>
          <a:p>
            <a:pPr marL="336550" lvl="1">
              <a:buFont typeface="Arial" pitchFamily="34" charset="0"/>
              <a:buChar char="•"/>
            </a:pPr>
            <a:r>
              <a:rPr lang="en-US" sz="2000" dirty="0" smtClean="0"/>
              <a:t>Activity data should be converted to emissions</a:t>
            </a:r>
            <a:endParaRPr lang="en-US" sz="2000" dirty="0"/>
          </a:p>
        </p:txBody>
      </p:sp>
      <p:sp>
        <p:nvSpPr>
          <p:cNvPr id="4" name="Title 3"/>
          <p:cNvSpPr>
            <a:spLocks noGrp="1"/>
          </p:cNvSpPr>
          <p:nvPr>
            <p:ph type="ctrTitle"/>
          </p:nvPr>
        </p:nvSpPr>
        <p:spPr/>
        <p:txBody>
          <a:bodyPr/>
          <a:lstStyle/>
          <a:p>
            <a:r>
              <a:rPr lang="en-US" smtClean="0"/>
              <a:t>Develop Data Collection Survey</a:t>
            </a:r>
            <a:endParaRPr lang="en-US" dirty="0"/>
          </a:p>
        </p:txBody>
      </p:sp>
    </p:spTree>
    <p:extLst>
      <p:ext uri="{BB962C8B-B14F-4D97-AF65-F5344CB8AC3E}">
        <p14:creationId xmlns:p14="http://schemas.microsoft.com/office/powerpoint/2010/main" val="10347648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pPr lvl="1"/>
            <a:endParaRPr lang="en-US" dirty="0" smtClean="0"/>
          </a:p>
          <a:p>
            <a:pPr marL="285750" lvl="1">
              <a:buFont typeface="Arial" pitchFamily="34" charset="0"/>
              <a:buChar char="•"/>
            </a:pPr>
            <a:endParaRPr lang="en-US" sz="2200" dirty="0" smtClean="0"/>
          </a:p>
          <a:p>
            <a:pPr marL="285750" lvl="1">
              <a:buFont typeface="Arial" pitchFamily="34" charset="0"/>
              <a:buChar char="•"/>
            </a:pPr>
            <a:r>
              <a:rPr lang="en-US" sz="2200" dirty="0" smtClean="0"/>
              <a:t>Automated</a:t>
            </a:r>
            <a:endParaRPr lang="en-US" dirty="0" smtClean="0">
              <a:latin typeface="Tahoma" pitchFamily="34" charset="0"/>
              <a:cs typeface="Tahoma" pitchFamily="34" charset="0"/>
            </a:endParaRPr>
          </a:p>
          <a:p>
            <a:pPr lvl="1"/>
            <a:r>
              <a:rPr lang="en-US" dirty="0" smtClean="0"/>
              <a:t>software identifies outliers in data</a:t>
            </a:r>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smtClean="0"/>
          </a:p>
          <a:p>
            <a:pPr marL="346075" lvl="1" indent="-295275">
              <a:buFont typeface="Arial" pitchFamily="34" charset="0"/>
              <a:buChar char="•"/>
            </a:pPr>
            <a:r>
              <a:rPr lang="en-US" sz="2200" dirty="0" smtClean="0"/>
              <a:t>Recommendations</a:t>
            </a:r>
            <a:endParaRPr lang="en-US" dirty="0" smtClean="0">
              <a:latin typeface="Tahoma" pitchFamily="34" charset="0"/>
              <a:cs typeface="Tahoma" pitchFamily="34" charset="0"/>
            </a:endParaRPr>
          </a:p>
          <a:p>
            <a:pPr lvl="1"/>
            <a:r>
              <a:rPr lang="en-US" dirty="0" smtClean="0"/>
              <a:t>common places where people make errors</a:t>
            </a:r>
          </a:p>
        </p:txBody>
      </p:sp>
      <p:sp>
        <p:nvSpPr>
          <p:cNvPr id="3" name="Title 2"/>
          <p:cNvSpPr>
            <a:spLocks noGrp="1"/>
          </p:cNvSpPr>
          <p:nvPr>
            <p:ph type="ctrTitle"/>
          </p:nvPr>
        </p:nvSpPr>
        <p:spPr/>
        <p:txBody>
          <a:bodyPr/>
          <a:lstStyle/>
          <a:p>
            <a:r>
              <a:rPr lang="en-US" smtClean="0"/>
              <a:t>Develop Quality Assurance Standards</a:t>
            </a:r>
            <a:endParaRPr lang="en-US" dirty="0"/>
          </a:p>
        </p:txBody>
      </p:sp>
    </p:spTree>
    <p:extLst>
      <p:ext uri="{BB962C8B-B14F-4D97-AF65-F5344CB8AC3E}">
        <p14:creationId xmlns:p14="http://schemas.microsoft.com/office/powerpoint/2010/main" val="25826013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l="11250" t="14400" r="13500" b="8400"/>
          <a:stretch>
            <a:fillRect/>
          </a:stretch>
        </p:blipFill>
        <p:spPr bwMode="auto">
          <a:xfrm>
            <a:off x="1676400" y="2590800"/>
            <a:ext cx="5562600" cy="3566716"/>
          </a:xfrm>
          <a:prstGeom prst="rect">
            <a:avLst/>
          </a:prstGeom>
          <a:noFill/>
          <a:ln w="9525">
            <a:noFill/>
            <a:miter lim="800000"/>
            <a:headEnd/>
            <a:tailEnd/>
          </a:ln>
        </p:spPr>
      </p:pic>
      <p:sp>
        <p:nvSpPr>
          <p:cNvPr id="2" name="Content Placeholder 1"/>
          <p:cNvSpPr>
            <a:spLocks noGrp="1"/>
          </p:cNvSpPr>
          <p:nvPr>
            <p:ph idx="1"/>
          </p:nvPr>
        </p:nvSpPr>
        <p:spPr>
          <a:xfrm>
            <a:off x="-89281" y="1371600"/>
            <a:ext cx="8318881" cy="4642803"/>
          </a:xfrm>
        </p:spPr>
        <p:txBody>
          <a:bodyPr>
            <a:normAutofit/>
          </a:bodyPr>
          <a:lstStyle/>
          <a:p>
            <a:pPr lvl="1">
              <a:buFont typeface="Arial" pitchFamily="34" charset="0"/>
              <a:buChar char="•"/>
            </a:pPr>
            <a:r>
              <a:rPr lang="en-US" sz="2000" dirty="0" smtClean="0"/>
              <a:t>Document the inventory process </a:t>
            </a:r>
          </a:p>
          <a:p>
            <a:pPr lvl="1">
              <a:buFont typeface="Arial" pitchFamily="34" charset="0"/>
              <a:buChar char="•"/>
            </a:pPr>
            <a:r>
              <a:rPr lang="en-US" sz="2000" dirty="0" smtClean="0"/>
              <a:t>Document the QA/QC process</a:t>
            </a:r>
          </a:p>
          <a:p>
            <a:pPr lvl="1">
              <a:buFont typeface="Arial" pitchFamily="34" charset="0"/>
              <a:buChar char="•"/>
            </a:pPr>
            <a:r>
              <a:rPr lang="en-US" sz="2000" dirty="0" smtClean="0"/>
              <a:t>See Climate Leaders checklist for reference</a:t>
            </a:r>
            <a:endParaRPr lang="en-US" sz="2000" dirty="0"/>
          </a:p>
        </p:txBody>
      </p:sp>
      <p:sp>
        <p:nvSpPr>
          <p:cNvPr id="3" name="Title 2"/>
          <p:cNvSpPr>
            <a:spLocks noGrp="1"/>
          </p:cNvSpPr>
          <p:nvPr>
            <p:ph type="ctrTitle"/>
          </p:nvPr>
        </p:nvSpPr>
        <p:spPr/>
        <p:txBody>
          <a:bodyPr>
            <a:normAutofit/>
          </a:bodyPr>
          <a:lstStyle/>
          <a:p>
            <a:r>
              <a:rPr lang="en-US" sz="2600" dirty="0" smtClean="0"/>
              <a:t>Develop an Inventory Management Plan</a:t>
            </a:r>
            <a:endParaRPr lang="en-US" sz="2600" dirty="0"/>
          </a:p>
        </p:txBody>
      </p:sp>
    </p:spTree>
    <p:extLst>
      <p:ext uri="{BB962C8B-B14F-4D97-AF65-F5344CB8AC3E}">
        <p14:creationId xmlns:p14="http://schemas.microsoft.com/office/powerpoint/2010/main" val="634110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04" name="Picture 8" descr="http://farm3.static.flickr.com/2170/2311309574_29ebef6f1b.jpg"/>
          <p:cNvPicPr>
            <a:picLocks noChangeAspect="1" noChangeArrowheads="1"/>
          </p:cNvPicPr>
          <p:nvPr/>
        </p:nvPicPr>
        <p:blipFill>
          <a:blip r:embed="rId3" cstate="print"/>
          <a:srcRect/>
          <a:stretch>
            <a:fillRect/>
          </a:stretch>
        </p:blipFill>
        <p:spPr bwMode="auto">
          <a:xfrm flipH="1">
            <a:off x="228600" y="1828800"/>
            <a:ext cx="4495800" cy="2985212"/>
          </a:xfrm>
          <a:prstGeom prst="rect">
            <a:avLst/>
          </a:prstGeom>
          <a:noFill/>
        </p:spPr>
      </p:pic>
      <p:sp>
        <p:nvSpPr>
          <p:cNvPr id="4" name="Content Placeholder 3"/>
          <p:cNvSpPr>
            <a:spLocks noGrp="1"/>
          </p:cNvSpPr>
          <p:nvPr>
            <p:ph idx="1"/>
          </p:nvPr>
        </p:nvSpPr>
        <p:spPr>
          <a:xfrm>
            <a:off x="208431" y="4800600"/>
            <a:ext cx="8318881" cy="1325563"/>
          </a:xfrm>
        </p:spPr>
        <p:txBody>
          <a:bodyPr>
            <a:normAutofit/>
          </a:bodyPr>
          <a:lstStyle/>
          <a:p>
            <a:pPr>
              <a:buNone/>
            </a:pPr>
            <a:r>
              <a:rPr lang="en-US" sz="900" dirty="0" smtClean="0"/>
              <a:t>Photo from </a:t>
            </a:r>
            <a:r>
              <a:rPr lang="en-US" sz="900" dirty="0" err="1" smtClean="0"/>
              <a:t>flickr</a:t>
            </a:r>
            <a:r>
              <a:rPr lang="en-US" sz="900" dirty="0" smtClean="0"/>
              <a:t>/</a:t>
            </a:r>
            <a:r>
              <a:rPr lang="en-US" sz="900" dirty="0" err="1" smtClean="0"/>
              <a:t>jonas_k</a:t>
            </a:r>
            <a:endParaRPr lang="en-US" sz="900" dirty="0" smtClean="0"/>
          </a:p>
          <a:p>
            <a:pPr>
              <a:buNone/>
            </a:pPr>
            <a:endParaRPr lang="en-US" sz="900" dirty="0"/>
          </a:p>
        </p:txBody>
      </p:sp>
      <p:sp>
        <p:nvSpPr>
          <p:cNvPr id="3" name="Title 2"/>
          <p:cNvSpPr>
            <a:spLocks noGrp="1"/>
          </p:cNvSpPr>
          <p:nvPr>
            <p:ph type="ctrTitle"/>
          </p:nvPr>
        </p:nvSpPr>
        <p:spPr>
          <a:xfrm>
            <a:off x="228600" y="990600"/>
            <a:ext cx="8458562" cy="528320"/>
          </a:xfrm>
        </p:spPr>
        <p:txBody>
          <a:bodyPr>
            <a:noAutofit/>
          </a:bodyPr>
          <a:lstStyle/>
          <a:p>
            <a:r>
              <a:rPr lang="en-US" sz="2800" dirty="0" smtClean="0"/>
              <a:t>Incorporate Business Goals into Reporting</a:t>
            </a:r>
            <a:endParaRPr lang="en-US" sz="2800" dirty="0"/>
          </a:p>
        </p:txBody>
      </p:sp>
      <p:pic>
        <p:nvPicPr>
          <p:cNvPr id="4106" name="Picture 10" descr="http://farm3.static.flickr.com/2539/5811373914_8223ef6600.jpg"/>
          <p:cNvPicPr>
            <a:picLocks noChangeAspect="1" noChangeArrowheads="1"/>
          </p:cNvPicPr>
          <p:nvPr/>
        </p:nvPicPr>
        <p:blipFill>
          <a:blip r:embed="rId4" cstate="print"/>
          <a:srcRect/>
          <a:stretch>
            <a:fillRect/>
          </a:stretch>
        </p:blipFill>
        <p:spPr bwMode="auto">
          <a:xfrm>
            <a:off x="4953000" y="2514600"/>
            <a:ext cx="3543300" cy="3543300"/>
          </a:xfrm>
          <a:prstGeom prst="rect">
            <a:avLst/>
          </a:prstGeom>
          <a:noFill/>
        </p:spPr>
      </p:pic>
    </p:spTree>
    <p:extLst>
      <p:ext uri="{BB962C8B-B14F-4D97-AF65-F5344CB8AC3E}">
        <p14:creationId xmlns:p14="http://schemas.microsoft.com/office/powerpoint/2010/main" val="29870729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11"/>
          <p:cNvSpPr>
            <a:spLocks noGrp="1"/>
          </p:cNvSpPr>
          <p:nvPr>
            <p:ph type="subTitle" idx="1"/>
          </p:nvPr>
        </p:nvSpPr>
        <p:spPr>
          <a:xfrm>
            <a:off x="320313" y="5334000"/>
            <a:ext cx="8458561" cy="585820"/>
          </a:xfrm>
        </p:spPr>
        <p:txBody>
          <a:bodyPr/>
          <a:lstStyle/>
          <a:p>
            <a:r>
              <a:rPr lang="en-US" dirty="0" smtClean="0"/>
              <a:t>Lesson 7</a:t>
            </a:r>
            <a:endParaRPr lang="en-US" dirty="0"/>
          </a:p>
        </p:txBody>
      </p:sp>
      <p:sp>
        <p:nvSpPr>
          <p:cNvPr id="9" name="Title 8"/>
          <p:cNvSpPr>
            <a:spLocks noGrp="1"/>
          </p:cNvSpPr>
          <p:nvPr>
            <p:ph type="title"/>
          </p:nvPr>
        </p:nvSpPr>
        <p:spPr>
          <a:xfrm>
            <a:off x="320314" y="4729479"/>
            <a:ext cx="8458560" cy="704500"/>
          </a:xfrm>
        </p:spPr>
        <p:txBody>
          <a:bodyPr/>
          <a:lstStyle/>
          <a:p>
            <a:r>
              <a:rPr lang="en-US" dirty="0" smtClean="0"/>
              <a:t>Reporting GHG Emissions</a:t>
            </a:r>
            <a:endParaRPr lang="en-US" dirty="0"/>
          </a:p>
        </p:txBody>
      </p:sp>
      <p:pic>
        <p:nvPicPr>
          <p:cNvPr id="13" name="Picture 12"/>
          <p:cNvPicPr>
            <a:picLocks noChangeAspect="1"/>
          </p:cNvPicPr>
          <p:nvPr/>
        </p:nvPicPr>
        <p:blipFill>
          <a:blip r:embed="rId3" cstate="print"/>
          <a:stretch>
            <a:fillRect/>
          </a:stretch>
        </p:blipFill>
        <p:spPr>
          <a:xfrm>
            <a:off x="228600" y="1941482"/>
            <a:ext cx="5181600" cy="2859118"/>
          </a:xfrm>
          <a:prstGeom prst="rect">
            <a:avLst/>
          </a:prstGeom>
          <a:effectLst>
            <a:softEdge rad="6350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04800" y="1600200"/>
            <a:ext cx="8318881" cy="4642803"/>
          </a:xfrm>
        </p:spPr>
        <p:txBody>
          <a:bodyPr>
            <a:normAutofit/>
          </a:bodyPr>
          <a:lstStyle/>
          <a:p>
            <a:pPr>
              <a:spcAft>
                <a:spcPts val="3000"/>
              </a:spcAft>
              <a:buClr>
                <a:srgbClr val="9CB782"/>
              </a:buClr>
              <a:buNone/>
            </a:pPr>
            <a:r>
              <a:rPr lang="en-US" sz="2800" dirty="0" smtClean="0"/>
              <a:t>In this lesson you will learn:</a:t>
            </a:r>
          </a:p>
          <a:p>
            <a:pPr>
              <a:spcAft>
                <a:spcPts val="3000"/>
              </a:spcAft>
              <a:buClr>
                <a:srgbClr val="9CB782"/>
              </a:buClr>
            </a:pPr>
            <a:r>
              <a:rPr lang="en-US" sz="2400" dirty="0" smtClean="0"/>
              <a:t>Which information must reported in a GHG inventory</a:t>
            </a:r>
          </a:p>
          <a:p>
            <a:pPr>
              <a:spcAft>
                <a:spcPts val="3000"/>
              </a:spcAft>
              <a:buClr>
                <a:srgbClr val="9CB782"/>
              </a:buClr>
            </a:pPr>
            <a:r>
              <a:rPr lang="en-US" sz="2400" dirty="0" smtClean="0"/>
              <a:t>Which information may be reported optionally</a:t>
            </a:r>
          </a:p>
          <a:p>
            <a:pPr>
              <a:spcAft>
                <a:spcPts val="3000"/>
              </a:spcAft>
              <a:buClr>
                <a:srgbClr val="9CB782"/>
              </a:buClr>
            </a:pPr>
            <a:r>
              <a:rPr lang="en-US" sz="2400" dirty="0" smtClean="0"/>
              <a:t>Emission reporting tips</a:t>
            </a:r>
          </a:p>
          <a:p>
            <a:pPr>
              <a:spcAft>
                <a:spcPts val="3000"/>
              </a:spcAft>
              <a:buClr>
                <a:srgbClr val="9CB782"/>
              </a:buClr>
            </a:pPr>
            <a:r>
              <a:rPr lang="en-US" sz="2400" dirty="0" smtClean="0"/>
              <a:t>How to facilitate interpretation of emissions data</a:t>
            </a:r>
            <a:endParaRPr lang="en-US" dirty="0"/>
          </a:p>
        </p:txBody>
      </p:sp>
      <p:sp>
        <p:nvSpPr>
          <p:cNvPr id="2" name="Title 1"/>
          <p:cNvSpPr>
            <a:spLocks noGrp="1"/>
          </p:cNvSpPr>
          <p:nvPr>
            <p:ph type="ctrTitle"/>
          </p:nvPr>
        </p:nvSpPr>
        <p:spPr/>
        <p:txBody>
          <a:bodyPr>
            <a:normAutofit fontScale="90000"/>
          </a:bodyPr>
          <a:lstStyle/>
          <a:p>
            <a:r>
              <a:rPr lang="en-US" sz="4000" dirty="0" smtClean="0"/>
              <a:t>Learning Objectives</a:t>
            </a:r>
            <a:endParaRPr lang="en-US" sz="4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8431" y="1752600"/>
            <a:ext cx="8318881" cy="4373563"/>
          </a:xfrm>
        </p:spPr>
        <p:txBody>
          <a:bodyPr>
            <a:normAutofit fontScale="92500" lnSpcReduction="10000"/>
          </a:bodyPr>
          <a:lstStyle/>
          <a:p>
            <a:pPr algn="ctr">
              <a:spcBef>
                <a:spcPts val="0"/>
              </a:spcBef>
              <a:buNone/>
            </a:pPr>
            <a:r>
              <a:rPr lang="en-US" sz="2000" b="1" cap="small" dirty="0" smtClean="0">
                <a:solidFill>
                  <a:srgbClr val="00ACA2"/>
                </a:solidFill>
                <a:effectLst>
                  <a:outerShdw blurRad="38100" dist="38100" dir="2700000" algn="tl">
                    <a:srgbClr val="000000">
                      <a:alpha val="43137"/>
                    </a:srgbClr>
                  </a:outerShdw>
                </a:effectLst>
                <a:latin typeface="Helvetica Neue"/>
                <a:cs typeface="Helvetica Neue"/>
              </a:rPr>
              <a:t>Relevant </a:t>
            </a:r>
            <a:r>
              <a:rPr lang="en-US" sz="2000" b="1" cap="small" dirty="0" smtClean="0">
                <a:solidFill>
                  <a:srgbClr val="00ACA2"/>
                </a:solidFill>
                <a:effectLst>
                  <a:outerShdw blurRad="38100" dist="38100" dir="2700000" algn="tl">
                    <a:srgbClr val="000000">
                      <a:alpha val="43137"/>
                    </a:srgbClr>
                  </a:outerShdw>
                </a:effectLst>
                <a:latin typeface="Times New Roman"/>
                <a:cs typeface="Times New Roman"/>
              </a:rPr>
              <a:t>• </a:t>
            </a:r>
            <a:r>
              <a:rPr lang="en-US" sz="2000" b="1" cap="small" dirty="0" smtClean="0">
                <a:solidFill>
                  <a:srgbClr val="00ACA2"/>
                </a:solidFill>
                <a:effectLst>
                  <a:outerShdw blurRad="38100" dist="38100" dir="2700000" algn="tl">
                    <a:srgbClr val="000000">
                      <a:alpha val="43137"/>
                    </a:srgbClr>
                  </a:outerShdw>
                </a:effectLst>
                <a:latin typeface="Helvetica Neue"/>
                <a:cs typeface="Helvetica Neue"/>
              </a:rPr>
              <a:t>Complete </a:t>
            </a:r>
            <a:r>
              <a:rPr lang="en-US" sz="2000" b="1" cap="small" dirty="0" smtClean="0">
                <a:solidFill>
                  <a:srgbClr val="00ACA2"/>
                </a:solidFill>
                <a:effectLst>
                  <a:outerShdw blurRad="38100" dist="38100" dir="2700000" algn="tl">
                    <a:srgbClr val="000000">
                      <a:alpha val="43137"/>
                    </a:srgbClr>
                  </a:outerShdw>
                </a:effectLst>
                <a:latin typeface="Times New Roman"/>
                <a:cs typeface="Times New Roman"/>
              </a:rPr>
              <a:t>• </a:t>
            </a:r>
            <a:r>
              <a:rPr lang="en-US" sz="2000" b="1" cap="small" dirty="0" smtClean="0">
                <a:solidFill>
                  <a:srgbClr val="00ACA2"/>
                </a:solidFill>
                <a:effectLst>
                  <a:outerShdw blurRad="38100" dist="38100" dir="2700000" algn="tl">
                    <a:srgbClr val="000000">
                      <a:alpha val="43137"/>
                    </a:srgbClr>
                  </a:outerShdw>
                </a:effectLst>
                <a:latin typeface="Helvetica Neue"/>
                <a:cs typeface="Helvetica Neue"/>
              </a:rPr>
              <a:t>Consistent </a:t>
            </a:r>
            <a:r>
              <a:rPr lang="en-US" sz="2000" b="1" cap="small" dirty="0" smtClean="0">
                <a:solidFill>
                  <a:srgbClr val="00ACA2"/>
                </a:solidFill>
                <a:effectLst>
                  <a:outerShdw blurRad="38100" dist="38100" dir="2700000" algn="tl">
                    <a:srgbClr val="000000">
                      <a:alpha val="43137"/>
                    </a:srgbClr>
                  </a:outerShdw>
                </a:effectLst>
                <a:latin typeface="Times New Roman"/>
                <a:cs typeface="Times New Roman"/>
              </a:rPr>
              <a:t>• </a:t>
            </a:r>
            <a:r>
              <a:rPr lang="en-US" sz="2000" b="1" cap="small" dirty="0" smtClean="0">
                <a:solidFill>
                  <a:srgbClr val="00ACA2"/>
                </a:solidFill>
                <a:effectLst>
                  <a:outerShdw blurRad="38100" dist="38100" dir="2700000" algn="tl">
                    <a:srgbClr val="000000">
                      <a:alpha val="43137"/>
                    </a:srgbClr>
                  </a:outerShdw>
                </a:effectLst>
                <a:latin typeface="Helvetica Neue"/>
                <a:cs typeface="Helvetica Neue"/>
              </a:rPr>
              <a:t>Transparent </a:t>
            </a:r>
            <a:r>
              <a:rPr lang="en-US" sz="2000" b="1" cap="small" dirty="0" smtClean="0">
                <a:solidFill>
                  <a:srgbClr val="00ACA2"/>
                </a:solidFill>
                <a:effectLst>
                  <a:outerShdw blurRad="38100" dist="38100" dir="2700000" algn="tl">
                    <a:srgbClr val="000000">
                      <a:alpha val="43137"/>
                    </a:srgbClr>
                  </a:outerShdw>
                </a:effectLst>
                <a:latin typeface="Times New Roman"/>
                <a:cs typeface="Times New Roman"/>
              </a:rPr>
              <a:t>• </a:t>
            </a:r>
            <a:r>
              <a:rPr lang="en-US" sz="2000" b="1" cap="small" dirty="0" smtClean="0">
                <a:solidFill>
                  <a:srgbClr val="00ACA2"/>
                </a:solidFill>
                <a:effectLst>
                  <a:outerShdw blurRad="38100" dist="38100" dir="2700000" algn="tl">
                    <a:srgbClr val="000000">
                      <a:alpha val="43137"/>
                    </a:srgbClr>
                  </a:outerShdw>
                </a:effectLst>
                <a:latin typeface="Helvetica Neue"/>
                <a:cs typeface="Helvetica Neue"/>
              </a:rPr>
              <a:t>Accurate</a:t>
            </a:r>
            <a:endParaRPr lang="en-US" sz="2400" b="1" dirty="0" smtClean="0">
              <a:solidFill>
                <a:srgbClr val="00ACA2"/>
              </a:solidFill>
            </a:endParaRPr>
          </a:p>
          <a:p>
            <a:pPr>
              <a:spcBef>
                <a:spcPts val="0"/>
              </a:spcBef>
              <a:buNone/>
            </a:pPr>
            <a:endParaRPr lang="en-US" sz="2400" dirty="0" smtClean="0"/>
          </a:p>
          <a:p>
            <a:pPr>
              <a:spcBef>
                <a:spcPts val="0"/>
              </a:spcBef>
              <a:buNone/>
            </a:pPr>
            <a:endParaRPr lang="en-US" sz="2400" dirty="0" smtClean="0"/>
          </a:p>
          <a:p>
            <a:pPr>
              <a:spcBef>
                <a:spcPts val="0"/>
              </a:spcBef>
            </a:pPr>
            <a:r>
              <a:rPr lang="en-US" sz="2400" dirty="0" smtClean="0"/>
              <a:t>Base on best available data at time of publication</a:t>
            </a:r>
          </a:p>
          <a:p>
            <a:pPr>
              <a:spcBef>
                <a:spcPts val="0"/>
              </a:spcBef>
              <a:buNone/>
            </a:pPr>
            <a:endParaRPr lang="en-US" sz="2400" dirty="0" smtClean="0"/>
          </a:p>
          <a:p>
            <a:pPr>
              <a:spcBef>
                <a:spcPts val="0"/>
              </a:spcBef>
              <a:buNone/>
            </a:pPr>
            <a:endParaRPr lang="en-US" sz="2400" dirty="0" smtClean="0"/>
          </a:p>
          <a:p>
            <a:pPr>
              <a:spcBef>
                <a:spcPts val="0"/>
              </a:spcBef>
            </a:pPr>
            <a:r>
              <a:rPr lang="en-US" sz="2400" dirty="0" smtClean="0"/>
              <a:t>Acknowledge limitations</a:t>
            </a:r>
          </a:p>
          <a:p>
            <a:pPr>
              <a:spcBef>
                <a:spcPts val="0"/>
              </a:spcBef>
              <a:buNone/>
            </a:pPr>
            <a:endParaRPr lang="en-US" sz="2400" dirty="0" smtClean="0"/>
          </a:p>
          <a:p>
            <a:pPr>
              <a:spcBef>
                <a:spcPts val="0"/>
              </a:spcBef>
              <a:buNone/>
            </a:pPr>
            <a:endParaRPr lang="en-US" sz="2400" dirty="0" smtClean="0"/>
          </a:p>
          <a:p>
            <a:pPr>
              <a:spcBef>
                <a:spcPts val="0"/>
              </a:spcBef>
            </a:pPr>
            <a:r>
              <a:rPr lang="en-US" sz="2400" dirty="0" smtClean="0"/>
              <a:t>Communicate any identified past errors</a:t>
            </a:r>
          </a:p>
          <a:p>
            <a:pPr>
              <a:spcBef>
                <a:spcPts val="0"/>
              </a:spcBef>
              <a:buNone/>
            </a:pPr>
            <a:endParaRPr lang="en-US" sz="2400" dirty="0" smtClean="0"/>
          </a:p>
          <a:p>
            <a:pPr>
              <a:spcBef>
                <a:spcPts val="0"/>
              </a:spcBef>
              <a:buNone/>
            </a:pPr>
            <a:endParaRPr lang="en-US" sz="2400" dirty="0" smtClean="0"/>
          </a:p>
          <a:p>
            <a:pPr>
              <a:spcBef>
                <a:spcPts val="0"/>
              </a:spcBef>
            </a:pPr>
            <a:r>
              <a:rPr lang="en-US" sz="2400" dirty="0" smtClean="0"/>
              <a:t>Include company’s gross emissions separately from any GHG trades/offsets</a:t>
            </a:r>
          </a:p>
        </p:txBody>
      </p:sp>
      <p:sp>
        <p:nvSpPr>
          <p:cNvPr id="3" name="Title 2"/>
          <p:cNvSpPr>
            <a:spLocks noGrp="1"/>
          </p:cNvSpPr>
          <p:nvPr>
            <p:ph type="ctrTitle"/>
          </p:nvPr>
        </p:nvSpPr>
        <p:spPr/>
        <p:txBody>
          <a:bodyPr>
            <a:noAutofit/>
          </a:bodyPr>
          <a:lstStyle/>
          <a:p>
            <a:r>
              <a:rPr lang="en-US" sz="2600" dirty="0" smtClean="0"/>
              <a:t>GHGP Report Basics</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57"/>
          <p:cNvSpPr/>
          <p:nvPr/>
        </p:nvSpPr>
        <p:spPr>
          <a:xfrm>
            <a:off x="4724400" y="1752600"/>
            <a:ext cx="3581400" cy="1219200"/>
          </a:xfrm>
          <a:prstGeom prst="roundRect">
            <a:avLst>
              <a:gd name="adj" fmla="val 10000"/>
            </a:avLst>
          </a:prstGeom>
          <a:solidFill>
            <a:srgbClr val="73C1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3" name="Title 2"/>
          <p:cNvSpPr>
            <a:spLocks noGrp="1"/>
          </p:cNvSpPr>
          <p:nvPr>
            <p:ph type="ctrTitle"/>
          </p:nvPr>
        </p:nvSpPr>
        <p:spPr/>
        <p:txBody>
          <a:bodyPr>
            <a:normAutofit/>
          </a:bodyPr>
          <a:lstStyle/>
          <a:p>
            <a:r>
              <a:rPr lang="en-US" sz="2600" dirty="0" smtClean="0"/>
              <a:t>Report Information</a:t>
            </a:r>
            <a:endParaRPr lang="en-US" sz="2600" dirty="0"/>
          </a:p>
        </p:txBody>
      </p:sp>
      <p:grpSp>
        <p:nvGrpSpPr>
          <p:cNvPr id="33" name="Group 32"/>
          <p:cNvGrpSpPr/>
          <p:nvPr/>
        </p:nvGrpSpPr>
        <p:grpSpPr>
          <a:xfrm>
            <a:off x="914400" y="3429000"/>
            <a:ext cx="3124200" cy="761999"/>
            <a:chOff x="3255264" y="840057"/>
            <a:chExt cx="1951015" cy="975507"/>
          </a:xfrm>
          <a:solidFill>
            <a:srgbClr val="00C4BB"/>
          </a:solidFill>
          <a:scene3d>
            <a:camera prst="orthographicFront">
              <a:rot lat="0" lon="0" rev="0"/>
            </a:camera>
            <a:lightRig rig="soft" dir="t">
              <a:rot lat="0" lon="0" rev="0"/>
            </a:lightRig>
          </a:scene3d>
        </p:grpSpPr>
        <p:sp>
          <p:nvSpPr>
            <p:cNvPr id="34" name="Rounded Rectangle 33"/>
            <p:cNvSpPr/>
            <p:nvPr/>
          </p:nvSpPr>
          <p:spPr>
            <a:xfrm>
              <a:off x="3255264" y="840057"/>
              <a:ext cx="1951015" cy="975507"/>
            </a:xfrm>
            <a:prstGeom prst="roundRect">
              <a:avLst>
                <a:gd name="adj" fmla="val 10000"/>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35" name="Rounded Rectangle 4"/>
            <p:cNvSpPr/>
            <p:nvPr/>
          </p:nvSpPr>
          <p:spPr>
            <a:xfrm>
              <a:off x="3283836" y="868629"/>
              <a:ext cx="1893871" cy="918363"/>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1600200">
                <a:spcBef>
                  <a:spcPct val="0"/>
                </a:spcBef>
              </a:pPr>
              <a:r>
                <a:rPr lang="en-US" sz="2000" dirty="0" smtClean="0">
                  <a:ln w="18415" cmpd="sng">
                    <a:noFill/>
                    <a:prstDash val="solid"/>
                  </a:ln>
                  <a:solidFill>
                    <a:srgbClr val="FFFFFF"/>
                  </a:solidFill>
                  <a:effectLst>
                    <a:outerShdw blurRad="50800" dist="38100" algn="l" rotWithShape="0">
                      <a:prstClr val="black">
                        <a:alpha val="40000"/>
                      </a:prstClr>
                    </a:outerShdw>
                  </a:effectLst>
                  <a:latin typeface="Helvetica Neue Light"/>
                  <a:cs typeface="Arial" pitchFamily="34" charset="0"/>
                </a:rPr>
                <a:t>Company Description and</a:t>
              </a:r>
            </a:p>
            <a:p>
              <a:pPr lvl="0" algn="ctr" defTabSz="1600200">
                <a:spcBef>
                  <a:spcPct val="0"/>
                </a:spcBef>
              </a:pPr>
              <a:r>
                <a:rPr lang="en-US" sz="2000" dirty="0" smtClean="0">
                  <a:ln w="18415" cmpd="sng">
                    <a:noFill/>
                    <a:prstDash val="solid"/>
                  </a:ln>
                  <a:solidFill>
                    <a:srgbClr val="FFFFFF"/>
                  </a:solidFill>
                  <a:effectLst>
                    <a:outerShdw blurRad="50800" dist="38100" algn="l" rotWithShape="0">
                      <a:prstClr val="black">
                        <a:alpha val="40000"/>
                      </a:prstClr>
                    </a:outerShdw>
                  </a:effectLst>
                  <a:latin typeface="Helvetica Neue Light"/>
                  <a:cs typeface="Arial" pitchFamily="34" charset="0"/>
                </a:rPr>
                <a:t>Inventory Boundary</a:t>
              </a:r>
            </a:p>
          </p:txBody>
        </p:sp>
      </p:grpSp>
      <p:grpSp>
        <p:nvGrpSpPr>
          <p:cNvPr id="37" name="Group 36"/>
          <p:cNvGrpSpPr/>
          <p:nvPr/>
        </p:nvGrpSpPr>
        <p:grpSpPr>
          <a:xfrm>
            <a:off x="914400" y="4724400"/>
            <a:ext cx="3124200" cy="761999"/>
            <a:chOff x="3255264" y="840057"/>
            <a:chExt cx="1951015" cy="975507"/>
          </a:xfrm>
          <a:solidFill>
            <a:srgbClr val="00C4BB"/>
          </a:solidFill>
          <a:scene3d>
            <a:camera prst="orthographicFront">
              <a:rot lat="0" lon="0" rev="0"/>
            </a:camera>
            <a:lightRig rig="soft" dir="t">
              <a:rot lat="0" lon="0" rev="0"/>
            </a:lightRig>
          </a:scene3d>
        </p:grpSpPr>
        <p:sp>
          <p:nvSpPr>
            <p:cNvPr id="38" name="Rounded Rectangle 37"/>
            <p:cNvSpPr/>
            <p:nvPr/>
          </p:nvSpPr>
          <p:spPr>
            <a:xfrm>
              <a:off x="3255264" y="840057"/>
              <a:ext cx="1951015" cy="975507"/>
            </a:xfrm>
            <a:prstGeom prst="roundRect">
              <a:avLst>
                <a:gd name="adj" fmla="val 10000"/>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39" name="Rounded Rectangle 4"/>
            <p:cNvSpPr/>
            <p:nvPr/>
          </p:nvSpPr>
          <p:spPr>
            <a:xfrm>
              <a:off x="3283836" y="868629"/>
              <a:ext cx="1893871" cy="918363"/>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1600200">
                <a:spcBef>
                  <a:spcPct val="0"/>
                </a:spcBef>
              </a:pPr>
              <a:r>
                <a:rPr lang="en-US" sz="2000" dirty="0" smtClean="0">
                  <a:ln w="18415" cmpd="sng">
                    <a:noFill/>
                    <a:prstDash val="solid"/>
                  </a:ln>
                  <a:solidFill>
                    <a:srgbClr val="FFFFFF"/>
                  </a:solidFill>
                  <a:effectLst>
                    <a:outerShdw blurRad="50800" dist="38100" algn="l" rotWithShape="0">
                      <a:prstClr val="black">
                        <a:alpha val="40000"/>
                      </a:prstClr>
                    </a:outerShdw>
                  </a:effectLst>
                  <a:latin typeface="Helvetica Neue Light"/>
                  <a:cs typeface="Arial" pitchFamily="34" charset="0"/>
                </a:rPr>
                <a:t>Emissions Information</a:t>
              </a:r>
            </a:p>
          </p:txBody>
        </p:sp>
      </p:grpSp>
      <p:grpSp>
        <p:nvGrpSpPr>
          <p:cNvPr id="40" name="Group 39"/>
          <p:cNvGrpSpPr/>
          <p:nvPr/>
        </p:nvGrpSpPr>
        <p:grpSpPr>
          <a:xfrm>
            <a:off x="4953000" y="3429001"/>
            <a:ext cx="3124200" cy="761999"/>
            <a:chOff x="3255264" y="840057"/>
            <a:chExt cx="1951015" cy="975507"/>
          </a:xfrm>
          <a:solidFill>
            <a:srgbClr val="91CE88"/>
          </a:solidFill>
          <a:scene3d>
            <a:camera prst="orthographicFront">
              <a:rot lat="0" lon="0" rev="0"/>
            </a:camera>
            <a:lightRig rig="soft" dir="t">
              <a:rot lat="0" lon="0" rev="0"/>
            </a:lightRig>
          </a:scene3d>
        </p:grpSpPr>
        <p:sp>
          <p:nvSpPr>
            <p:cNvPr id="41" name="Rounded Rectangle 40"/>
            <p:cNvSpPr/>
            <p:nvPr/>
          </p:nvSpPr>
          <p:spPr>
            <a:xfrm>
              <a:off x="3255264" y="840057"/>
              <a:ext cx="1951015" cy="975507"/>
            </a:xfrm>
            <a:prstGeom prst="roundRect">
              <a:avLst>
                <a:gd name="adj" fmla="val 10000"/>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42" name="Rounded Rectangle 4"/>
            <p:cNvSpPr/>
            <p:nvPr/>
          </p:nvSpPr>
          <p:spPr>
            <a:xfrm>
              <a:off x="3283836" y="868629"/>
              <a:ext cx="1893871" cy="918363"/>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1600200">
                <a:spcBef>
                  <a:spcPct val="0"/>
                </a:spcBef>
              </a:pPr>
              <a:r>
                <a:rPr lang="en-US" sz="2000" dirty="0" smtClean="0">
                  <a:ln w="18415" cmpd="sng">
                    <a:noFill/>
                    <a:prstDash val="solid"/>
                  </a:ln>
                  <a:solidFill>
                    <a:srgbClr val="FFFFFF"/>
                  </a:solidFill>
                  <a:effectLst>
                    <a:outerShdw blurRad="50800" dist="38100" algn="l" rotWithShape="0">
                      <a:prstClr val="black">
                        <a:alpha val="40000"/>
                      </a:prstClr>
                    </a:outerShdw>
                  </a:effectLst>
                  <a:latin typeface="Helvetica Neue Light"/>
                  <a:cs typeface="Arial" pitchFamily="34" charset="0"/>
                </a:rPr>
                <a:t>Emissions and Performance Information</a:t>
              </a:r>
            </a:p>
          </p:txBody>
        </p:sp>
      </p:grpSp>
      <p:grpSp>
        <p:nvGrpSpPr>
          <p:cNvPr id="43" name="Group 42"/>
          <p:cNvGrpSpPr/>
          <p:nvPr/>
        </p:nvGrpSpPr>
        <p:grpSpPr>
          <a:xfrm>
            <a:off x="4953000" y="4724400"/>
            <a:ext cx="3124200" cy="761999"/>
            <a:chOff x="3255264" y="840057"/>
            <a:chExt cx="1951015" cy="975507"/>
          </a:xfrm>
          <a:solidFill>
            <a:srgbClr val="91CE88"/>
          </a:solidFill>
          <a:scene3d>
            <a:camera prst="orthographicFront">
              <a:rot lat="0" lon="0" rev="0"/>
            </a:camera>
            <a:lightRig rig="soft" dir="t">
              <a:rot lat="0" lon="0" rev="0"/>
            </a:lightRig>
          </a:scene3d>
        </p:grpSpPr>
        <p:sp>
          <p:nvSpPr>
            <p:cNvPr id="44" name="Rounded Rectangle 43"/>
            <p:cNvSpPr/>
            <p:nvPr/>
          </p:nvSpPr>
          <p:spPr>
            <a:xfrm>
              <a:off x="3255264" y="840057"/>
              <a:ext cx="1951015" cy="975507"/>
            </a:xfrm>
            <a:prstGeom prst="roundRect">
              <a:avLst>
                <a:gd name="adj" fmla="val 10000"/>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45" name="Rounded Rectangle 4"/>
            <p:cNvSpPr/>
            <p:nvPr/>
          </p:nvSpPr>
          <p:spPr>
            <a:xfrm>
              <a:off x="3283836" y="868629"/>
              <a:ext cx="1893871" cy="918363"/>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1600200">
                <a:spcBef>
                  <a:spcPct val="0"/>
                </a:spcBef>
              </a:pPr>
              <a:r>
                <a:rPr lang="en-US" sz="2000" dirty="0" smtClean="0">
                  <a:ln w="18415" cmpd="sng">
                    <a:noFill/>
                    <a:prstDash val="solid"/>
                  </a:ln>
                  <a:solidFill>
                    <a:srgbClr val="FFFFFF"/>
                  </a:solidFill>
                  <a:effectLst>
                    <a:outerShdw blurRad="50800" dist="38100" algn="l" rotWithShape="0">
                      <a:prstClr val="black">
                        <a:alpha val="40000"/>
                      </a:prstClr>
                    </a:outerShdw>
                  </a:effectLst>
                  <a:latin typeface="Helvetica Neue Light"/>
                  <a:cs typeface="Arial" pitchFamily="34" charset="0"/>
                </a:rPr>
                <a:t>Offsets Information</a:t>
              </a:r>
            </a:p>
          </p:txBody>
        </p:sp>
      </p:grpSp>
      <p:grpSp>
        <p:nvGrpSpPr>
          <p:cNvPr id="49" name="Group 48"/>
          <p:cNvGrpSpPr/>
          <p:nvPr/>
        </p:nvGrpSpPr>
        <p:grpSpPr>
          <a:xfrm>
            <a:off x="1295400" y="5562600"/>
            <a:ext cx="914400" cy="365760"/>
            <a:chOff x="5986686" y="1015185"/>
            <a:chExt cx="1658207" cy="586133"/>
          </a:xfrm>
          <a:solidFill>
            <a:srgbClr val="00DED3"/>
          </a:solidFill>
          <a:scene3d>
            <a:camera prst="orthographicFront">
              <a:rot lat="0" lon="0" rev="0"/>
            </a:camera>
            <a:lightRig rig="soft" dir="t">
              <a:rot lat="0" lon="0" rev="0"/>
            </a:lightRig>
          </a:scene3d>
        </p:grpSpPr>
        <p:sp>
          <p:nvSpPr>
            <p:cNvPr id="50" name="Rounded Rectangle 49"/>
            <p:cNvSpPr/>
            <p:nvPr/>
          </p:nvSpPr>
          <p:spPr>
            <a:xfrm>
              <a:off x="5986686" y="1015185"/>
              <a:ext cx="1658207" cy="586133"/>
            </a:xfrm>
            <a:prstGeom prst="roundRect">
              <a:avLst>
                <a:gd name="adj" fmla="val 10000"/>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51" name="Rounded Rectangle 4"/>
            <p:cNvSpPr/>
            <p:nvPr/>
          </p:nvSpPr>
          <p:spPr>
            <a:xfrm>
              <a:off x="6003853" y="1032352"/>
              <a:ext cx="1623873" cy="5517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kern="1200" dirty="0" smtClean="0">
                  <a:ln w="18415" cmpd="sng">
                    <a:noFill/>
                    <a:prstDash val="solid"/>
                  </a:ln>
                  <a:solidFill>
                    <a:srgbClr val="FFFFFF"/>
                  </a:solidFill>
                  <a:effectLst>
                    <a:outerShdw blurRad="50800" dist="38100" algn="l" rotWithShape="0">
                      <a:prstClr val="black">
                        <a:alpha val="40000"/>
                      </a:prstClr>
                    </a:outerShdw>
                  </a:effectLst>
                  <a:latin typeface="Helvetica Neue Light"/>
                  <a:ea typeface="+mn-ea"/>
                  <a:cs typeface="Arial" pitchFamily="34" charset="0"/>
                </a:rPr>
                <a:t>Scope 1</a:t>
              </a:r>
              <a:endParaRPr lang="en-US" sz="2400" kern="1200" dirty="0" smtClean="0">
                <a:ln w="18415" cmpd="sng">
                  <a:noFill/>
                  <a:prstDash val="solid"/>
                </a:ln>
                <a:solidFill>
                  <a:srgbClr val="FFFFFF"/>
                </a:solidFill>
                <a:effectLst>
                  <a:outerShdw blurRad="50800" dist="38100" algn="l" rotWithShape="0">
                    <a:prstClr val="black">
                      <a:alpha val="40000"/>
                    </a:prstClr>
                  </a:outerShdw>
                </a:effectLst>
                <a:latin typeface="Helvetica Neue Light"/>
                <a:ea typeface="+mn-ea"/>
                <a:cs typeface="Arial" pitchFamily="34" charset="0"/>
              </a:endParaRPr>
            </a:p>
          </p:txBody>
        </p:sp>
      </p:grpSp>
      <p:grpSp>
        <p:nvGrpSpPr>
          <p:cNvPr id="52" name="Group 51"/>
          <p:cNvGrpSpPr/>
          <p:nvPr/>
        </p:nvGrpSpPr>
        <p:grpSpPr>
          <a:xfrm>
            <a:off x="2743200" y="5562600"/>
            <a:ext cx="914400" cy="362762"/>
            <a:chOff x="5986686" y="3065346"/>
            <a:chExt cx="1700368" cy="591362"/>
          </a:xfrm>
          <a:solidFill>
            <a:srgbClr val="00DED3"/>
          </a:solidFill>
          <a:scene3d>
            <a:camera prst="orthographicFront">
              <a:rot lat="0" lon="0" rev="0"/>
            </a:camera>
            <a:lightRig rig="soft" dir="t">
              <a:rot lat="0" lon="0" rev="0"/>
            </a:lightRig>
          </a:scene3d>
        </p:grpSpPr>
        <p:sp>
          <p:nvSpPr>
            <p:cNvPr id="53" name="Rounded Rectangle 52"/>
            <p:cNvSpPr/>
            <p:nvPr/>
          </p:nvSpPr>
          <p:spPr>
            <a:xfrm>
              <a:off x="5986686" y="3065346"/>
              <a:ext cx="1700368" cy="591362"/>
            </a:xfrm>
            <a:prstGeom prst="roundRect">
              <a:avLst>
                <a:gd name="adj" fmla="val 10000"/>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54" name="Rounded Rectangle 4"/>
            <p:cNvSpPr/>
            <p:nvPr/>
          </p:nvSpPr>
          <p:spPr>
            <a:xfrm>
              <a:off x="6004006" y="3082666"/>
              <a:ext cx="1665728" cy="556722"/>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kern="1200" dirty="0" smtClean="0">
                  <a:ln w="18415" cmpd="sng">
                    <a:noFill/>
                    <a:prstDash val="solid"/>
                  </a:ln>
                  <a:solidFill>
                    <a:srgbClr val="FFFFFF"/>
                  </a:solidFill>
                  <a:effectLst>
                    <a:outerShdw blurRad="50800" dist="38100" algn="l" rotWithShape="0">
                      <a:prstClr val="black">
                        <a:alpha val="40000"/>
                      </a:prstClr>
                    </a:outerShdw>
                  </a:effectLst>
                  <a:latin typeface="Helvetica Neue Light"/>
                  <a:ea typeface="+mn-ea"/>
                  <a:cs typeface="Arial" pitchFamily="34" charset="0"/>
                </a:rPr>
                <a:t>Scope 2</a:t>
              </a:r>
            </a:p>
          </p:txBody>
        </p:sp>
      </p:grpSp>
      <p:grpSp>
        <p:nvGrpSpPr>
          <p:cNvPr id="55" name="Group 54"/>
          <p:cNvGrpSpPr/>
          <p:nvPr/>
        </p:nvGrpSpPr>
        <p:grpSpPr>
          <a:xfrm>
            <a:off x="6057900" y="5577840"/>
            <a:ext cx="914400" cy="365760"/>
            <a:chOff x="5986686" y="4411147"/>
            <a:chExt cx="1704348" cy="539699"/>
          </a:xfrm>
          <a:solidFill>
            <a:srgbClr val="A5D79D"/>
          </a:solidFill>
          <a:scene3d>
            <a:camera prst="orthographicFront">
              <a:rot lat="0" lon="0" rev="0"/>
            </a:camera>
            <a:lightRig rig="soft" dir="t">
              <a:rot lat="0" lon="0" rev="0"/>
            </a:lightRig>
          </a:scene3d>
        </p:grpSpPr>
        <p:sp>
          <p:nvSpPr>
            <p:cNvPr id="56" name="Rounded Rectangle 55"/>
            <p:cNvSpPr/>
            <p:nvPr/>
          </p:nvSpPr>
          <p:spPr>
            <a:xfrm>
              <a:off x="5986686" y="4411147"/>
              <a:ext cx="1704348" cy="539699"/>
            </a:xfrm>
            <a:prstGeom prst="roundRect">
              <a:avLst>
                <a:gd name="adj" fmla="val 10000"/>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57" name="Rounded Rectangle 4"/>
            <p:cNvSpPr/>
            <p:nvPr/>
          </p:nvSpPr>
          <p:spPr>
            <a:xfrm>
              <a:off x="6002493" y="4426954"/>
              <a:ext cx="1672734" cy="508085"/>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kern="1200" dirty="0" smtClean="0">
                  <a:ln w="18415" cmpd="sng">
                    <a:noFill/>
                    <a:prstDash val="solid"/>
                  </a:ln>
                  <a:solidFill>
                    <a:srgbClr val="FFFFFF"/>
                  </a:solidFill>
                  <a:effectLst>
                    <a:outerShdw blurRad="50800" dist="38100" algn="l" rotWithShape="0">
                      <a:prstClr val="black">
                        <a:alpha val="40000"/>
                      </a:prstClr>
                    </a:outerShdw>
                  </a:effectLst>
                  <a:latin typeface="Helvetica Neue Light"/>
                  <a:ea typeface="+mn-ea"/>
                  <a:cs typeface="Arial" pitchFamily="34" charset="0"/>
                </a:rPr>
                <a:t>Scope 3</a:t>
              </a:r>
            </a:p>
          </p:txBody>
        </p:sp>
      </p:grpSp>
      <p:grpSp>
        <p:nvGrpSpPr>
          <p:cNvPr id="66" name="Group 65"/>
          <p:cNvGrpSpPr/>
          <p:nvPr/>
        </p:nvGrpSpPr>
        <p:grpSpPr>
          <a:xfrm>
            <a:off x="685800" y="1676400"/>
            <a:ext cx="3581400" cy="1219200"/>
            <a:chOff x="3255264" y="3518577"/>
            <a:chExt cx="1951015" cy="975507"/>
          </a:xfrm>
          <a:solidFill>
            <a:srgbClr val="00ACA2"/>
          </a:solidFill>
          <a:scene3d>
            <a:camera prst="orthographicFront">
              <a:rot lat="0" lon="0" rev="0"/>
            </a:camera>
            <a:lightRig rig="soft" dir="t">
              <a:rot lat="0" lon="0" rev="0"/>
            </a:lightRig>
          </a:scene3d>
        </p:grpSpPr>
        <p:sp>
          <p:nvSpPr>
            <p:cNvPr id="67" name="Rounded Rectangle 66"/>
            <p:cNvSpPr/>
            <p:nvPr/>
          </p:nvSpPr>
          <p:spPr>
            <a:xfrm>
              <a:off x="3255264" y="3518577"/>
              <a:ext cx="1951015" cy="975507"/>
            </a:xfrm>
            <a:prstGeom prst="roundRect">
              <a:avLst>
                <a:gd name="adj" fmla="val 10000"/>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68" name="Rounded Rectangle 4"/>
            <p:cNvSpPr/>
            <p:nvPr/>
          </p:nvSpPr>
          <p:spPr>
            <a:xfrm>
              <a:off x="3283836" y="3547149"/>
              <a:ext cx="1893871" cy="91836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4400" kern="1200" dirty="0" smtClean="0">
                  <a:ln w="18415" cmpd="sng">
                    <a:noFill/>
                    <a:prstDash val="solid"/>
                  </a:ln>
                  <a:solidFill>
                    <a:srgbClr val="FFFFFF"/>
                  </a:solidFill>
                  <a:effectLst>
                    <a:outerShdw blurRad="50800" dist="38100" algn="l" rotWithShape="0">
                      <a:prstClr val="black">
                        <a:alpha val="40000"/>
                      </a:prstClr>
                    </a:outerShdw>
                  </a:effectLst>
                  <a:latin typeface="Helvetica Neue Light"/>
                  <a:ea typeface="+mn-ea"/>
                  <a:cs typeface="Arial" pitchFamily="34" charset="0"/>
                </a:rPr>
                <a:t>Required</a:t>
              </a:r>
            </a:p>
          </p:txBody>
        </p:sp>
      </p:grpSp>
      <p:sp>
        <p:nvSpPr>
          <p:cNvPr id="71" name="Rounded Rectangle 70"/>
          <p:cNvSpPr/>
          <p:nvPr/>
        </p:nvSpPr>
        <p:spPr>
          <a:xfrm>
            <a:off x="533400" y="1447800"/>
            <a:ext cx="3886200" cy="4724400"/>
          </a:xfrm>
          <a:prstGeom prst="roundRect">
            <a:avLst/>
          </a:prstGeom>
          <a:noFill/>
          <a:ln w="57150">
            <a:solidFill>
              <a:srgbClr val="00ACA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CA2"/>
              </a:solidFill>
            </a:endParaRPr>
          </a:p>
        </p:txBody>
      </p:sp>
      <p:sp>
        <p:nvSpPr>
          <p:cNvPr id="36" name="Rounded Rectangle 35"/>
          <p:cNvSpPr/>
          <p:nvPr/>
        </p:nvSpPr>
        <p:spPr>
          <a:xfrm>
            <a:off x="4572000" y="1447800"/>
            <a:ext cx="3886200" cy="4724400"/>
          </a:xfrm>
          <a:prstGeom prst="roundRect">
            <a:avLst/>
          </a:prstGeom>
          <a:noFill/>
          <a:ln w="57150">
            <a:solidFill>
              <a:srgbClr val="73C1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422077" y="1981200"/>
            <a:ext cx="2287806" cy="701731"/>
          </a:xfrm>
          <a:prstGeom prst="rect">
            <a:avLst/>
          </a:prstGeom>
        </p:spPr>
        <p:txBody>
          <a:bodyPr wrap="none">
            <a:spAutoFit/>
          </a:bodyPr>
          <a:lstStyle/>
          <a:p>
            <a:pPr lvl="0" algn="ctr" defTabSz="1600200">
              <a:lnSpc>
                <a:spcPct val="90000"/>
              </a:lnSpc>
              <a:spcBef>
                <a:spcPct val="0"/>
              </a:spcBef>
              <a:spcAft>
                <a:spcPct val="35000"/>
              </a:spcAft>
            </a:pPr>
            <a:r>
              <a:rPr lang="en-US" sz="4400" dirty="0" smtClean="0">
                <a:ln w="18415" cmpd="sng">
                  <a:noFill/>
                  <a:prstDash val="solid"/>
                </a:ln>
                <a:solidFill>
                  <a:srgbClr val="FFFFFF"/>
                </a:solidFill>
                <a:effectLst>
                  <a:outerShdw blurRad="50800" dist="38100" algn="l" rotWithShape="0">
                    <a:prstClr val="black">
                      <a:alpha val="40000"/>
                    </a:prstClr>
                  </a:outerShdw>
                </a:effectLst>
                <a:latin typeface="Helvetica Neue Light"/>
                <a:cs typeface="Arial" pitchFamily="34" charset="0"/>
              </a:rPr>
              <a:t>Optional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8431" y="1681797"/>
            <a:ext cx="8318881" cy="4642803"/>
          </a:xfrm>
        </p:spPr>
        <p:txBody>
          <a:bodyPr>
            <a:normAutofit/>
          </a:bodyPr>
          <a:lstStyle/>
          <a:p>
            <a:endParaRPr lang="en-US" sz="2400" dirty="0" smtClean="0"/>
          </a:p>
          <a:p>
            <a:r>
              <a:rPr lang="en-US" sz="2400" dirty="0" smtClean="0"/>
              <a:t>Company description</a:t>
            </a:r>
          </a:p>
          <a:p>
            <a:pPr>
              <a:buNone/>
            </a:pPr>
            <a:endParaRPr lang="en-US" sz="2400" dirty="0" smtClean="0"/>
          </a:p>
          <a:p>
            <a:r>
              <a:rPr lang="en-US" sz="2400" dirty="0" smtClean="0"/>
              <a:t>Organizational boundary, consolidation approach</a:t>
            </a:r>
          </a:p>
          <a:p>
            <a:pPr>
              <a:buNone/>
            </a:pPr>
            <a:endParaRPr lang="en-US" sz="2400" dirty="0" smtClean="0"/>
          </a:p>
          <a:p>
            <a:r>
              <a:rPr lang="en-US" sz="2400" dirty="0" smtClean="0"/>
              <a:t>Operational boundaries</a:t>
            </a:r>
          </a:p>
          <a:p>
            <a:pPr lvl="1"/>
            <a:r>
              <a:rPr lang="en-US" sz="2000" dirty="0" smtClean="0"/>
              <a:t>If scope 3 included, list activity types covered</a:t>
            </a:r>
          </a:p>
          <a:p>
            <a:pPr lvl="1">
              <a:buNone/>
            </a:pPr>
            <a:endParaRPr lang="en-US" sz="2000" dirty="0" smtClean="0"/>
          </a:p>
          <a:p>
            <a:r>
              <a:rPr lang="en-US" sz="2400" dirty="0" smtClean="0"/>
              <a:t>Reporting period covered</a:t>
            </a:r>
          </a:p>
          <a:p>
            <a:pPr lvl="2"/>
            <a:endParaRPr lang="en-US" sz="1800" dirty="0" smtClean="0"/>
          </a:p>
          <a:p>
            <a:pPr lvl="1"/>
            <a:endParaRPr lang="en-US" sz="2000" dirty="0"/>
          </a:p>
        </p:txBody>
      </p:sp>
      <p:sp>
        <p:nvSpPr>
          <p:cNvPr id="3" name="Title 2"/>
          <p:cNvSpPr>
            <a:spLocks noGrp="1"/>
          </p:cNvSpPr>
          <p:nvPr>
            <p:ph type="ctrTitle"/>
          </p:nvPr>
        </p:nvSpPr>
        <p:spPr/>
        <p:txBody>
          <a:bodyPr>
            <a:normAutofit/>
          </a:bodyPr>
          <a:lstStyle/>
          <a:p>
            <a:r>
              <a:rPr lang="en-US" sz="2600" dirty="0" smtClean="0"/>
              <a:t>Required: Company and Boundary Info</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8431" y="1681797"/>
            <a:ext cx="8318881" cy="4642803"/>
          </a:xfrm>
        </p:spPr>
        <p:txBody>
          <a:bodyPr>
            <a:noAutofit/>
          </a:bodyPr>
          <a:lstStyle/>
          <a:p>
            <a:r>
              <a:rPr lang="en-US" sz="2200" dirty="0" smtClean="0"/>
              <a:t>Total Scope 1 and 2 emissions</a:t>
            </a:r>
          </a:p>
          <a:p>
            <a:pPr lvl="1"/>
            <a:r>
              <a:rPr lang="en-US" dirty="0" smtClean="0"/>
              <a:t>Independent of any offsets, allowances, etc.</a:t>
            </a:r>
          </a:p>
          <a:p>
            <a:r>
              <a:rPr lang="en-US" sz="2200" dirty="0" smtClean="0"/>
              <a:t>Emissions separated by Scope 1 and 2</a:t>
            </a:r>
          </a:p>
          <a:p>
            <a:r>
              <a:rPr lang="en-US" sz="2200" dirty="0" smtClean="0"/>
              <a:t>Emissions of all 7 GHGs separately</a:t>
            </a:r>
          </a:p>
          <a:p>
            <a:pPr lvl="1"/>
            <a:r>
              <a:rPr lang="en-US" dirty="0" smtClean="0"/>
              <a:t>In metric </a:t>
            </a:r>
            <a:r>
              <a:rPr lang="en-US" dirty="0" err="1" smtClean="0"/>
              <a:t>tonnes</a:t>
            </a:r>
            <a:r>
              <a:rPr lang="en-US" dirty="0" smtClean="0"/>
              <a:t> and in metric </a:t>
            </a:r>
            <a:r>
              <a:rPr lang="en-US" dirty="0" err="1" smtClean="0"/>
              <a:t>tonnes</a:t>
            </a:r>
            <a:r>
              <a:rPr lang="en-US" dirty="0" smtClean="0"/>
              <a:t> of CO2e</a:t>
            </a:r>
          </a:p>
          <a:p>
            <a:pPr lvl="1"/>
            <a:r>
              <a:rPr lang="en-US" dirty="0" smtClean="0"/>
              <a:t>Ex: 100 t of CH4 	   2,100 t CO2e</a:t>
            </a:r>
          </a:p>
          <a:p>
            <a:r>
              <a:rPr lang="en-US" sz="2200" dirty="0"/>
              <a:t>CO</a:t>
            </a:r>
            <a:r>
              <a:rPr lang="en-US" sz="2200" baseline="-25000" dirty="0"/>
              <a:t>2</a:t>
            </a:r>
            <a:r>
              <a:rPr lang="en-US" sz="2200" dirty="0"/>
              <a:t> emissions from biomass separately from scopes</a:t>
            </a:r>
          </a:p>
          <a:p>
            <a:r>
              <a:rPr lang="en-US" sz="2200" dirty="0" smtClean="0"/>
              <a:t>Base year and emissions profile over time</a:t>
            </a:r>
          </a:p>
          <a:p>
            <a:r>
              <a:rPr lang="en-US" sz="2200" dirty="0" smtClean="0"/>
              <a:t>Context for any base year recalculations</a:t>
            </a:r>
          </a:p>
          <a:p>
            <a:r>
              <a:rPr lang="en-US" sz="2200" dirty="0" smtClean="0"/>
              <a:t>Calculation methodologies</a:t>
            </a:r>
          </a:p>
          <a:p>
            <a:r>
              <a:rPr lang="en-US" sz="2200" dirty="0" smtClean="0"/>
              <a:t>Any exclusions of sources or operations</a:t>
            </a:r>
          </a:p>
        </p:txBody>
      </p:sp>
      <p:sp>
        <p:nvSpPr>
          <p:cNvPr id="3" name="Title 2"/>
          <p:cNvSpPr>
            <a:spLocks noGrp="1"/>
          </p:cNvSpPr>
          <p:nvPr>
            <p:ph type="ctrTitle"/>
          </p:nvPr>
        </p:nvSpPr>
        <p:spPr/>
        <p:txBody>
          <a:bodyPr/>
          <a:lstStyle/>
          <a:p>
            <a:r>
              <a:rPr lang="en-US" smtClean="0"/>
              <a:t>Required: Emissions Data</a:t>
            </a:r>
            <a:endParaRPr lang="en-US" dirty="0"/>
          </a:p>
        </p:txBody>
      </p:sp>
      <p:sp>
        <p:nvSpPr>
          <p:cNvPr id="4" name="Right Arrow 3"/>
          <p:cNvSpPr/>
          <p:nvPr/>
        </p:nvSpPr>
        <p:spPr>
          <a:xfrm>
            <a:off x="2743200" y="3581400"/>
            <a:ext cx="457200" cy="228600"/>
          </a:xfrm>
          <a:prstGeom prst="rightArrow">
            <a:avLst/>
          </a:prstGeom>
          <a:solidFill>
            <a:schemeClr val="tx1"/>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200" dirty="0" smtClean="0"/>
              <a:t>Report two scope </a:t>
            </a:r>
            <a:r>
              <a:rPr lang="en-US" sz="2200" dirty="0"/>
              <a:t>2 </a:t>
            </a:r>
            <a:r>
              <a:rPr lang="en-US" sz="2200" dirty="0" smtClean="0"/>
              <a:t>figures, one on market-based method and one on location-based method</a:t>
            </a:r>
          </a:p>
          <a:p>
            <a:endParaRPr lang="en-US" sz="2200" dirty="0" smtClean="0"/>
          </a:p>
          <a:p>
            <a:r>
              <a:rPr lang="en-US" sz="2200" dirty="0" smtClean="0"/>
              <a:t>If setting an emissions reduction goal, shall identify which method’s total is used</a:t>
            </a:r>
          </a:p>
          <a:p>
            <a:endParaRPr lang="en-US" sz="2200" dirty="0" smtClean="0"/>
          </a:p>
          <a:p>
            <a:r>
              <a:rPr lang="en-US" sz="2200" dirty="0" smtClean="0"/>
              <a:t>Disclose which method used in inventory total (if only reporting 1 total), and which used in base year</a:t>
            </a:r>
          </a:p>
          <a:p>
            <a:endParaRPr lang="en-US" sz="2200" dirty="0" smtClean="0"/>
          </a:p>
          <a:p>
            <a:r>
              <a:rPr lang="en-US" sz="2200" dirty="0" smtClean="0"/>
              <a:t>Ensure market-based emission factors meet the Scope 2 Quality Criteria</a:t>
            </a:r>
          </a:p>
          <a:p>
            <a:endParaRPr lang="en-US" dirty="0"/>
          </a:p>
        </p:txBody>
      </p:sp>
      <p:sp>
        <p:nvSpPr>
          <p:cNvPr id="3" name="Title 2"/>
          <p:cNvSpPr>
            <a:spLocks noGrp="1"/>
          </p:cNvSpPr>
          <p:nvPr>
            <p:ph type="ctrTitle"/>
          </p:nvPr>
        </p:nvSpPr>
        <p:spPr/>
        <p:txBody>
          <a:bodyPr/>
          <a:lstStyle/>
          <a:p>
            <a:r>
              <a:rPr lang="en-US" dirty="0" smtClean="0"/>
              <a:t>Required: If electricity product </a:t>
            </a:r>
            <a:r>
              <a:rPr lang="en-US" dirty="0"/>
              <a:t>or supplier </a:t>
            </a:r>
            <a:r>
              <a:rPr lang="en-US" dirty="0" smtClean="0"/>
              <a:t>data</a:t>
            </a:r>
            <a:endParaRPr lang="en-US" dirty="0"/>
          </a:p>
        </p:txBody>
      </p:sp>
    </p:spTree>
    <p:extLst>
      <p:ext uri="{BB962C8B-B14F-4D97-AF65-F5344CB8AC3E}">
        <p14:creationId xmlns:p14="http://schemas.microsoft.com/office/powerpoint/2010/main" val="545443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9380"/>
      </a:hlink>
      <a:folHlink>
        <a:srgbClr val="0093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F9699F1D82E8489539652D1D3605E0" ma:contentTypeVersion="14" ma:contentTypeDescription="Create a new document." ma:contentTypeScope="" ma:versionID="7f9de84e41ab407733e1146335bf5678">
  <xsd:schema xmlns:xsd="http://www.w3.org/2001/XMLSchema" xmlns:xs="http://www.w3.org/2001/XMLSchema" xmlns:p="http://schemas.microsoft.com/office/2006/metadata/properties" xmlns:ns1="http://schemas.microsoft.com/sharepoint/v3" xmlns:ns2="0f2b0006-c2ac-4c37-974f-93953e9e2787" xmlns:ns3="f1a64cc1-e1f5-4dc9-b425-36e48be156d1" targetNamespace="http://schemas.microsoft.com/office/2006/metadata/properties" ma:root="true" ma:fieldsID="fd0de4771770fc8b85fe80b92f9339eb" ns1:_="" ns2:_="" ns3:_="">
    <xsd:import namespace="http://schemas.microsoft.com/sharepoint/v3"/>
    <xsd:import namespace="0f2b0006-c2ac-4c37-974f-93953e9e2787"/>
    <xsd:import namespace="f1a64cc1-e1f5-4dc9-b425-36e48be156d1"/>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1:_ip_UnifiedCompliancePolicyProperties" minOccurs="0"/>
                <xsd:element ref="ns1:_ip_UnifiedCompliancePolicyUIAction"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description="" ma:hidden="true" ma:internalName="_ip_UnifiedCompliancePolicyProperties">
      <xsd:simpleType>
        <xsd:restriction base="dms:Note"/>
      </xsd:simpleType>
    </xsd:element>
    <xsd:element name="_ip_UnifiedCompliancePolicyUIAction" ma:index="13"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2b0006-c2ac-4c37-974f-93953e9e278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1a64cc1-e1f5-4dc9-b425-36e48be156d1"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AutoTags" ma:index="17" nillable="true" ma:displayName="MediaServiceAutoTags" ma:description="" ma:internalName="MediaServiceAutoTags" ma:readOnly="true">
      <xsd:simpleType>
        <xsd:restriction base="dms:Text"/>
      </xsd:simpleType>
    </xsd:element>
    <xsd:element name="MediaServiceLocation" ma:index="18" nillable="true" ma:displayName="MediaServiceLocation" ma:description="" ma:internalName="MediaServiceLocation"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6D2637A-F538-4491-891F-02EF88BD8B00}"/>
</file>

<file path=customXml/itemProps2.xml><?xml version="1.0" encoding="utf-8"?>
<ds:datastoreItem xmlns:ds="http://schemas.openxmlformats.org/officeDocument/2006/customXml" ds:itemID="{78683C3F-2C9A-4801-81C4-6ADDBCBF20FC}"/>
</file>

<file path=customXml/itemProps3.xml><?xml version="1.0" encoding="utf-8"?>
<ds:datastoreItem xmlns:ds="http://schemas.openxmlformats.org/officeDocument/2006/customXml" ds:itemID="{C276EA01-50CC-474E-9D60-7AEA1CD29789}"/>
</file>

<file path=docProps/app.xml><?xml version="1.0" encoding="utf-8"?>
<Properties xmlns="http://schemas.openxmlformats.org/officeDocument/2006/extended-properties" xmlns:vt="http://schemas.openxmlformats.org/officeDocument/2006/docPropsVTypes">
  <TotalTime>4782</TotalTime>
  <Words>3545</Words>
  <Application>Microsoft Office PowerPoint</Application>
  <PresentationFormat>On-screen Show (4:3)</PresentationFormat>
  <Paragraphs>343</Paragraphs>
  <Slides>27</Slides>
  <Notes>23</Notes>
  <HiddenSlides>9</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1_Office Theme</vt:lpstr>
      <vt:lpstr>A Corporate Accounting and Reporting Standard</vt:lpstr>
      <vt:lpstr>Lesson Modules</vt:lpstr>
      <vt:lpstr>Reporting GHG Emissions</vt:lpstr>
      <vt:lpstr>Learning Objectives</vt:lpstr>
      <vt:lpstr>GHGP Report Basics</vt:lpstr>
      <vt:lpstr>Report Information</vt:lpstr>
      <vt:lpstr>Required: Company and Boundary Info</vt:lpstr>
      <vt:lpstr>Required: Emissions Data</vt:lpstr>
      <vt:lpstr>Required: If electricity product or supplier data</vt:lpstr>
      <vt:lpstr>Recommended (for Scope 2 reporting):</vt:lpstr>
      <vt:lpstr>Optional: Emissions and Performance Data</vt:lpstr>
      <vt:lpstr>Optional 2: Emissions and Performance Data</vt:lpstr>
      <vt:lpstr>Optional:  Info on Offsets</vt:lpstr>
      <vt:lpstr>Reporting Tips</vt:lpstr>
      <vt:lpstr>Interpreting Emissions</vt:lpstr>
      <vt:lpstr>Ratio Indicators (optional)</vt:lpstr>
      <vt:lpstr>Ratio Indicator Examples</vt:lpstr>
      <vt:lpstr>Summary</vt:lpstr>
      <vt:lpstr>Further Reading</vt:lpstr>
      <vt:lpstr>Inventory Tips</vt:lpstr>
      <vt:lpstr>Complete a Master List of Facilities</vt:lpstr>
      <vt:lpstr>Determine How Data Will be Collected</vt:lpstr>
      <vt:lpstr>Centralize Data Collection Process</vt:lpstr>
      <vt:lpstr>Develop Data Collection Survey</vt:lpstr>
      <vt:lpstr>Develop Quality Assurance Standards</vt:lpstr>
      <vt:lpstr>Develop an Inventory Management Plan</vt:lpstr>
      <vt:lpstr>Incorporate Business Goals into Reporting</vt:lpstr>
    </vt:vector>
  </TitlesOfParts>
  <Company>WORLD RESOURCES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bulldog</dc:creator>
  <cp:lastModifiedBy>Stephen Russell</cp:lastModifiedBy>
  <cp:revision>161</cp:revision>
  <cp:lastPrinted>2015-01-23T21:12:21Z</cp:lastPrinted>
  <dcterms:created xsi:type="dcterms:W3CDTF">2009-11-10T19:42:26Z</dcterms:created>
  <dcterms:modified xsi:type="dcterms:W3CDTF">2015-07-16T13:27:48Z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0x010100D1F9699F1D82E8489539652D1D3605E0</vt:lpwstr>
  </property>
  <property fmtid="{D5CDD505-2E9C-101B-9397-08002B2CF9AE}" pid="3" name="Order">
    <vt:r8>33800</vt:r8>
  </property>
  <property fmtid="{D5CDD505-2E9C-101B-9397-08002B2CF9AE}" pid="4" name="_CopySource">
    <vt:lpwstr>https://onewri-my.sharepoint.com/personal/yelena_akopian_wri_org/Documents/For Kai/Corporate Standard/Day 3/07_Reporting.pptx</vt:lpwstr>
  </property>
  <property fmtid="{D5CDD505-2E9C-101B-9397-08002B2CF9AE}" pid="5" name="_SourceUrl">
    <vt:lpwstr/>
  </property>
  <property fmtid="{D5CDD505-2E9C-101B-9397-08002B2CF9AE}" pid="6" name="_SharedFileIndex">
    <vt:lpwstr/>
  </property>
</Properties>
</file>