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6"/>
  </p:notesMasterIdLst>
  <p:handoutMasterIdLst>
    <p:handoutMasterId r:id="rId17"/>
  </p:handoutMasterIdLst>
  <p:sldIdLst>
    <p:sldId id="257" r:id="rId2"/>
    <p:sldId id="260" r:id="rId3"/>
    <p:sldId id="258" r:id="rId4"/>
    <p:sldId id="293" r:id="rId5"/>
    <p:sldId id="281" r:id="rId6"/>
    <p:sldId id="295" r:id="rId7"/>
    <p:sldId id="303" r:id="rId8"/>
    <p:sldId id="296" r:id="rId9"/>
    <p:sldId id="304" r:id="rId10"/>
    <p:sldId id="306" r:id="rId11"/>
    <p:sldId id="294" r:id="rId12"/>
    <p:sldId id="302" r:id="rId13"/>
    <p:sldId id="301" r:id="rId14"/>
    <p:sldId id="305" r:id="rId1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thin" initials="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2"/>
    <a:srgbClr val="96D08C"/>
    <a:srgbClr val="73C167"/>
    <a:srgbClr val="00E2D7"/>
    <a:srgbClr val="00C8BE"/>
    <a:srgbClr val="E38303"/>
    <a:srgbClr val="FC7B00"/>
    <a:srgbClr val="58700A"/>
    <a:srgbClr val="F5B433"/>
    <a:srgbClr val="F8A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9" autoAdjust="0"/>
    <p:restoredTop sz="73846" autoAdjust="0"/>
  </p:normalViewPr>
  <p:slideViewPr>
    <p:cSldViewPr>
      <p:cViewPr>
        <p:scale>
          <a:sx n="66" d="100"/>
          <a:sy n="66" d="100"/>
        </p:scale>
        <p:origin x="-223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5" tIns="47113" rIns="94225" bIns="47113" rtlCol="0"/>
          <a:lstStyle>
            <a:lvl1pPr algn="r">
              <a:defRPr sz="1300"/>
            </a:lvl1pPr>
          </a:lstStyle>
          <a:p>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5" tIns="47113" rIns="94225" bIns="47113" rtlCol="0" anchor="b"/>
          <a:lstStyle>
            <a:lvl1pPr algn="r">
              <a:defRPr sz="1300"/>
            </a:lvl1pPr>
          </a:lstStyle>
          <a:p>
            <a:fld id="{75452BCF-A115-46A2-9CE5-EE76BFA26DF6}" type="slidenum">
              <a:rPr lang="en-US" smtClean="0"/>
              <a:t>‹#›</a:t>
            </a:fld>
            <a:endParaRPr lang="en-US"/>
          </a:p>
        </p:txBody>
      </p:sp>
    </p:spTree>
    <p:extLst>
      <p:ext uri="{BB962C8B-B14F-4D97-AF65-F5344CB8AC3E}">
        <p14:creationId xmlns:p14="http://schemas.microsoft.com/office/powerpoint/2010/main" val="26430144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5" tIns="47113" rIns="94225" bIns="47113" rtlCol="0"/>
          <a:lstStyle>
            <a:lvl1pPr algn="r">
              <a:defRPr sz="1300"/>
            </a:lvl1pPr>
          </a:lstStyle>
          <a:p>
            <a:endParaRPr lang="en-US"/>
          </a:p>
        </p:txBody>
      </p:sp>
      <p:sp>
        <p:nvSpPr>
          <p:cNvPr id="4" name="Slide Image Placeholder 3"/>
          <p:cNvSpPr>
            <a:spLocks noGrp="1" noRot="1" noChangeAspect="1"/>
          </p:cNvSpPr>
          <p:nvPr>
            <p:ph type="sldImg" idx="2"/>
          </p:nvPr>
        </p:nvSpPr>
        <p:spPr>
          <a:xfrm>
            <a:off x="1204913" y="704850"/>
            <a:ext cx="4692650" cy="3521075"/>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3" rIns="94225" bIns="471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5" tIns="47113" rIns="94225" bIns="47113" rtlCol="0" anchor="b"/>
          <a:lstStyle>
            <a:lvl1pPr algn="r">
              <a:defRPr sz="1300"/>
            </a:lvl1pPr>
          </a:lstStyle>
          <a:p>
            <a:fld id="{32766284-1B85-4352-8AB8-073B4CE3CDBA}" type="slidenum">
              <a:rPr lang="en-US" smtClean="0"/>
              <a:pPr/>
              <a:t>‹#›</a:t>
            </a:fld>
            <a:endParaRPr lang="en-US"/>
          </a:p>
        </p:txBody>
      </p:sp>
    </p:spTree>
    <p:extLst>
      <p:ext uri="{BB962C8B-B14F-4D97-AF65-F5344CB8AC3E}">
        <p14:creationId xmlns:p14="http://schemas.microsoft.com/office/powerpoint/2010/main" val="345839043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a:t>
            </a:r>
            <a:r>
              <a:rPr lang="en-US" baseline="0" dirty="0" smtClean="0"/>
              <a:t> Scope 2 Guidance introduces some important new </a:t>
            </a:r>
            <a:r>
              <a:rPr lang="en-US" dirty="0" smtClean="0"/>
              <a:t>requirements, including: </a:t>
            </a:r>
          </a:p>
          <a:p>
            <a:pPr marL="222839" indent="-222839">
              <a:buAutoNum type="arabicPeriod"/>
            </a:pPr>
            <a:r>
              <a:rPr lang="en-US" dirty="0" smtClean="0"/>
              <a:t>Dual reporting requirement</a:t>
            </a:r>
          </a:p>
          <a:p>
            <a:pPr marL="222839" indent="-222839">
              <a:buAutoNum type="arabicPeriod"/>
            </a:pPr>
            <a:r>
              <a:rPr lang="en-US" dirty="0" smtClean="0"/>
              <a:t>Market-based method instruments need to meet</a:t>
            </a:r>
            <a:r>
              <a:rPr lang="en-US" baseline="0" dirty="0" smtClean="0"/>
              <a:t> Scope 2 Quality Criteria</a:t>
            </a:r>
          </a:p>
          <a:p>
            <a:pPr marL="222839" indent="-222839">
              <a:buAutoNum type="arabicPeriod"/>
            </a:pPr>
            <a:r>
              <a:rPr lang="en-US" baseline="0" dirty="0" smtClean="0"/>
              <a:t>Recommended additional disclosures to give background and help distinguish your power purchase.</a:t>
            </a:r>
            <a:endParaRPr lang="en-US" dirty="0"/>
          </a:p>
        </p:txBody>
      </p:sp>
      <p:sp>
        <p:nvSpPr>
          <p:cNvPr id="4" name="Slide Number Placeholder 3"/>
          <p:cNvSpPr>
            <a:spLocks noGrp="1"/>
          </p:cNvSpPr>
          <p:nvPr>
            <p:ph type="sldNum" sz="quarter" idx="10"/>
          </p:nvPr>
        </p:nvSpPr>
        <p:spPr/>
        <p:txBody>
          <a:bodyPr/>
          <a:lstStyle/>
          <a:p>
            <a:fld id="{28273953-24A8-4571-845B-DD0903A86595}" type="slidenum">
              <a:rPr lang="en-US" smtClean="0"/>
              <a:pPr/>
              <a:t>10</a:t>
            </a:fld>
            <a:endParaRPr lang="en-US"/>
          </a:p>
        </p:txBody>
      </p:sp>
    </p:spTree>
    <p:extLst>
      <p:ext uri="{BB962C8B-B14F-4D97-AF65-F5344CB8AC3E}">
        <p14:creationId xmlns:p14="http://schemas.microsoft.com/office/powerpoint/2010/main" val="324259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2839" indent="-222839"/>
            <a:r>
              <a:rPr lang="en-US" dirty="0" smtClean="0"/>
              <a:t>The</a:t>
            </a:r>
            <a:r>
              <a:rPr lang="en-US" baseline="0" dirty="0" smtClean="0"/>
              <a:t> third crucial step in designing an inventory is setting a base year. </a:t>
            </a:r>
            <a:r>
              <a:rPr lang="en-US" dirty="0" smtClean="0"/>
              <a:t>A base year is the year in history against which a company’s emissions are tracked over time. Normally the first year for which verifiable data are available</a:t>
            </a:r>
          </a:p>
          <a:p>
            <a:pPr marL="222839" indent="-222839"/>
            <a:endParaRPr lang="en-US" dirty="0" smtClean="0"/>
          </a:p>
          <a:p>
            <a:pPr marL="222839" indent="-222839"/>
            <a:r>
              <a:rPr lang="en-US" dirty="0" smtClean="0"/>
              <a:t>Base</a:t>
            </a:r>
            <a:r>
              <a:rPr lang="en-US" baseline="0" dirty="0" smtClean="0"/>
              <a:t> years are important because they help companies track progress toward reduction targets and they also help companies put structural changes into context. </a:t>
            </a:r>
          </a:p>
          <a:p>
            <a:pPr marL="222839" indent="-222839"/>
            <a:endParaRPr lang="en-US" baseline="0" dirty="0" smtClean="0"/>
          </a:p>
          <a:p>
            <a:r>
              <a:rPr lang="en-US" dirty="0" smtClean="0"/>
              <a:t>An important aspect of base year emissions is that they sh</a:t>
            </a:r>
            <a:r>
              <a:rPr lang="en-US" baseline="0" dirty="0" smtClean="0"/>
              <a:t>ould be recalculated to ensure consistent inventory data and boundaries over time and to ensure that base years remain useful as a basis for tracking performance. The Corp </a:t>
            </a:r>
            <a:r>
              <a:rPr lang="en-US" baseline="0" dirty="0" err="1" smtClean="0"/>
              <a:t>Std</a:t>
            </a:r>
            <a:r>
              <a:rPr lang="en-US" baseline="0" dirty="0" smtClean="0"/>
              <a:t> requires companies to d</a:t>
            </a:r>
            <a:r>
              <a:rPr lang="en-US" dirty="0"/>
              <a:t>evelop a base year emissions recalculation policy and apply it in a consistent manner over time. This policy should define a significant threshold that triggers base year recalculations. </a:t>
            </a:r>
          </a:p>
          <a:p>
            <a:endParaRPr lang="en-US" dirty="0"/>
          </a:p>
          <a:p>
            <a:r>
              <a:rPr lang="en-US" dirty="0" smtClean="0"/>
              <a:t>So, what factors</a:t>
            </a:r>
            <a:r>
              <a:rPr lang="en-US" baseline="0" dirty="0" smtClean="0"/>
              <a:t> would cause recalculation? Well, base years have to recalculated when:</a:t>
            </a:r>
          </a:p>
          <a:p>
            <a:pPr marL="334259" indent="-334259" defTabSz="891357">
              <a:buFontTx/>
              <a:buChar char="-"/>
              <a:defRPr/>
            </a:pPr>
            <a:r>
              <a:rPr lang="en-US" sz="2300" dirty="0">
                <a:latin typeface="Tahoma" pitchFamily="34" charset="0"/>
                <a:ea typeface="Tahoma" pitchFamily="34" charset="0"/>
                <a:cs typeface="Tahoma" pitchFamily="34" charset="0"/>
              </a:rPr>
              <a:t>Significant changes occur in the structure of the organization, such as the purchase/divestment of operations that existed in base year. </a:t>
            </a:r>
            <a:r>
              <a:rPr lang="en-US" sz="2300" dirty="0"/>
              <a:t>While a single structural change might not have a sig impact on the base period, the cumulative impact of multiple changes might be significant, and that’s something companies should be mindful of </a:t>
            </a:r>
          </a:p>
          <a:p>
            <a:pPr marL="167129" indent="-167129" defTabSz="891357">
              <a:buFontTx/>
              <a:buChar char="-"/>
              <a:defRPr/>
            </a:pPr>
            <a:r>
              <a:rPr lang="en-US" sz="2300" dirty="0"/>
              <a:t>Significant changes occur in calculation methods or upon the discovery of significant errors in the inventory process. </a:t>
            </a:r>
          </a:p>
          <a:p>
            <a:pPr marL="167129" indent="-167129" defTabSz="891357">
              <a:buFontTx/>
              <a:buChar char="-"/>
              <a:defRPr/>
            </a:pPr>
            <a:endParaRPr lang="en-US" baseline="0" dirty="0" smtClean="0"/>
          </a:p>
          <a:p>
            <a:r>
              <a:rPr lang="en-US" baseline="0" dirty="0" smtClean="0"/>
              <a:t>On the other hand base periods do not have to be recalculated when …</a:t>
            </a:r>
          </a:p>
          <a:p>
            <a:pPr marL="167129" indent="-167129">
              <a:buFontTx/>
              <a:buChar char="-"/>
            </a:pPr>
            <a:r>
              <a:rPr lang="en-US" baseline="0" dirty="0" smtClean="0"/>
              <a:t>The company just experiences organic growth or decline, rather than a structural change. And by organic growth I mean increases or decreases in production output and closures/opening of operating units that are owned by the reporting company.</a:t>
            </a:r>
          </a:p>
          <a:p>
            <a:pPr marL="167129" indent="-167129">
              <a:buFontTx/>
              <a:buChar char="-"/>
            </a:pPr>
            <a:r>
              <a:rPr lang="en-US" baseline="0" dirty="0" smtClean="0"/>
              <a:t>Also, if the company acquires operations that did not exist in the base period, then that does not trigger base period recalculations. </a:t>
            </a:r>
          </a:p>
          <a:p>
            <a:pPr marL="167129" lvl="1" indent="-167129" defTabSz="891357">
              <a:buFontTx/>
              <a:buChar char="-"/>
              <a:defRPr/>
            </a:pPr>
            <a:r>
              <a:rPr lang="en-US" baseline="0" dirty="0" smtClean="0"/>
              <a:t>And,  recalculations are not needed if the </a:t>
            </a:r>
            <a:r>
              <a:rPr lang="en-US" sz="1800" dirty="0"/>
              <a:t>out-/in-sourcing of activities has occurred where those activities were previously reported under a different Scope</a:t>
            </a:r>
          </a:p>
          <a:p>
            <a:pPr marL="167129" indent="-167129">
              <a:buFontTx/>
              <a:buChar char="-"/>
            </a:pPr>
            <a:endParaRPr lang="en-US" baseline="0"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11</a:t>
            </a:fld>
            <a:endParaRPr lang="en-US"/>
          </a:p>
        </p:txBody>
      </p:sp>
    </p:spTree>
    <p:extLst>
      <p:ext uri="{BB962C8B-B14F-4D97-AF65-F5344CB8AC3E}">
        <p14:creationId xmlns:p14="http://schemas.microsoft.com/office/powerpoint/2010/main" val="387061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these basic elements of inventory design are in place, a company can then proceed to calculate its emissions. The quantification process involved 5 key steps: </a:t>
            </a:r>
          </a:p>
          <a:p>
            <a:pPr marL="161096" indent="-161096">
              <a:buFontTx/>
              <a:buChar char="-"/>
            </a:pPr>
            <a:r>
              <a:rPr lang="en-US" baseline="0" dirty="0" smtClean="0"/>
              <a:t>The first is identifying emissions sources, which generally belong to four categories. </a:t>
            </a:r>
          </a:p>
          <a:p>
            <a:pPr marL="606775" lvl="1" indent="-161096">
              <a:buFontTx/>
              <a:buChar char="-"/>
            </a:pPr>
            <a:r>
              <a:rPr lang="en-US" baseline="0" dirty="0" smtClean="0"/>
              <a:t>Stat combustion sources which combust fuel in stat sources such as boilers and heaters</a:t>
            </a:r>
          </a:p>
          <a:p>
            <a:pPr marL="606775" lvl="1" indent="-161096">
              <a:buFontTx/>
              <a:buChar char="-"/>
            </a:pPr>
            <a:r>
              <a:rPr lang="en-US" baseline="0" dirty="0" smtClean="0"/>
              <a:t>Mobile combustion sources are simply transportation vehicles or mobile machinery</a:t>
            </a:r>
          </a:p>
          <a:p>
            <a:pPr marL="606775" lvl="1" indent="-161096">
              <a:buFontTx/>
              <a:buChar char="-"/>
            </a:pPr>
            <a:r>
              <a:rPr lang="en-US" baseline="0" dirty="0" smtClean="0"/>
              <a:t>Process sources are physical or chemical processes that emit GHGs. They include things like cement calcination, aluminum smelting, </a:t>
            </a:r>
            <a:r>
              <a:rPr lang="en-US" baseline="0" dirty="0" err="1" smtClean="0"/>
              <a:t>etc</a:t>
            </a:r>
            <a:endParaRPr lang="en-US" baseline="0" dirty="0" smtClean="0"/>
          </a:p>
          <a:p>
            <a:pPr marL="606775" lvl="1" indent="-161096">
              <a:buFontTx/>
              <a:buChar char="-"/>
            </a:pPr>
            <a:r>
              <a:rPr lang="en-US" baseline="0" dirty="0" smtClean="0"/>
              <a:t>And the last category is of fugitive sources. These are unintentional releases of GHGs from, for example, coal mines.</a:t>
            </a:r>
          </a:p>
          <a:p>
            <a:pPr marL="161096" indent="-161096">
              <a:buFontTx/>
              <a:buChar char="-"/>
            </a:pPr>
            <a:r>
              <a:rPr lang="en-US" baseline="0" dirty="0" smtClean="0"/>
              <a:t>The second step is to select a calculation approach. Different types of approaches exist, including:</a:t>
            </a:r>
          </a:p>
          <a:p>
            <a:pPr marL="606775" lvl="1" indent="-161096" defTabSz="891357">
              <a:buFontTx/>
              <a:buChar char="-"/>
              <a:defRPr/>
            </a:pPr>
            <a:r>
              <a:rPr lang="en-US" dirty="0" smtClean="0"/>
              <a:t>Direct measurement which involves the monitoring of actual levels of GHG concentration and flow rates from a stack</a:t>
            </a:r>
            <a:r>
              <a:rPr lang="en-US" baseline="0" dirty="0" smtClean="0"/>
              <a:t>. </a:t>
            </a:r>
            <a:r>
              <a:rPr lang="en-US" dirty="0" smtClean="0"/>
              <a:t>Directly measuring GHG emissions is not common and is generally limited to stationary combustion sources. GHG emissions are more often derived from a calculation-based approach, using either a stoichiometric basis or, more commonly, documented emission factors.</a:t>
            </a:r>
          </a:p>
          <a:p>
            <a:pPr marL="606775" lvl="1" indent="-161096" defTabSz="891357">
              <a:buFontTx/>
              <a:buChar char="-"/>
              <a:defRPr/>
            </a:pPr>
            <a:r>
              <a:rPr lang="en-US" dirty="0" smtClean="0"/>
              <a:t>When using </a:t>
            </a:r>
            <a:r>
              <a:rPr lang="en-US" dirty="0" err="1" smtClean="0"/>
              <a:t>Efs</a:t>
            </a:r>
            <a:r>
              <a:rPr lang="en-US" dirty="0" smtClean="0"/>
              <a:t>, companies calculate emissions by multiply activity data by an emission factor and then multiplying by an</a:t>
            </a:r>
            <a:r>
              <a:rPr lang="en-US" baseline="0" dirty="0" smtClean="0"/>
              <a:t> appropriate GWP value. </a:t>
            </a:r>
          </a:p>
          <a:p>
            <a:pPr marL="161096" indent="-161096" defTabSz="891357">
              <a:buFontTx/>
              <a:buChar char="-"/>
              <a:defRPr/>
            </a:pPr>
            <a:r>
              <a:rPr lang="en-US" baseline="0" dirty="0" smtClean="0"/>
              <a:t>The fourth step is to apply a calculation tool, and we’ve reviewed a number of tools that are available from the GHGP website for cross-sector sources such as transport, electricity use, and stationary combustion.</a:t>
            </a:r>
          </a:p>
          <a:p>
            <a:pPr marL="161096" indent="-161096" defTabSz="891357">
              <a:buFontTx/>
              <a:buChar char="-"/>
              <a:defRPr/>
            </a:pPr>
            <a:r>
              <a:rPr lang="en-US" baseline="0" dirty="0" smtClean="0"/>
              <a:t>Finally, companies need to roll up data to the corporate level using either the so-called centralized or decentralized approach, </a:t>
            </a:r>
            <a:r>
              <a:rPr lang="en-US" dirty="0" smtClean="0"/>
              <a:t>the difference between these two approaches being where the emissions calculations occur and in what type of quality management procedures must be put in place at each level of the corporation. </a:t>
            </a:r>
            <a:endParaRPr lang="en-US" baseline="0" dirty="0" smtClean="0"/>
          </a:p>
          <a:p>
            <a:pPr marL="161096" indent="-161096" defTabSz="891357">
              <a:buFontTx/>
              <a:buChar char="-"/>
              <a:defRPr/>
            </a:pPr>
            <a:endParaRPr lang="en-US" dirty="0" smtClean="0"/>
          </a:p>
          <a:p>
            <a:pPr marL="606775" lvl="1" indent="-161096">
              <a:buFontTx/>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t>The last</a:t>
            </a:r>
            <a:r>
              <a:rPr lang="en-US" baseline="0" dirty="0" smtClean="0"/>
              <a:t> lesson looked at reporting emissions. Fundamentally, a </a:t>
            </a:r>
            <a:r>
              <a:rPr lang="en-US" dirty="0" smtClean="0"/>
              <a:t>credible GHG report </a:t>
            </a:r>
            <a:r>
              <a:rPr lang="en-US" dirty="0"/>
              <a:t>presents relevant information that is relevant, complete, consistent, accurate and transparent. And the Corp </a:t>
            </a:r>
            <a:r>
              <a:rPr lang="en-US" dirty="0" err="1"/>
              <a:t>Std</a:t>
            </a:r>
            <a:r>
              <a:rPr lang="en-US" dirty="0"/>
              <a:t> outline a series of requirements and recommendations for ensuing that reports are credible. The list of requirements and recommendations is quite long so I won’t go into them all here.</a:t>
            </a:r>
          </a:p>
          <a:p>
            <a:pPr eaLnBrk="1" hangingPunct="1"/>
            <a:endParaRPr lang="en-US" dirty="0"/>
          </a:p>
          <a:p>
            <a:pPr eaLnBrk="1" hangingPunct="1"/>
            <a:r>
              <a:rPr lang="en-US" dirty="0"/>
              <a:t>Most importantly, companies have to report all of their scope 1 and scope 2 emissions, separately, and independent of any transactions in allowances or offsets. Also companies have to describe their company, the inventory boundaries and the time period of the inventory. </a:t>
            </a:r>
          </a:p>
          <a:p>
            <a:pPr eaLnBrk="1" hangingPunct="1"/>
            <a:endParaRPr lang="en-US" dirty="0"/>
          </a:p>
          <a:p>
            <a:pPr eaLnBrk="1" hangingPunct="1"/>
            <a:r>
              <a:rPr lang="en-US" dirty="0"/>
              <a:t>In terms of optional information, companies can report scope 3 emissions, information on performance, such as the values of and context for ratio indicators, and they can also report information on any offsets they may have bought or sold.  </a:t>
            </a:r>
          </a:p>
          <a:p>
            <a:pPr eaLnBrk="1" hangingPunct="1"/>
            <a:endParaRPr lang="en-US" dirty="0"/>
          </a:p>
          <a:p>
            <a:pPr eaLnBrk="1" hangingPunct="1"/>
            <a:r>
              <a:rPr lang="en-US" dirty="0"/>
              <a:t>Finally, we discussed the value of ratio indicators to track and compare performance.</a:t>
            </a:r>
          </a:p>
        </p:txBody>
      </p:sp>
      <p:sp>
        <p:nvSpPr>
          <p:cNvPr id="50180" name="Slide Number Placeholder 3"/>
          <p:cNvSpPr>
            <a:spLocks noGrp="1"/>
          </p:cNvSpPr>
          <p:nvPr>
            <p:ph type="sldNum" sz="quarter" idx="5"/>
          </p:nvPr>
        </p:nvSpPr>
        <p:spPr>
          <a:noFill/>
        </p:spPr>
        <p:txBody>
          <a:bodyPr/>
          <a:lstStyle/>
          <a:p>
            <a:fld id="{5828B116-653F-47FA-9FC5-97070EE590AC}" type="slidenum">
              <a:rPr lang="en-US"/>
              <a:pPr/>
              <a:t>13</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So, that was a rapid review of the most important aspects of developing an inventory under the Corp Std. </a:t>
            </a:r>
          </a:p>
          <a:p>
            <a:pPr eaLnBrk="1" hangingPunct="1"/>
            <a:endParaRPr lang="en-US" dirty="0"/>
          </a:p>
          <a:p>
            <a:pPr eaLnBrk="1" hangingPunct="1"/>
            <a:r>
              <a:rPr lang="en-US" dirty="0"/>
              <a:t>Any questions? </a:t>
            </a:r>
            <a:endParaRPr lang="en-US"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14</a:t>
            </a:fld>
            <a:endParaRPr lang="en-US"/>
          </a:p>
        </p:txBody>
      </p:sp>
    </p:spTree>
    <p:extLst>
      <p:ext uri="{BB962C8B-B14F-4D97-AF65-F5344CB8AC3E}">
        <p14:creationId xmlns:p14="http://schemas.microsoft.com/office/powerpoint/2010/main" val="130437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OK. Welcome back. Let~s turn now to the final lesson of this training.</a:t>
            </a:r>
            <a:r>
              <a:rPr lang="pt-BR" baseline="0" dirty="0" smtClean="0"/>
              <a:t> This lesson will provide a concise review of the main topics we have encoutered over the last 3 days. </a:t>
            </a:r>
            <a:endParaRPr lang="en-US" dirty="0"/>
          </a:p>
        </p:txBody>
      </p:sp>
      <p:sp>
        <p:nvSpPr>
          <p:cNvPr id="4" name="Slide Number Placeholder 3"/>
          <p:cNvSpPr>
            <a:spLocks noGrp="1"/>
          </p:cNvSpPr>
          <p:nvPr>
            <p:ph type="sldNum" sz="quarter" idx="10"/>
          </p:nvPr>
        </p:nvSpPr>
        <p:spPr/>
        <p:txBody>
          <a:bodyPr/>
          <a:lstStyle/>
          <a:p>
            <a:fld id="{96F78FC6-AD1A-4891-B052-1F9E7FD3A2AD}" type="slidenum">
              <a:rPr lang="en-US" smtClean="0"/>
              <a:pPr/>
              <a:t>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3</a:t>
            </a:fld>
            <a:endParaRPr lang="en-US"/>
          </a:p>
        </p:txBody>
      </p:sp>
    </p:spTree>
    <p:extLst>
      <p:ext uri="{BB962C8B-B14F-4D97-AF65-F5344CB8AC3E}">
        <p14:creationId xmlns:p14="http://schemas.microsoft.com/office/powerpoint/2010/main" val="204096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Clr>
                <a:srgbClr val="00ACA2"/>
              </a:buClr>
            </a:pPr>
            <a:r>
              <a:rPr lang="en-US" dirty="0" smtClean="0"/>
              <a:t>The GHGP</a:t>
            </a:r>
            <a:r>
              <a:rPr lang="en-US" baseline="0" dirty="0" smtClean="0">
                <a:solidFill>
                  <a:srgbClr val="545456"/>
                </a:solidFill>
                <a:latin typeface="Tahoma" pitchFamily="34" charset="0"/>
                <a:cs typeface="Tahoma" pitchFamily="34" charset="0"/>
              </a:rPr>
              <a:t> </a:t>
            </a:r>
            <a:r>
              <a:rPr lang="en-US" dirty="0" smtClean="0">
                <a:solidFill>
                  <a:srgbClr val="545456"/>
                </a:solidFill>
                <a:latin typeface="Tahoma" pitchFamily="34" charset="0"/>
                <a:cs typeface="Tahoma" pitchFamily="34" charset="0"/>
              </a:rPr>
              <a:t>Corporate Standard</a:t>
            </a:r>
            <a:r>
              <a:rPr lang="en-US" baseline="0" dirty="0" smtClean="0">
                <a:solidFill>
                  <a:srgbClr val="545456"/>
                </a:solidFill>
                <a:latin typeface="Tahoma" pitchFamily="34" charset="0"/>
                <a:cs typeface="Tahoma" pitchFamily="34" charset="0"/>
              </a:rPr>
              <a:t> was o</a:t>
            </a:r>
            <a:r>
              <a:rPr lang="en-US" dirty="0" smtClean="0">
                <a:solidFill>
                  <a:srgbClr val="545456"/>
                </a:solidFill>
                <a:latin typeface="Tahoma" pitchFamily="34" charset="0"/>
                <a:cs typeface="Tahoma" pitchFamily="34" charset="0"/>
              </a:rPr>
              <a:t>riginally published 2001. A revised edition followed in 2004. The Standard took 4 years to develop, involving the input of over 350 experts. </a:t>
            </a:r>
          </a:p>
          <a:p>
            <a:pPr>
              <a:buClr>
                <a:srgbClr val="00ACA2"/>
              </a:buClr>
            </a:pPr>
            <a:r>
              <a:rPr lang="en-US" dirty="0" smtClean="0">
                <a:solidFill>
                  <a:srgbClr val="545456"/>
                </a:solidFill>
                <a:latin typeface="Tahoma" pitchFamily="34" charset="0"/>
                <a:cs typeface="Tahoma" pitchFamily="34" charset="0"/>
              </a:rPr>
              <a:t>It is now available in seven languages, </a:t>
            </a:r>
            <a:r>
              <a:rPr lang="en-US" dirty="0" err="1" smtClean="0">
                <a:solidFill>
                  <a:srgbClr val="545456"/>
                </a:solidFill>
                <a:latin typeface="Tahoma" pitchFamily="34" charset="0"/>
                <a:cs typeface="Tahoma" pitchFamily="34" charset="0"/>
              </a:rPr>
              <a:t>inc</a:t>
            </a:r>
            <a:r>
              <a:rPr lang="en-US" dirty="0" smtClean="0">
                <a:solidFill>
                  <a:srgbClr val="545456"/>
                </a:solidFill>
                <a:latin typeface="Tahoma" pitchFamily="34" charset="0"/>
                <a:cs typeface="Tahoma" pitchFamily="34" charset="0"/>
              </a:rPr>
              <a:t> Japanese, Spanish,</a:t>
            </a:r>
            <a:r>
              <a:rPr lang="en-US" baseline="0" dirty="0" smtClean="0">
                <a:solidFill>
                  <a:srgbClr val="545456"/>
                </a:solidFill>
                <a:latin typeface="Tahoma" pitchFamily="34" charset="0"/>
                <a:cs typeface="Tahoma" pitchFamily="34" charset="0"/>
              </a:rPr>
              <a:t> Mandarin, Portuguese and other languages. </a:t>
            </a:r>
            <a:endParaRPr lang="en-US" dirty="0" smtClean="0">
              <a:solidFill>
                <a:srgbClr val="545456"/>
              </a:solidFill>
              <a:latin typeface="Tahoma" pitchFamily="34" charset="0"/>
              <a:cs typeface="Tahoma" pitchFamily="34" charset="0"/>
            </a:endParaRPr>
          </a:p>
          <a:p>
            <a:pPr marL="231151" indent="-231151" defTabSz="924605">
              <a:buClr>
                <a:srgbClr val="00ACA2"/>
              </a:buClr>
              <a:defRPr/>
            </a:pPr>
            <a:endParaRPr lang="en-US" dirty="0" smtClean="0">
              <a:solidFill>
                <a:srgbClr val="545456"/>
              </a:solidFill>
              <a:latin typeface="Tahoma" pitchFamily="34" charset="0"/>
              <a:cs typeface="Tahoma" pitchFamily="34" charset="0"/>
            </a:endParaRPr>
          </a:p>
          <a:p>
            <a:pPr marL="231151" indent="-231151" defTabSz="924605">
              <a:buClr>
                <a:srgbClr val="00ACA2"/>
              </a:buClr>
              <a:defRPr/>
            </a:pPr>
            <a:r>
              <a:rPr lang="pt-BR" dirty="0" smtClean="0">
                <a:solidFill>
                  <a:srgbClr val="545456"/>
                </a:solidFill>
                <a:latin typeface="Tahoma" pitchFamily="34" charset="0"/>
                <a:cs typeface="Tahoma" pitchFamily="34" charset="0"/>
              </a:rPr>
              <a:t>The Corp Std was developed with sevreal objectives in mind</a:t>
            </a:r>
            <a:r>
              <a:rPr lang="en-US" dirty="0" smtClean="0">
                <a:solidFill>
                  <a:srgbClr val="545456"/>
                </a:solidFill>
                <a:latin typeface="Tahoma" pitchFamily="34" charset="0"/>
                <a:cs typeface="Tahoma" pitchFamily="34" charset="0"/>
              </a:rPr>
              <a:t>,</a:t>
            </a:r>
            <a:r>
              <a:rPr lang="en-US" baseline="0" dirty="0" smtClean="0">
                <a:solidFill>
                  <a:srgbClr val="545456"/>
                </a:solidFill>
                <a:latin typeface="Tahoma" pitchFamily="34" charset="0"/>
                <a:cs typeface="Tahoma" pitchFamily="34" charset="0"/>
              </a:rPr>
              <a:t> including to simplify and lower the costs of developing an inventory; to harmonize </a:t>
            </a:r>
            <a:r>
              <a:rPr lang="en-US" baseline="0" dirty="0" err="1" smtClean="0">
                <a:solidFill>
                  <a:srgbClr val="545456"/>
                </a:solidFill>
                <a:latin typeface="Tahoma" pitchFamily="34" charset="0"/>
                <a:cs typeface="Tahoma" pitchFamily="34" charset="0"/>
              </a:rPr>
              <a:t>ghg</a:t>
            </a:r>
            <a:r>
              <a:rPr lang="en-US" baseline="0" dirty="0" smtClean="0">
                <a:solidFill>
                  <a:srgbClr val="545456"/>
                </a:solidFill>
                <a:latin typeface="Tahoma" pitchFamily="34" charset="0"/>
                <a:cs typeface="Tahoma" pitchFamily="34" charset="0"/>
              </a:rPr>
              <a:t> reporting practices around a set of generally accepted best practices; to provide information that can serve as the basis for effective mitigation strategies; and to facilitate reporting to a wide range of stakeholders, including internal management and external stakeholders. </a:t>
            </a:r>
            <a:endParaRPr lang="en-US" dirty="0" smtClean="0">
              <a:solidFill>
                <a:srgbClr val="545456"/>
              </a:solidFill>
              <a:latin typeface="Tahoma" pitchFamily="34" charset="0"/>
              <a:cs typeface="Tahoma" pitchFamily="34" charset="0"/>
            </a:endParaRPr>
          </a:p>
          <a:p>
            <a:pPr>
              <a:buClr>
                <a:srgbClr val="00ACA2"/>
              </a:buClr>
            </a:pPr>
            <a:endParaRPr lang="en-US" dirty="0" smtClean="0">
              <a:solidFill>
                <a:srgbClr val="545456"/>
              </a:solidFill>
              <a:latin typeface="Tahoma" pitchFamily="34" charset="0"/>
              <a:cs typeface="Tahoma" pitchFamily="34" charset="0"/>
            </a:endParaRPr>
          </a:p>
          <a:p>
            <a:pPr defTabSz="891357">
              <a:buClr>
                <a:srgbClr val="00ACA2"/>
              </a:buClr>
              <a:defRPr/>
            </a:pPr>
            <a:r>
              <a:rPr lang="en-US" dirty="0" smtClean="0">
                <a:solidFill>
                  <a:srgbClr val="545456"/>
                </a:solidFill>
                <a:latin typeface="Tahoma" pitchFamily="34" charset="0"/>
                <a:cs typeface="Tahoma" pitchFamily="34" charset="0"/>
              </a:rPr>
              <a:t>The corporate Standard is now the</a:t>
            </a:r>
            <a:r>
              <a:rPr lang="en-GB" dirty="0" smtClean="0"/>
              <a:t> de-facto</a:t>
            </a:r>
            <a:r>
              <a:rPr lang="en-GB" baseline="0" dirty="0" smtClean="0"/>
              <a:t> standard amongst businesses. For instance, Easily over 60% of Fortune 500 companies use the Corporate Standard, as do over 70% of companies responding to the CDP. In fact the numbers are probably higher as many companies would use reporting specifications that are based on the Corp Std. So businesses are the primary users, but it is also used by o</a:t>
            </a:r>
            <a:r>
              <a:rPr lang="en-US" sz="2100" dirty="0" err="1"/>
              <a:t>ther</a:t>
            </a:r>
            <a:r>
              <a:rPr lang="en-US" sz="2100" dirty="0"/>
              <a:t> organizations developing inventories, such as n</a:t>
            </a:r>
            <a:r>
              <a:rPr lang="en-US" sz="1700" dirty="0"/>
              <a:t>on-governmental organizations (NGOs), Government agencies, and Universities, etc. </a:t>
            </a:r>
          </a:p>
          <a:p>
            <a:pPr defTabSz="891357">
              <a:buClr>
                <a:srgbClr val="00ACA2"/>
              </a:buClr>
              <a:defRPr/>
            </a:pPr>
            <a:endParaRPr lang="en-US" sz="1700" dirty="0"/>
          </a:p>
          <a:p>
            <a:pPr defTabSz="891357">
              <a:buClr>
                <a:srgbClr val="00ACA2"/>
              </a:buClr>
              <a:defRPr/>
            </a:pPr>
            <a:r>
              <a:rPr lang="en-US" sz="1700" dirty="0"/>
              <a:t>The standard is explicitly designed to be policy neutral, so it is also used by policy makers and by o</a:t>
            </a:r>
            <a:r>
              <a:rPr lang="en-US" sz="2100" dirty="0"/>
              <a:t>rganizations designing voluntary GHG accounting and reporting programs. In fact the standard forms the accounting basis for virtually every </a:t>
            </a:r>
            <a:r>
              <a:rPr lang="en-US" sz="2100" dirty="0" err="1"/>
              <a:t>ghg</a:t>
            </a:r>
            <a:r>
              <a:rPr lang="en-US" sz="2100" dirty="0"/>
              <a:t> reporting program in the world, including…..</a:t>
            </a:r>
          </a:p>
          <a:p>
            <a:endParaRPr lang="en-US" sz="2100"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4</a:t>
            </a:fld>
            <a:endParaRPr lang="en-US"/>
          </a:p>
        </p:txBody>
      </p:sp>
    </p:spTree>
    <p:extLst>
      <p:ext uri="{BB962C8B-B14F-4D97-AF65-F5344CB8AC3E}">
        <p14:creationId xmlns:p14="http://schemas.microsoft.com/office/powerpoint/2010/main" val="173855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of GHGP’s publications are designed with 5 overarching principles in mind. These principles are also intended to help users apply our publications and ensure that GHG inventories represent a faithful, true and fair account of a company’s emissions. These principles are derived largely from financial accounting and reporting principles. I’m just going to spend a few moments on each principle because they are fundamentally important.</a:t>
            </a:r>
          </a:p>
          <a:p>
            <a:endParaRPr lang="en-US" dirty="0"/>
          </a:p>
          <a:p>
            <a:pPr defTabSz="891357">
              <a:defRPr/>
            </a:pPr>
            <a:r>
              <a:rPr lang="en-US" dirty="0"/>
              <a:t>Relevance: GHG inventories must contain information that internal and external users need for decision making. </a:t>
            </a:r>
            <a:r>
              <a:rPr lang="en-US" dirty="0" smtClean="0"/>
              <a:t>What this means is simply</a:t>
            </a:r>
            <a:r>
              <a:rPr lang="en-US" baseline="0" dirty="0" smtClean="0"/>
              <a:t> </a:t>
            </a:r>
            <a:r>
              <a:rPr lang="en-US" dirty="0" smtClean="0"/>
              <a:t>that inventories should be designed to reflect </a:t>
            </a:r>
          </a:p>
          <a:p>
            <a:pPr lvl="1"/>
            <a:r>
              <a:rPr lang="en-US" sz="1900" dirty="0"/>
              <a:t>Company characteristics</a:t>
            </a:r>
          </a:p>
          <a:p>
            <a:pPr lvl="1"/>
            <a:r>
              <a:rPr lang="en-US" sz="1900" dirty="0"/>
              <a:t>Stakeholder needs</a:t>
            </a:r>
          </a:p>
          <a:p>
            <a:pPr lvl="1"/>
            <a:r>
              <a:rPr lang="en-US" sz="1900" dirty="0"/>
              <a:t>Organizational structures</a:t>
            </a:r>
          </a:p>
          <a:p>
            <a:pPr lvl="1"/>
            <a:r>
              <a:rPr lang="en-US" sz="1900" dirty="0"/>
              <a:t>Business context and relationships</a:t>
            </a:r>
          </a:p>
          <a:p>
            <a:pPr defTabSz="891357">
              <a:defRPr/>
            </a:pPr>
            <a:endParaRPr lang="en-US" dirty="0"/>
          </a:p>
          <a:p>
            <a:r>
              <a:rPr lang="en-US" dirty="0" smtClean="0"/>
              <a:t>The second principle is that companies should make a good faith effort to provide a complete accounting of their emissions. In other words, companies should account for all emissions within their chosen inventory boundary and, If</a:t>
            </a:r>
            <a:r>
              <a:rPr lang="en-US" baseline="0" dirty="0" smtClean="0"/>
              <a:t> </a:t>
            </a:r>
            <a:r>
              <a:rPr lang="en-US" dirty="0" smtClean="0"/>
              <a:t>some emissions estimated insufficiently, document and justify these instances. </a:t>
            </a:r>
          </a:p>
          <a:p>
            <a:pPr marL="0" lvl="1" defTabSz="891357">
              <a:defRPr/>
            </a:pPr>
            <a:endParaRPr lang="en-US" dirty="0" smtClean="0"/>
          </a:p>
          <a:p>
            <a:r>
              <a:rPr lang="pt-BR" dirty="0"/>
              <a:t>Consistency: </a:t>
            </a:r>
            <a:r>
              <a:rPr lang="en-US" baseline="0" dirty="0" smtClean="0"/>
              <a:t>Consistency is important because c</a:t>
            </a:r>
            <a:r>
              <a:rPr lang="en-US" dirty="0"/>
              <a:t>omparable data are needed to track emissions performance over time. In order for inventory practices to be consistent, companies have to:</a:t>
            </a:r>
          </a:p>
          <a:p>
            <a:pPr>
              <a:buFontTx/>
              <a:buChar char="-"/>
            </a:pPr>
            <a:r>
              <a:rPr lang="en-US" dirty="0"/>
              <a:t>Consistently apply inventory boundaries and calculation methodologies</a:t>
            </a:r>
          </a:p>
          <a:p>
            <a:pPr>
              <a:buFontTx/>
              <a:buChar char="-"/>
            </a:pPr>
            <a:r>
              <a:rPr lang="en-US" dirty="0"/>
              <a:t>And document and justify any changes to these</a:t>
            </a:r>
          </a:p>
          <a:p>
            <a:endParaRPr lang="pt-BR" dirty="0"/>
          </a:p>
          <a:p>
            <a:pPr marL="0" lvl="1" defTabSz="891357">
              <a:defRPr/>
            </a:pPr>
            <a:r>
              <a:rPr lang="pt-BR" dirty="0"/>
              <a:t>The fourth principle is </a:t>
            </a:r>
            <a:r>
              <a:rPr lang="en-US" baseline="0" dirty="0" smtClean="0"/>
              <a:t>is transparency. Emissions data must be disclosed in  clear and factual manner to allow users to confidently interpret the data. </a:t>
            </a:r>
          </a:p>
          <a:p>
            <a:pPr marL="0" lvl="1" defTabSz="891357">
              <a:defRPr/>
            </a:pPr>
            <a:endParaRPr lang="en-US" baseline="0" dirty="0" smtClean="0"/>
          </a:p>
          <a:p>
            <a:pPr marL="0" lvl="1" defTabSz="891357">
              <a:defRPr/>
            </a:pPr>
            <a:r>
              <a:rPr lang="en-US" baseline="0" dirty="0" smtClean="0"/>
              <a:t>And the fifth principle is accuracy – This means that data should be credible enough to use in decision making and that uncertainties should be reduced as far as is possible. </a:t>
            </a:r>
          </a:p>
          <a:p>
            <a:endParaRPr lang="pt-BR" dirty="0"/>
          </a:p>
          <a:p>
            <a:r>
              <a:rPr lang="pt-BR" dirty="0"/>
              <a:t>Again these principles should underpin the design of inventories. </a:t>
            </a:r>
          </a:p>
          <a:p>
            <a:endParaRPr lang="en-US" dirty="0"/>
          </a:p>
        </p:txBody>
      </p:sp>
      <p:sp>
        <p:nvSpPr>
          <p:cNvPr id="4" name="Slide Number Placeholder 3"/>
          <p:cNvSpPr>
            <a:spLocks noGrp="1"/>
          </p:cNvSpPr>
          <p:nvPr>
            <p:ph type="sldNum" sz="quarter" idx="10"/>
          </p:nvPr>
        </p:nvSpPr>
        <p:spPr/>
        <p:txBody>
          <a:bodyPr/>
          <a:lstStyle/>
          <a:p>
            <a:fld id="{32766284-1B85-4352-8AB8-073B4CE3CDBA}"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main accounting steps in designing an inventory – setting organizational boundaries, setting operational boundaries and setting base years. And what I’ll do now is spend a</a:t>
            </a:r>
            <a:r>
              <a:rPr lang="en-US" baseline="0" dirty="0" smtClean="0"/>
              <a:t> few slides on each step to recap some of the most important points in implementing these steps.</a:t>
            </a:r>
          </a:p>
          <a:p>
            <a:endParaRPr lang="en-US" baseline="0" dirty="0" smtClean="0"/>
          </a:p>
          <a:p>
            <a:pPr defTabSz="891357">
              <a:defRPr/>
            </a:pPr>
            <a:r>
              <a:rPr lang="en-US" dirty="0" smtClean="0"/>
              <a:t>The first step is to set organizational boundaries, which determine which operations are owned or controlled by the entity and which therefore should be included in the inventory. </a:t>
            </a:r>
            <a:r>
              <a:rPr lang="en-US" dirty="0" smtClean="0">
                <a:cs typeface="Arial" charset="0"/>
              </a:rPr>
              <a:t>Organizational boundaries are important because of the complex structure of many organizations. For example, many organizations consist of subsidiaries, joint ventures, or franchises, and organizational boundaries establish a consistent method for accounting for the emissions from all parts of an entity. </a:t>
            </a:r>
            <a:r>
              <a:rPr lang="en-US" dirty="0" smtClean="0">
                <a:solidFill>
                  <a:schemeClr val="bg2"/>
                </a:solidFill>
                <a:cs typeface="Arial" charset="0"/>
              </a:rPr>
              <a:t>Note that generally t</a:t>
            </a:r>
            <a:r>
              <a:rPr lang="en-US" dirty="0" smtClean="0">
                <a:solidFill>
                  <a:schemeClr val="bg2"/>
                </a:solidFill>
              </a:rPr>
              <a:t>he more complex the corporate structure, the more important organizational boundaries become. </a:t>
            </a:r>
            <a:r>
              <a:rPr lang="en-US" dirty="0" smtClean="0">
                <a:solidFill>
                  <a:srgbClr val="C4C14C"/>
                </a:solidFill>
              </a:rPr>
              <a:t>Conversely, in organizations with a very simple corporate structure, the manner in which organizational boundaries are chosen may have little effect on the estimated total emissions from that organization.  However, regardless of corporate complexity, organizational boundaries must always be set. </a:t>
            </a:r>
          </a:p>
          <a:p>
            <a:pPr defTabSz="891357">
              <a:defRPr/>
            </a:pPr>
            <a:endParaRPr lang="en-US" dirty="0" smtClean="0">
              <a:solidFill>
                <a:srgbClr val="C4C14C"/>
              </a:solidFill>
            </a:endParaRPr>
          </a:p>
          <a:p>
            <a:r>
              <a:rPr lang="en-US" dirty="0" smtClean="0">
                <a:solidFill>
                  <a:srgbClr val="C4C14C"/>
                </a:solidFill>
              </a:rPr>
              <a:t>As you have seen, the t</a:t>
            </a:r>
            <a:r>
              <a:rPr lang="en-US" dirty="0" smtClean="0"/>
              <a:t>otal emissions accounted for by a company can vary significantly </a:t>
            </a:r>
          </a:p>
          <a:p>
            <a:pPr>
              <a:buNone/>
            </a:pPr>
            <a:r>
              <a:rPr lang="en-US" dirty="0" smtClean="0"/>
              <a:t>	depending on consolidation approach chosen. For this reason, companies can use more than one approach to get a more thorough assessment of their emissions</a:t>
            </a:r>
          </a:p>
          <a:p>
            <a:pPr defTabSz="891357">
              <a:defRPr/>
            </a:pPr>
            <a:endParaRPr lang="en-US" dirty="0" smtClean="0">
              <a:solidFill>
                <a:srgbClr val="C4C14C"/>
              </a:solidFill>
            </a:endParaRPr>
          </a:p>
          <a:p>
            <a:endParaRPr lang="en-US" baseline="0" dirty="0" smtClean="0"/>
          </a:p>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6</a:t>
            </a:fld>
            <a:endParaRPr lang="en-US"/>
          </a:p>
        </p:txBody>
      </p:sp>
    </p:spTree>
    <p:extLst>
      <p:ext uri="{BB962C8B-B14F-4D97-AF65-F5344CB8AC3E}">
        <p14:creationId xmlns:p14="http://schemas.microsoft.com/office/powerpoint/2010/main" val="2546864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F73AB25-A0BE-4817-A303-13B23EC2CBB2}" type="slidenum">
              <a:rPr lang="en-US" smtClean="0"/>
              <a:pPr/>
              <a:t>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222839" indent="-222839"/>
            <a:r>
              <a:rPr lang="en-US" dirty="0" smtClean="0"/>
              <a:t>So, what approaches can be used? The Corporate Standard defines two general approaches :</a:t>
            </a:r>
          </a:p>
          <a:p>
            <a:pPr marL="222839" indent="-222839"/>
            <a:r>
              <a:rPr lang="en-US" dirty="0" smtClean="0"/>
              <a:t>(1) The first is the Equity Share </a:t>
            </a:r>
            <a:r>
              <a:rPr lang="en-US" dirty="0" smtClean="0">
                <a:cs typeface="Arial" charset="0"/>
              </a:rPr>
              <a:t>approach. Using the equity share approach organizations account for emissions according to the equity share the entity holds in the operation. Example: If an entity owns 40% of an operation, it must account for 40% of the GHG emissions from that operation, regardless of who “controls” the operations. </a:t>
            </a:r>
            <a:r>
              <a:rPr lang="en-US" dirty="0" smtClean="0"/>
              <a:t>The equity share reflects economic interest, which is the extent of rights an organization has to the risks and rewards in an operation and which is typically aligned with the organization’s percentage ownership of that operation.  </a:t>
            </a:r>
            <a:endParaRPr lang="en-US" dirty="0" smtClean="0">
              <a:cs typeface="Arial" charset="0"/>
            </a:endParaRPr>
          </a:p>
          <a:p>
            <a:pPr marL="222839" indent="-222839">
              <a:buClr>
                <a:srgbClr val="9CB782"/>
              </a:buClr>
            </a:pPr>
            <a:r>
              <a:rPr lang="en-US" dirty="0" smtClean="0">
                <a:cs typeface="Arial" charset="0"/>
              </a:rPr>
              <a:t>(2)The second general approach is based on control, and under the control approach an organization accounts for 100% of the emissions from operations over which it has “control”. Now, control can be defined in one of two ways:</a:t>
            </a:r>
          </a:p>
          <a:p>
            <a:pPr marL="668518" lvl="1" indent="-222839">
              <a:buFontTx/>
              <a:buChar char="-"/>
            </a:pPr>
            <a:r>
              <a:rPr lang="en-US" dirty="0" smtClean="0">
                <a:cs typeface="Arial" charset="0"/>
              </a:rPr>
              <a:t>One is Financial control, and an entity exerts financial control over an operation if the entity has the ability to direct the financial and operational policies of the operation with the goal of gaining economic benefits. To determine whether or not an organization exerts financial control one can consider its Corporate voting rights  and financial reports….. </a:t>
            </a:r>
            <a:r>
              <a:rPr lang="en-US" dirty="0" smtClean="0">
                <a:solidFill>
                  <a:schemeClr val="bg2"/>
                </a:solidFill>
                <a:cs typeface="Arial" charset="0"/>
              </a:rPr>
              <a:t>So, for example, i</a:t>
            </a:r>
            <a:r>
              <a:rPr lang="en-US" dirty="0" smtClean="0">
                <a:solidFill>
                  <a:schemeClr val="bg2"/>
                </a:solidFill>
              </a:rPr>
              <a:t>f a business unit is treated as a group company or subsidiary in the parent company’s financial reports, then the parent company is considered to have financial control.</a:t>
            </a:r>
          </a:p>
          <a:p>
            <a:pPr marL="668518" lvl="1" indent="-222839">
              <a:buFontTx/>
              <a:buChar char="-"/>
            </a:pPr>
            <a:r>
              <a:rPr lang="en-US" dirty="0" smtClean="0"/>
              <a:t>The second control approach is Operational control, </a:t>
            </a:r>
            <a:r>
              <a:rPr lang="en-US" dirty="0" smtClean="0">
                <a:cs typeface="Arial" charset="0"/>
              </a:rPr>
              <a:t>which exists when an entity, or one of its subsidiaries, has the full authority to introduce and implement operating policies at the operation….. Note that h</a:t>
            </a:r>
            <a:r>
              <a:rPr lang="en-US" dirty="0" smtClean="0"/>
              <a:t>aving operational control does not necessarily mean that an entity has authority to make all decisions concerning an operation.  For example, large capital investments may require the approval of all the partners having joint financial control.  Having operational control just means that an entity has the authority to introduce and implement its operating policies.</a:t>
            </a:r>
          </a:p>
          <a:p>
            <a:pPr marL="668518" lvl="1" indent="-222839">
              <a:buFontTx/>
              <a:buChar char="-"/>
            </a:pPr>
            <a:endParaRPr lang="en-US" dirty="0" smtClean="0">
              <a:cs typeface="Arial" charset="0"/>
            </a:endParaRPr>
          </a:p>
          <a:p>
            <a:pPr eaLnBrk="1" hangingPunct="1"/>
            <a:endParaRPr lang="en-US" dirty="0" smtClean="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2839" indent="-222839"/>
            <a:r>
              <a:rPr lang="en-US" dirty="0" smtClean="0"/>
              <a:t>The second crucial step in designing an inventory is setting operational boundaries, which classify emissions sources by whether or not they are controlled and/or owned by the reporting company or by a third party, and therefore whether they should be included in an inventory. Setting operational boundaries is useful because</a:t>
            </a:r>
            <a:r>
              <a:rPr lang="en-US" baseline="0" dirty="0" smtClean="0"/>
              <a:t> they help reduce the risk of double counting emissions; they provide more </a:t>
            </a:r>
            <a:r>
              <a:rPr lang="en-US" sz="1300" dirty="0">
                <a:cs typeface="Arial" charset="0"/>
              </a:rPr>
              <a:t>useful information to stakeholders; and they allow for the more effective management of the GHG risks and opportunities along corporate value chains.</a:t>
            </a:r>
          </a:p>
          <a:p>
            <a:pPr marL="222839" indent="-222839"/>
            <a:endParaRPr lang="en-US" sz="1300" dirty="0">
              <a:cs typeface="Arial" charset="0"/>
            </a:endParaRPr>
          </a:p>
          <a:p>
            <a:pPr marL="222839" indent="-222839">
              <a:buClr>
                <a:srgbClr val="9CB782"/>
              </a:buClr>
            </a:pPr>
            <a:r>
              <a:rPr lang="en-US" dirty="0" smtClean="0"/>
              <a:t>Now, as </a:t>
            </a:r>
            <a:r>
              <a:rPr lang="en-US" dirty="0" err="1" smtClean="0"/>
              <a:t>we~ve</a:t>
            </a:r>
            <a:r>
              <a:rPr lang="en-US" dirty="0" smtClean="0"/>
              <a:t> seen, Setting operational boundaries involves identifying whether or not a source is direct or indirect, and whether it belongs to one of three scopes. </a:t>
            </a:r>
          </a:p>
          <a:p>
            <a:pPr marL="222839" indent="-222839">
              <a:buClr>
                <a:srgbClr val="9CB782"/>
              </a:buClr>
            </a:pPr>
            <a:endParaRPr lang="en-US" dirty="0" smtClean="0"/>
          </a:p>
          <a:p>
            <a:pPr lvl="0"/>
            <a:r>
              <a:rPr lang="en-US" dirty="0"/>
              <a:t>Direct sources are owned or controlled by the reporting company. All direct sources are further classified as </a:t>
            </a:r>
            <a:r>
              <a:rPr lang="en-US" i="1" dirty="0"/>
              <a:t>scope 1</a:t>
            </a:r>
            <a:r>
              <a:rPr lang="en-US" dirty="0"/>
              <a:t>. </a:t>
            </a:r>
          </a:p>
          <a:p>
            <a:pPr lvl="0"/>
            <a:r>
              <a:rPr lang="en-US" dirty="0"/>
              <a:t>Indirect sources, in turn, are owned or controlled by a third party, but their emissions are nonetheless influenced by the reporting company. Indirect sources are either </a:t>
            </a:r>
            <a:r>
              <a:rPr lang="en-US" i="1" dirty="0"/>
              <a:t>scope 2</a:t>
            </a:r>
            <a:r>
              <a:rPr lang="en-US" dirty="0"/>
              <a:t> or </a:t>
            </a:r>
            <a:r>
              <a:rPr lang="en-US" i="1" dirty="0"/>
              <a:t>scope 3</a:t>
            </a:r>
            <a:r>
              <a:rPr lang="en-US" dirty="0"/>
              <a:t>: Scope 2 emissions stem from the generation of electricity that is purchased by the reporting company, while scope 3 emissions are all other indirect emissions. </a:t>
            </a:r>
          </a:p>
          <a:p>
            <a:endParaRPr lang="en-US" dirty="0" smtClean="0"/>
          </a:p>
          <a:p>
            <a:r>
              <a:rPr lang="en-US" dirty="0" smtClean="0"/>
              <a:t>Scope 3 are optional in the Corporate Standard and scope 1 and 2 emissions must be reported in an inventory. </a:t>
            </a:r>
          </a:p>
          <a:p>
            <a:endParaRPr lang="en-US" dirty="0" smtClean="0"/>
          </a:p>
          <a:p>
            <a:r>
              <a:rPr lang="en-US" dirty="0" smtClean="0"/>
              <a:t>Operational</a:t>
            </a:r>
            <a:r>
              <a:rPr lang="en-US" baseline="0" dirty="0" smtClean="0"/>
              <a:t> boundaries build on organizational boundaries, so the org boundary approach must be considered when drawing the operational boundaries for, for example, leased assets, outsources activities or franchises.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8</a:t>
            </a:fld>
            <a:endParaRPr lang="en-US"/>
          </a:p>
        </p:txBody>
      </p:sp>
    </p:spTree>
    <p:extLst>
      <p:ext uri="{BB962C8B-B14F-4D97-AF65-F5344CB8AC3E}">
        <p14:creationId xmlns:p14="http://schemas.microsoft.com/office/powerpoint/2010/main" val="3533737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summarizes the concept of scopes. Here we see that scope 3 sources can exist upstream and downstream of a company. In fact, 15 distinct categories of scope 3 sources exist, and companies may want to focus on accounting for and reporting those activities that are most relevant to their business and goals, and for which they have reliable information. Again, since scope 3 emissions are optional, scope 3 may not lend itself well to comparisons across companies.</a:t>
            </a:r>
          </a:p>
          <a:p>
            <a:endParaRPr lang="en-US" baseline="0" dirty="0" smtClean="0"/>
          </a:p>
          <a:p>
            <a:r>
              <a:rPr lang="en-US" baseline="0" dirty="0" smtClean="0"/>
              <a:t>As this figure also shows, only the emissions of these 6 gases, plus NF3, should be reported in corporate inventories. And the emissions belonging to each scope should be reported separately. Any emissions of GHGs other than these 7 should be reported outside of the scopes as a memo item. This includes the emissions of CO2 from biomass and it also include the sequestration of C in soils and biomass.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2766284-1B85-4352-8AB8-073B4CE3CDBA}" type="slidenum">
              <a:rPr lang="en-US" smtClean="0"/>
              <a:pPr/>
              <a:t>9</a:t>
            </a:fld>
            <a:endParaRPr lang="en-US"/>
          </a:p>
        </p:txBody>
      </p:sp>
    </p:spTree>
    <p:extLst>
      <p:ext uri="{BB962C8B-B14F-4D97-AF65-F5344CB8AC3E}">
        <p14:creationId xmlns:p14="http://schemas.microsoft.com/office/powerpoint/2010/main" val="2121773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20313" y="4744722"/>
            <a:ext cx="8458561" cy="585820"/>
          </a:xfrm>
          <a:noFill/>
          <a:ln>
            <a:noFill/>
          </a:ln>
        </p:spPr>
        <p:txBody>
          <a:bodyPr>
            <a:normAutofit/>
          </a:bodyPr>
          <a:lstStyle>
            <a:lvl1pPr marL="0" indent="0" algn="l">
              <a:buNone/>
              <a:defRPr sz="18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 title</a:t>
            </a:r>
            <a:endParaRPr lang="en-US" dirty="0"/>
          </a:p>
        </p:txBody>
      </p:sp>
      <p:sp>
        <p:nvSpPr>
          <p:cNvPr id="11" name="Title Placeholder 1"/>
          <p:cNvSpPr>
            <a:spLocks noGrp="1"/>
          </p:cNvSpPr>
          <p:nvPr>
            <p:ph type="title"/>
          </p:nvPr>
        </p:nvSpPr>
        <p:spPr>
          <a:xfrm>
            <a:off x="320314" y="4040221"/>
            <a:ext cx="8458560" cy="704500"/>
          </a:xfrm>
          <a:prstGeom prst="rect">
            <a:avLst/>
          </a:prstGeom>
        </p:spPr>
        <p:txBody>
          <a:bodyPr vert="horz" lIns="91440" tIns="45720" rIns="91440" bIns="45720" rtlCol="0" anchor="ctr">
            <a:normAutofit/>
          </a:bodyPr>
          <a:lstStyle>
            <a:lvl1pPr algn="l">
              <a:defRPr sz="2600">
                <a:solidFill>
                  <a:srgbClr val="229E8F"/>
                </a:solidFill>
              </a:defRPr>
            </a:lvl1pPr>
          </a:lstStyle>
          <a:p>
            <a:r>
              <a:rPr lang="en-GB" dirty="0" smtClean="0"/>
              <a:t>Click to edit Master title style</a:t>
            </a:r>
            <a:endParaRPr lang="en-US" dirty="0"/>
          </a:p>
        </p:txBody>
      </p:sp>
      <p:pic>
        <p:nvPicPr>
          <p:cNvPr id="5" name="Picture 4"/>
          <p:cNvPicPr>
            <a:picLocks noChangeAspect="1"/>
          </p:cNvPicPr>
          <p:nvPr userDrawn="1"/>
        </p:nvPicPr>
        <p:blipFill rotWithShape="1">
          <a:blip r:embed="rId2" cstate="print"/>
          <a:srcRect t="20279" r="19946"/>
          <a:stretch/>
        </p:blipFill>
        <p:spPr>
          <a:xfrm>
            <a:off x="5495788" y="0"/>
            <a:ext cx="3648211" cy="3592286"/>
          </a:xfrm>
          <a:prstGeom prst="rect">
            <a:avLst/>
          </a:prstGeom>
        </p:spPr>
      </p:pic>
    </p:spTree>
    <p:extLst>
      <p:ext uri="{BB962C8B-B14F-4D97-AF65-F5344CB8AC3E}">
        <p14:creationId xmlns:p14="http://schemas.microsoft.com/office/powerpoint/2010/main" val="2707926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431" y="1483360"/>
            <a:ext cx="8318881" cy="4642803"/>
          </a:xfrm>
        </p:spPr>
        <p:txBody>
          <a:bodyPr>
            <a:normAutofit/>
          </a:bodyPr>
          <a:lstStyle>
            <a:lvl1pPr>
              <a:buClr>
                <a:srgbClr val="229E8F"/>
              </a:buClr>
              <a:defRPr sz="1800">
                <a:solidFill>
                  <a:srgbClr val="595959"/>
                </a:solidFill>
                <a:latin typeface="Tahoma"/>
                <a:cs typeface="Tahoma"/>
              </a:defRPr>
            </a:lvl1pPr>
            <a:lvl2pPr>
              <a:buClr>
                <a:srgbClr val="229E8F"/>
              </a:buClr>
              <a:defRPr sz="1800">
                <a:solidFill>
                  <a:srgbClr val="595959"/>
                </a:solidFill>
                <a:latin typeface="Tahoma"/>
                <a:cs typeface="Tahoma"/>
              </a:defRPr>
            </a:lvl2pPr>
            <a:lvl3pPr>
              <a:buClr>
                <a:srgbClr val="229E8F"/>
              </a:buClr>
              <a:defRPr sz="1800">
                <a:solidFill>
                  <a:srgbClr val="595959"/>
                </a:solidFill>
                <a:latin typeface="Tahoma"/>
                <a:cs typeface="Tahoma"/>
              </a:defRPr>
            </a:lvl3pPr>
            <a:lvl4pPr>
              <a:buClr>
                <a:srgbClr val="229E8F"/>
              </a:buClr>
              <a:defRPr sz="1800">
                <a:solidFill>
                  <a:srgbClr val="595959"/>
                </a:solidFill>
                <a:latin typeface="Tahoma"/>
                <a:cs typeface="Tahoma"/>
              </a:defRPr>
            </a:lvl4pPr>
            <a:lvl5pPr>
              <a:buClr>
                <a:srgbClr val="229E8F"/>
              </a:buClr>
              <a:defRPr sz="1800">
                <a:solidFill>
                  <a:srgbClr val="595959"/>
                </a:solidFill>
                <a:latin typeface="Tahoma"/>
                <a:cs typeface="Tahom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Title 1"/>
          <p:cNvSpPr>
            <a:spLocks noGrp="1"/>
          </p:cNvSpPr>
          <p:nvPr>
            <p:ph type="ctrTitle"/>
          </p:nvPr>
        </p:nvSpPr>
        <p:spPr>
          <a:xfrm>
            <a:off x="256516" y="873760"/>
            <a:ext cx="8458562" cy="528320"/>
          </a:xfrm>
          <a:noFill/>
          <a:ln>
            <a:noFill/>
          </a:ln>
        </p:spPr>
        <p:txBody>
          <a:bodyPr>
            <a:normAutofit/>
          </a:bodyPr>
          <a:lstStyle>
            <a:lvl1pPr algn="l">
              <a:defRPr sz="2200" b="1" i="0">
                <a:solidFill>
                  <a:schemeClr val="tx1">
                    <a:lumMod val="65000"/>
                    <a:lumOff val="35000"/>
                  </a:schemeClr>
                </a:solidFill>
                <a:latin typeface="Tahoma"/>
                <a:cs typeface="Tahoma"/>
              </a:defRPr>
            </a:lvl1pPr>
          </a:lstStyle>
          <a:p>
            <a:r>
              <a:rPr lang="en-GB" dirty="0" smtClean="0"/>
              <a:t>Click to edit Master title style</a:t>
            </a:r>
            <a:endParaRPr lang="en-US" dirty="0"/>
          </a:p>
        </p:txBody>
      </p:sp>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bg1"/>
                </a:solidFill>
                <a:latin typeface="Tahoma" pitchFamily="34" charset="0"/>
                <a:cs typeface="Tahoma" pitchFamily="34" charset="0"/>
              </a:rPr>
              <a:t>Review</a:t>
            </a:r>
            <a:endParaRPr lang="pt-BR" sz="8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HG_Logo_Portrait_CMYK.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543" y="1188720"/>
            <a:ext cx="3081061" cy="2923540"/>
          </a:xfrm>
          <a:prstGeom prst="rect">
            <a:avLst/>
          </a:prstGeom>
        </p:spPr>
      </p:pic>
      <p:sp>
        <p:nvSpPr>
          <p:cNvPr id="2" name="Title 1"/>
          <p:cNvSpPr>
            <a:spLocks noGrp="1"/>
          </p:cNvSpPr>
          <p:nvPr>
            <p:ph type="ctrTitle" hasCustomPrompt="1"/>
          </p:nvPr>
        </p:nvSpPr>
        <p:spPr>
          <a:xfrm>
            <a:off x="320313" y="4724400"/>
            <a:ext cx="8458561" cy="669367"/>
          </a:xfrm>
          <a:noFill/>
          <a:ln>
            <a:noFill/>
          </a:ln>
        </p:spPr>
        <p:txBody>
          <a:bodyPr>
            <a:normAutofit/>
          </a:bodyPr>
          <a:lstStyle>
            <a:lvl1pPr algn="ctr">
              <a:defRPr sz="2800" b="1" i="0">
                <a:solidFill>
                  <a:schemeClr val="tx1">
                    <a:lumMod val="65000"/>
                    <a:lumOff val="35000"/>
                  </a:schemeClr>
                </a:solidFill>
                <a:latin typeface="Tahoma"/>
                <a:cs typeface="Tahoma"/>
              </a:defRPr>
            </a:lvl1pPr>
          </a:lstStyle>
          <a:p>
            <a:r>
              <a:rPr lang="en-US" sz="2400" dirty="0" smtClean="0"/>
              <a:t>A Corporate Accounting and Reporting Standard</a:t>
            </a:r>
            <a:endParaRPr lang="en-US" dirty="0"/>
          </a:p>
        </p:txBody>
      </p:sp>
      <p:sp>
        <p:nvSpPr>
          <p:cNvPr id="3" name="Subtitle 2"/>
          <p:cNvSpPr>
            <a:spLocks noGrp="1"/>
          </p:cNvSpPr>
          <p:nvPr>
            <p:ph type="subTitle" idx="1" hasCustomPrompt="1"/>
          </p:nvPr>
        </p:nvSpPr>
        <p:spPr>
          <a:xfrm>
            <a:off x="320314" y="5393767"/>
            <a:ext cx="8458560" cy="549833"/>
          </a:xfrm>
          <a:noFill/>
          <a:ln>
            <a:noFill/>
          </a:ln>
        </p:spPr>
        <p:txBody>
          <a:bodyPr>
            <a:normAutofit/>
          </a:bodyPr>
          <a:lstStyle>
            <a:lvl1pPr marL="0" indent="0" algn="ctr">
              <a:buNone/>
              <a:defRPr sz="2000" baseline="0">
                <a:solidFill>
                  <a:schemeClr val="tx1">
                    <a:lumMod val="65000"/>
                    <a:lumOff val="35000"/>
                  </a:schemeClr>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z="2400" dirty="0" smtClean="0">
                <a:solidFill>
                  <a:srgbClr val="6A6B6D"/>
                </a:solidFill>
                <a:latin typeface="Tahoma" pitchFamily="34" charset="0"/>
                <a:cs typeface="Tahoma" pitchFamily="34" charset="0"/>
              </a:rPr>
              <a:t>Training Curriculum</a:t>
            </a:r>
          </a:p>
        </p:txBody>
      </p:sp>
      <p:pic>
        <p:nvPicPr>
          <p:cNvPr id="6" name="Picture 5" descr="GHG_Logo_Landscape_CMYK-0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636923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8670840" y="0"/>
            <a:ext cx="473159" cy="6858000"/>
          </a:xfrm>
          <a:prstGeom prst="rect">
            <a:avLst/>
          </a:prstGeom>
          <a:solidFill>
            <a:srgbClr val="00AC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Arial" pitchFamily="34" charset="0"/>
              <a:cs typeface="Arial" pitchFamily="34" charset="0"/>
            </a:endParaRPr>
          </a:p>
        </p:txBody>
      </p:sp>
      <p:sp>
        <p:nvSpPr>
          <p:cNvPr id="12" name="Rounded Rectangle 11"/>
          <p:cNvSpPr/>
          <p:nvPr userDrawn="1"/>
        </p:nvSpPr>
        <p:spPr>
          <a:xfrm rot="5400000">
            <a:off x="8475196" y="309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chemeClr val="tx1"/>
                </a:solidFill>
                <a:latin typeface="Tahoma" pitchFamily="34" charset="0"/>
                <a:ea typeface="+mn-ea"/>
                <a:cs typeface="Tahoma" pitchFamily="34" charset="0"/>
              </a:rPr>
              <a:t>Introduction</a:t>
            </a:r>
            <a:endParaRPr lang="pt-BR" sz="800" kern="1200" dirty="0">
              <a:solidFill>
                <a:schemeClr val="tx1"/>
              </a:solidFill>
              <a:latin typeface="Tahoma" pitchFamily="34" charset="0"/>
              <a:ea typeface="+mn-ea"/>
              <a:cs typeface="Tahoma" pitchFamily="34" charset="0"/>
            </a:endParaRPr>
          </a:p>
        </p:txBody>
      </p:sp>
      <p:sp>
        <p:nvSpPr>
          <p:cNvPr id="13" name="Rounded Rectangle 12"/>
          <p:cNvSpPr/>
          <p:nvPr userDrawn="1"/>
        </p:nvSpPr>
        <p:spPr>
          <a:xfrm rot="5400000">
            <a:off x="8475196" y="1177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marL="0" algn="ctr" defTabSz="914400" rtl="0" eaLnBrk="1" latinLnBrk="0" hangingPunct="1"/>
            <a:r>
              <a:rPr lang="pt-BR" sz="800" kern="1200" dirty="0" smtClean="0">
                <a:solidFill>
                  <a:sysClr val="windowText" lastClr="000000"/>
                </a:solidFill>
                <a:latin typeface="Tahoma" pitchFamily="34" charset="0"/>
                <a:ea typeface="+mn-ea"/>
                <a:cs typeface="Tahoma" pitchFamily="34" charset="0"/>
              </a:rPr>
              <a:t>Principles</a:t>
            </a:r>
            <a:endParaRPr lang="pt-BR" sz="800" kern="1200" dirty="0">
              <a:solidFill>
                <a:sysClr val="windowText" lastClr="000000"/>
              </a:solidFill>
              <a:latin typeface="Tahoma" pitchFamily="34" charset="0"/>
              <a:ea typeface="+mn-ea"/>
              <a:cs typeface="Tahoma" pitchFamily="34" charset="0"/>
            </a:endParaRPr>
          </a:p>
        </p:txBody>
      </p:sp>
      <p:sp>
        <p:nvSpPr>
          <p:cNvPr id="5" name="Rounded Rectangle 4"/>
          <p:cNvSpPr/>
          <p:nvPr userDrawn="1"/>
        </p:nvSpPr>
        <p:spPr>
          <a:xfrm rot="5400000">
            <a:off x="8475196" y="2015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Organizational Boundaries</a:t>
            </a:r>
            <a:endParaRPr lang="pt-BR" sz="800" dirty="0">
              <a:solidFill>
                <a:schemeClr val="tx1"/>
              </a:solidFill>
              <a:latin typeface="Tahoma" pitchFamily="34" charset="0"/>
              <a:cs typeface="Tahoma" pitchFamily="34" charset="0"/>
            </a:endParaRPr>
          </a:p>
        </p:txBody>
      </p:sp>
      <p:sp>
        <p:nvSpPr>
          <p:cNvPr id="6" name="Rounded Rectangle 5"/>
          <p:cNvSpPr/>
          <p:nvPr userDrawn="1"/>
        </p:nvSpPr>
        <p:spPr>
          <a:xfrm rot="5400000">
            <a:off x="8475196" y="28541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Operational Boundaries</a:t>
            </a:r>
            <a:endParaRPr lang="pt-BR" sz="800" dirty="0">
              <a:solidFill>
                <a:schemeClr val="tx1"/>
              </a:solidFill>
              <a:latin typeface="Tahoma" pitchFamily="34" charset="0"/>
              <a:cs typeface="Tahoma" pitchFamily="34" charset="0"/>
            </a:endParaRPr>
          </a:p>
        </p:txBody>
      </p:sp>
      <p:sp>
        <p:nvSpPr>
          <p:cNvPr id="7" name="Rounded Rectangle 6"/>
          <p:cNvSpPr/>
          <p:nvPr userDrawn="1"/>
        </p:nvSpPr>
        <p:spPr>
          <a:xfrm rot="5400000">
            <a:off x="8475196" y="36923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err="1" smtClean="0">
                <a:solidFill>
                  <a:schemeClr val="tx1"/>
                </a:solidFill>
                <a:latin typeface="Tahoma" pitchFamily="34" charset="0"/>
                <a:cs typeface="Tahoma" pitchFamily="34" charset="0"/>
              </a:rPr>
              <a:t>Tracking</a:t>
            </a:r>
            <a:endParaRPr lang="pt-BR" sz="800" dirty="0" smtClean="0">
              <a:solidFill>
                <a:schemeClr val="tx1"/>
              </a:solidFill>
              <a:latin typeface="Tahoma" pitchFamily="34" charset="0"/>
              <a:cs typeface="Tahoma" pitchFamily="34" charset="0"/>
            </a:endParaRPr>
          </a:p>
          <a:p>
            <a:pPr algn="ctr"/>
            <a:r>
              <a:rPr lang="pt-BR" sz="800" dirty="0" smtClean="0">
                <a:solidFill>
                  <a:schemeClr val="tx1"/>
                </a:solidFill>
                <a:latin typeface="Tahoma" pitchFamily="34" charset="0"/>
                <a:cs typeface="Tahoma" pitchFamily="34" charset="0"/>
              </a:rPr>
              <a:t>over time</a:t>
            </a:r>
            <a:endParaRPr lang="pt-BR" sz="800" dirty="0">
              <a:solidFill>
                <a:schemeClr val="tx1"/>
              </a:solidFill>
              <a:latin typeface="Tahoma" pitchFamily="34" charset="0"/>
              <a:cs typeface="Tahoma" pitchFamily="34" charset="0"/>
            </a:endParaRPr>
          </a:p>
        </p:txBody>
      </p:sp>
      <p:sp>
        <p:nvSpPr>
          <p:cNvPr id="8" name="Rounded Rectangle 7"/>
          <p:cNvSpPr/>
          <p:nvPr userDrawn="1"/>
        </p:nvSpPr>
        <p:spPr>
          <a:xfrm rot="5400000">
            <a:off x="8475196" y="450005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Calculating Emissions</a:t>
            </a:r>
            <a:endParaRPr lang="pt-BR" sz="800" dirty="0">
              <a:solidFill>
                <a:schemeClr val="tx1"/>
              </a:solidFill>
              <a:latin typeface="Tahoma" pitchFamily="34" charset="0"/>
              <a:cs typeface="Tahoma" pitchFamily="34" charset="0"/>
            </a:endParaRPr>
          </a:p>
        </p:txBody>
      </p:sp>
      <p:sp>
        <p:nvSpPr>
          <p:cNvPr id="9" name="Rounded Rectangle 8"/>
          <p:cNvSpPr/>
          <p:nvPr userDrawn="1"/>
        </p:nvSpPr>
        <p:spPr>
          <a:xfrm rot="5400000">
            <a:off x="8475196" y="53687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Reporting</a:t>
            </a:r>
            <a:endParaRPr lang="pt-BR" sz="800" dirty="0">
              <a:solidFill>
                <a:schemeClr val="tx1"/>
              </a:solidFill>
              <a:latin typeface="Tahoma" pitchFamily="34" charset="0"/>
              <a:cs typeface="Tahoma" pitchFamily="34" charset="0"/>
            </a:endParaRPr>
          </a:p>
        </p:txBody>
      </p:sp>
      <p:sp>
        <p:nvSpPr>
          <p:cNvPr id="11" name="Rounded Rectangle 10"/>
          <p:cNvSpPr/>
          <p:nvPr userDrawn="1"/>
        </p:nvSpPr>
        <p:spPr>
          <a:xfrm rot="5400000">
            <a:off x="8475196" y="6206935"/>
            <a:ext cx="868680" cy="365760"/>
          </a:xfrm>
          <a:prstGeom prst="roundRect">
            <a:avLst/>
          </a:prstGeom>
          <a:solidFill>
            <a:schemeClr val="bg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73152" rIns="0" bIns="137160" rtlCol="0" anchor="ctr"/>
          <a:lstStyle/>
          <a:p>
            <a:pPr algn="ctr"/>
            <a:r>
              <a:rPr lang="pt-BR" sz="800" dirty="0" smtClean="0">
                <a:solidFill>
                  <a:schemeClr val="tx1"/>
                </a:solidFill>
                <a:latin typeface="Tahoma" pitchFamily="34" charset="0"/>
                <a:cs typeface="Tahoma" pitchFamily="34" charset="0"/>
              </a:rPr>
              <a:t>Review</a:t>
            </a:r>
            <a:endParaRPr lang="pt-BR" sz="800" dirty="0">
              <a:solidFill>
                <a:schemeClr val="tx1"/>
              </a:solidFill>
              <a:latin typeface="Tahoma" pitchFamily="34" charset="0"/>
              <a:cs typeface="Tahoma" pitchFamily="34" charset="0"/>
            </a:endParaRPr>
          </a:p>
        </p:txBody>
      </p:sp>
      <p:sp>
        <p:nvSpPr>
          <p:cNvPr id="14" name="Rectangle 13"/>
          <p:cNvSpPr/>
          <p:nvPr userDrawn="1"/>
        </p:nvSpPr>
        <p:spPr>
          <a:xfrm flipH="1">
            <a:off x="8714583" y="9900"/>
            <a:ext cx="45719" cy="6858000"/>
          </a:xfrm>
          <a:prstGeom prst="rect">
            <a:avLst/>
          </a:prstGeom>
          <a:solidFill>
            <a:srgbClr val="00ACA2"/>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a:latin typeface="Tahoma" pitchFamily="34" charset="0"/>
              <a:cs typeface="Tahoma" pitchFamily="34" charset="0"/>
            </a:endParaRPr>
          </a:p>
        </p:txBody>
      </p:sp>
      <p:sp>
        <p:nvSpPr>
          <p:cNvPr id="15" name="Rounded Rectangle 14"/>
          <p:cNvSpPr/>
          <p:nvPr userDrawn="1"/>
        </p:nvSpPr>
        <p:spPr bwMode="auto">
          <a:xfrm>
            <a:off x="228600" y="1447800"/>
            <a:ext cx="8153400" cy="533400"/>
          </a:xfrm>
          <a:prstGeom prst="roundRect">
            <a:avLst/>
          </a:prstGeom>
          <a:solidFill>
            <a:srgbClr val="229E8F"/>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2. GHG Accounting and Reporting Principles</a:t>
            </a:r>
          </a:p>
        </p:txBody>
      </p:sp>
      <p:sp>
        <p:nvSpPr>
          <p:cNvPr id="16" name="Rounded Rectangle 15"/>
          <p:cNvSpPr/>
          <p:nvPr userDrawn="1"/>
        </p:nvSpPr>
        <p:spPr bwMode="auto">
          <a:xfrm>
            <a:off x="228600" y="2133600"/>
            <a:ext cx="8153400" cy="533400"/>
          </a:xfrm>
          <a:prstGeom prst="roundRect">
            <a:avLst/>
          </a:prstGeom>
          <a:solidFill>
            <a:srgbClr val="229E8F">
              <a:alpha val="89804"/>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3. Setting Organizational Boundaries</a:t>
            </a:r>
            <a:endParaRPr lang="pt-BR" sz="2200" dirty="0">
              <a:solidFill>
                <a:schemeClr val="bg1"/>
              </a:solidFill>
              <a:latin typeface="Tahoma" pitchFamily="34" charset="0"/>
              <a:cs typeface="Tahoma" pitchFamily="34" charset="0"/>
            </a:endParaRPr>
          </a:p>
        </p:txBody>
      </p:sp>
      <p:sp>
        <p:nvSpPr>
          <p:cNvPr id="17" name="Rounded Rectangle 16"/>
          <p:cNvSpPr/>
          <p:nvPr userDrawn="1"/>
        </p:nvSpPr>
        <p:spPr bwMode="auto">
          <a:xfrm>
            <a:off x="228600" y="2819400"/>
            <a:ext cx="8153400" cy="533400"/>
          </a:xfrm>
          <a:prstGeom prst="roundRect">
            <a:avLst/>
          </a:prstGeom>
          <a:solidFill>
            <a:srgbClr val="229E8F">
              <a:alpha val="81961"/>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4. Setting Operational Boundaries</a:t>
            </a:r>
            <a:endParaRPr lang="pt-BR" sz="2200" dirty="0">
              <a:solidFill>
                <a:schemeClr val="bg1"/>
              </a:solidFill>
              <a:latin typeface="Tahoma" pitchFamily="34" charset="0"/>
              <a:cs typeface="Tahoma" pitchFamily="34" charset="0"/>
            </a:endParaRPr>
          </a:p>
        </p:txBody>
      </p:sp>
      <p:sp>
        <p:nvSpPr>
          <p:cNvPr id="18" name="Rounded Rectangle 17"/>
          <p:cNvSpPr/>
          <p:nvPr userDrawn="1"/>
        </p:nvSpPr>
        <p:spPr bwMode="auto">
          <a:xfrm>
            <a:off x="228600" y="3505200"/>
            <a:ext cx="8153400" cy="533400"/>
          </a:xfrm>
          <a:prstGeom prst="roundRect">
            <a:avLst/>
          </a:prstGeom>
          <a:solidFill>
            <a:srgbClr val="229E8F">
              <a:alpha val="74118"/>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5. Tracking Emissions Over Time</a:t>
            </a:r>
          </a:p>
        </p:txBody>
      </p:sp>
      <p:sp>
        <p:nvSpPr>
          <p:cNvPr id="19" name="Rounded Rectangle 18"/>
          <p:cNvSpPr/>
          <p:nvPr userDrawn="1"/>
        </p:nvSpPr>
        <p:spPr bwMode="auto">
          <a:xfrm>
            <a:off x="228600" y="4191000"/>
            <a:ext cx="8153400" cy="533400"/>
          </a:xfrm>
          <a:prstGeom prst="roundRect">
            <a:avLst/>
          </a:prstGeom>
          <a:solidFill>
            <a:srgbClr val="229E8F">
              <a:alpha val="65882"/>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6. Identifying and Calculating Emissions</a:t>
            </a:r>
          </a:p>
        </p:txBody>
      </p:sp>
      <p:sp>
        <p:nvSpPr>
          <p:cNvPr id="20" name="Rounded Rectangle 19"/>
          <p:cNvSpPr/>
          <p:nvPr userDrawn="1"/>
        </p:nvSpPr>
        <p:spPr bwMode="auto">
          <a:xfrm>
            <a:off x="228600" y="4876800"/>
            <a:ext cx="8153400" cy="533400"/>
          </a:xfrm>
          <a:prstGeom prst="roundRect">
            <a:avLst/>
          </a:prstGeom>
          <a:solidFill>
            <a:srgbClr val="229E8F">
              <a:alpha val="60000"/>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7. Reporting GHG Emissions</a:t>
            </a:r>
            <a:endParaRPr lang="pt-BR" sz="2200" dirty="0">
              <a:solidFill>
                <a:schemeClr val="bg1"/>
              </a:solidFill>
              <a:latin typeface="Tahoma" pitchFamily="34" charset="0"/>
              <a:cs typeface="Tahoma" pitchFamily="34" charset="0"/>
            </a:endParaRPr>
          </a:p>
        </p:txBody>
      </p:sp>
      <p:sp>
        <p:nvSpPr>
          <p:cNvPr id="21" name="Rounded Rectangle 20"/>
          <p:cNvSpPr/>
          <p:nvPr userDrawn="1"/>
        </p:nvSpPr>
        <p:spPr bwMode="auto">
          <a:xfrm>
            <a:off x="228600" y="5562600"/>
            <a:ext cx="8153400" cy="533400"/>
          </a:xfrm>
          <a:prstGeom prst="roundRect">
            <a:avLst/>
          </a:prstGeom>
          <a:solidFill>
            <a:srgbClr val="229E8F">
              <a:alpha val="52157"/>
            </a:srgbClr>
          </a:solidFill>
          <a:ln w="9525" cap="flat" cmpd="sng" algn="ctr">
            <a:noFill/>
            <a:prstDash val="solid"/>
            <a:round/>
            <a:headEnd type="none" w="med" len="med"/>
            <a:tailEnd type="none" w="med" len="med"/>
          </a:ln>
          <a:effectLst/>
        </p:spPr>
        <p:txBody>
          <a:bodyPr vert="horz" wrap="square" lIns="1371600" tIns="137160" rIns="0" bIns="45720" numCol="1" rtlCol="0" anchor="ctr" anchorCtr="0" compatLnSpc="1">
            <a:prstTxWarp prst="textNoShape">
              <a:avLst/>
            </a:prstTxWarp>
          </a:bodyPr>
          <a:lstStyle/>
          <a:p>
            <a:pPr defTabSz="914400" fontAlgn="base">
              <a:spcBef>
                <a:spcPct val="0"/>
              </a:spcBef>
              <a:spcAft>
                <a:spcPct val="0"/>
              </a:spcAft>
            </a:pPr>
            <a:r>
              <a:rPr lang="pt-BR" sz="2200" dirty="0" smtClean="0">
                <a:solidFill>
                  <a:schemeClr val="bg1"/>
                </a:solidFill>
                <a:latin typeface="Tahoma" pitchFamily="34" charset="0"/>
                <a:cs typeface="Tahoma" pitchFamily="34" charset="0"/>
              </a:rPr>
              <a:t>8. Review</a:t>
            </a:r>
            <a:endParaRPr lang="pt-BR" sz="2200" dirty="0">
              <a:solidFill>
                <a:schemeClr val="bg1"/>
              </a:solidFill>
              <a:latin typeface="Tahoma" pitchFamily="34" charset="0"/>
              <a:cs typeface="Tahoma" pitchFamily="34" charset="0"/>
            </a:endParaRPr>
          </a:p>
        </p:txBody>
      </p:sp>
      <p:pic>
        <p:nvPicPr>
          <p:cNvPr id="22" name="Picture 21"/>
          <p:cNvPicPr>
            <a:picLocks noChangeAspect="1"/>
          </p:cNvPicPr>
          <p:nvPr userDrawn="1"/>
        </p:nvPicPr>
        <p:blipFill>
          <a:blip r:embed="rId2" cstate="print"/>
          <a:stretch>
            <a:fillRect/>
          </a:stretch>
        </p:blipFill>
        <p:spPr>
          <a:xfrm>
            <a:off x="533400" y="5515968"/>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3" name="Picture 22"/>
          <p:cNvPicPr>
            <a:picLocks noChangeAspect="1"/>
          </p:cNvPicPr>
          <p:nvPr userDrawn="1"/>
        </p:nvPicPr>
        <p:blipFill>
          <a:blip r:embed="rId3" cstate="print"/>
          <a:stretch>
            <a:fillRect/>
          </a:stretch>
        </p:blipFill>
        <p:spPr>
          <a:xfrm>
            <a:off x="533400" y="4843816"/>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userDrawn="1"/>
        </p:nvPicPr>
        <p:blipFill>
          <a:blip r:embed="rId4" cstate="print"/>
          <a:stretch>
            <a:fillRect/>
          </a:stretch>
        </p:blipFill>
        <p:spPr>
          <a:xfrm>
            <a:off x="533400" y="41605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5" name="Picture 24"/>
          <p:cNvPicPr>
            <a:picLocks noChangeAspect="1"/>
          </p:cNvPicPr>
          <p:nvPr userDrawn="1"/>
        </p:nvPicPr>
        <p:blipFill>
          <a:blip r:embed="rId5" cstate="print"/>
          <a:stretch>
            <a:fillRect/>
          </a:stretch>
        </p:blipFill>
        <p:spPr>
          <a:xfrm>
            <a:off x="533400" y="34747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6" name="Picture 25"/>
          <p:cNvPicPr>
            <a:picLocks noChangeAspect="1"/>
          </p:cNvPicPr>
          <p:nvPr userDrawn="1"/>
        </p:nvPicPr>
        <p:blipFill>
          <a:blip r:embed="rId6" cstate="print"/>
          <a:stretch>
            <a:fillRect/>
          </a:stretch>
        </p:blipFill>
        <p:spPr>
          <a:xfrm>
            <a:off x="533400" y="27889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7" name="Picture 26"/>
          <p:cNvPicPr>
            <a:picLocks noChangeAspect="1"/>
          </p:cNvPicPr>
          <p:nvPr userDrawn="1"/>
        </p:nvPicPr>
        <p:blipFill>
          <a:blip r:embed="rId7" cstate="print"/>
          <a:stretch>
            <a:fillRect/>
          </a:stretch>
        </p:blipFill>
        <p:spPr>
          <a:xfrm>
            <a:off x="533401" y="2103120"/>
            <a:ext cx="640080" cy="640080"/>
          </a:xfrm>
          <a:prstGeom prst="rect">
            <a:avLst/>
          </a:prstGeom>
          <a:ln w="38100">
            <a:solidFill>
              <a:schemeClr val="bg1"/>
            </a:solidFill>
          </a:ln>
          <a:effectLst>
            <a:outerShdw blurRad="50800" dist="38100" dir="2700000" algn="tl" rotWithShape="0">
              <a:prstClr val="black">
                <a:alpha val="40000"/>
              </a:prstClr>
            </a:outerShdw>
          </a:effectLst>
        </p:spPr>
      </p:pic>
      <p:pic>
        <p:nvPicPr>
          <p:cNvPr id="28" name="Picture 27"/>
          <p:cNvPicPr>
            <a:picLocks noChangeAspect="1"/>
          </p:cNvPicPr>
          <p:nvPr userDrawn="1"/>
        </p:nvPicPr>
        <p:blipFill>
          <a:blip r:embed="rId8" cstate="print"/>
          <a:stretch>
            <a:fillRect/>
          </a:stretch>
        </p:blipFill>
        <p:spPr>
          <a:xfrm>
            <a:off x="533401" y="1371600"/>
            <a:ext cx="640080" cy="685800"/>
          </a:xfrm>
          <a:prstGeom prst="rect">
            <a:avLst/>
          </a:prstGeom>
          <a:ln w="38100">
            <a:solidFill>
              <a:schemeClr val="bg1"/>
            </a:solidFill>
          </a:ln>
          <a:effectLst>
            <a:outerShdw blurRad="50800" dist="38100" dir="2700000" algn="tl" rotWithShape="0">
              <a:prstClr val="black">
                <a:alpha val="40000"/>
              </a:prstClr>
            </a:outerShdw>
          </a:effectLst>
        </p:spPr>
      </p:pic>
      <p:sp>
        <p:nvSpPr>
          <p:cNvPr id="30" name="Title 1"/>
          <p:cNvSpPr>
            <a:spLocks noGrp="1"/>
          </p:cNvSpPr>
          <p:nvPr>
            <p:ph type="ctrTitle" hasCustomPrompt="1"/>
          </p:nvPr>
        </p:nvSpPr>
        <p:spPr>
          <a:xfrm>
            <a:off x="154169" y="791872"/>
            <a:ext cx="8458562" cy="528320"/>
          </a:xfrm>
        </p:spPr>
        <p:txBody>
          <a:bodyPr>
            <a:normAutofit/>
          </a:bodyPr>
          <a:lstStyle>
            <a:lvl1pPr>
              <a:defRPr sz="2800"/>
            </a:lvl1pPr>
          </a:lstStyle>
          <a:p>
            <a:pPr algn="ctr"/>
            <a:r>
              <a:rPr lang="en-US" sz="2800" dirty="0" smtClean="0"/>
              <a:t>Lesson Modules</a:t>
            </a:r>
            <a:endParaRPr lang="en-US" sz="2400" dirty="0"/>
          </a:p>
        </p:txBody>
      </p:sp>
      <p:pic>
        <p:nvPicPr>
          <p:cNvPr id="32" name="Picture 31" descr="GHG_Logo_Landscape_CMYK-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spTree>
    <p:extLst>
      <p:ext uri="{BB962C8B-B14F-4D97-AF65-F5344CB8AC3E}">
        <p14:creationId xmlns:p14="http://schemas.microsoft.com/office/powerpoint/2010/main" val="3468592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8" name="Straight Connector 7"/>
          <p:cNvCxnSpPr/>
          <p:nvPr userDrawn="1"/>
        </p:nvCxnSpPr>
        <p:spPr>
          <a:xfrm flipV="1">
            <a:off x="317486" y="6263373"/>
            <a:ext cx="8466290" cy="1"/>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userDrawn="1"/>
        </p:nvSpPr>
        <p:spPr>
          <a:xfrm>
            <a:off x="532330" y="6320731"/>
            <a:ext cx="3587299"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rgbClr val="6A6B6D"/>
                </a:solidFill>
                <a:latin typeface="Tahoma"/>
                <a:ea typeface="+mn-ea"/>
                <a:cs typeface="Tahoma"/>
              </a:rPr>
              <a:t>A Corporate Accounting and Reporting Standard</a:t>
            </a:r>
            <a:endParaRPr lang="en-US" sz="1200" b="0" i="1" dirty="0" smtClean="0">
              <a:solidFill>
                <a:srgbClr val="6A6B6D"/>
              </a:solidFill>
              <a:latin typeface="Tahoma"/>
              <a:cs typeface="Tahoma"/>
            </a:endParaRPr>
          </a:p>
        </p:txBody>
      </p:sp>
      <p:pic>
        <p:nvPicPr>
          <p:cNvPr id="7" name="Picture 6" descr="GHG_Logo_Landscape_CMYK-01.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313" y="283320"/>
            <a:ext cx="1666240" cy="412952"/>
          </a:xfrm>
          <a:prstGeom prst="rect">
            <a:avLst/>
          </a:prstGeom>
        </p:spPr>
      </p:pic>
      <p:pic>
        <p:nvPicPr>
          <p:cNvPr id="11" name="Picture 10" descr="copyright WRI.jpg"/>
          <p:cNvPicPr>
            <a:picLocks noChangeAspect="1"/>
          </p:cNvPicPr>
          <p:nvPr userDrawn="1"/>
        </p:nvPicPr>
        <p:blipFill>
          <a:blip r:embed="rId7" cstate="print">
            <a:clrChange>
              <a:clrFrom>
                <a:srgbClr val="FFFFFF"/>
              </a:clrFrom>
              <a:clrTo>
                <a:srgbClr val="FFFFFF">
                  <a:alpha val="0"/>
                </a:srgbClr>
              </a:clrTo>
            </a:clrChange>
          </a:blip>
          <a:stretch>
            <a:fillRect/>
          </a:stretch>
        </p:blipFill>
        <p:spPr>
          <a:xfrm>
            <a:off x="5557991" y="6310098"/>
            <a:ext cx="2890681" cy="290945"/>
          </a:xfrm>
          <a:prstGeom prst="rect">
            <a:avLst/>
          </a:prstGeom>
        </p:spPr>
      </p:pic>
    </p:spTree>
    <p:extLst>
      <p:ext uri="{BB962C8B-B14F-4D97-AF65-F5344CB8AC3E}">
        <p14:creationId xmlns:p14="http://schemas.microsoft.com/office/powerpoint/2010/main" val="391605057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iming>
    <p:tnLst>
      <p:par>
        <p:cTn id="1" dur="indefinite" restart="never" nodeType="tmRoot"/>
      </p:par>
    </p:tnLst>
  </p:timing>
  <p:txStyles>
    <p:titleStyle>
      <a:lvl1pPr algn="ctr" defTabSz="457200" rtl="0" eaLnBrk="1" latinLnBrk="0" hangingPunct="1">
        <a:spcBef>
          <a:spcPct val="0"/>
        </a:spcBef>
        <a:buNone/>
        <a:defRPr sz="3200" b="1" i="0" kern="1200">
          <a:solidFill>
            <a:srgbClr val="595959"/>
          </a:solidFill>
          <a:latin typeface="Tahoma"/>
          <a:ea typeface="+mj-ea"/>
          <a:cs typeface="Tahoma"/>
        </a:defRPr>
      </a:lvl1pPr>
    </p:titleStyle>
    <p:bodyStyle>
      <a:lvl1pPr marL="342900" indent="-3429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1pPr>
      <a:lvl2pPr marL="742950" indent="-28575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2pPr>
      <a:lvl3pPr marL="11430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3pPr>
      <a:lvl4pPr marL="16002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4pPr>
      <a:lvl5pPr marL="2057400" indent="-228600" algn="l" defTabSz="457200" rtl="0" eaLnBrk="1" latinLnBrk="0" hangingPunct="1">
        <a:spcBef>
          <a:spcPct val="20000"/>
        </a:spcBef>
        <a:buClr>
          <a:srgbClr val="229E8F"/>
        </a:buClr>
        <a:buFont typeface="Arial"/>
        <a:buChar char="»"/>
        <a:defRPr sz="1800" b="0" i="0" kern="1200">
          <a:solidFill>
            <a:srgbClr val="595959"/>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normAutofit fontScale="90000"/>
          </a:bodyPr>
          <a:lstStyle/>
          <a:p>
            <a:r>
              <a:rPr lang="en-US" dirty="0" smtClean="0"/>
              <a:t>A Corporate Accounting And Reporting Standard</a:t>
            </a:r>
            <a:endParaRPr lang="en-US" dirty="0"/>
          </a:p>
        </p:txBody>
      </p:sp>
      <p:sp>
        <p:nvSpPr>
          <p:cNvPr id="14" name="Subtitle 13"/>
          <p:cNvSpPr>
            <a:spLocks noGrp="1"/>
          </p:cNvSpPr>
          <p:nvPr>
            <p:ph type="subTitle" idx="1"/>
          </p:nvPr>
        </p:nvSpPr>
        <p:spPr/>
        <p:txBody>
          <a:bodyPr/>
          <a:lstStyle/>
          <a:p>
            <a:r>
              <a:rPr lang="en-US" dirty="0" smtClean="0"/>
              <a:t>Training Curriculum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15 at 3.02.1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734" b="713"/>
          <a:stretch/>
        </p:blipFill>
        <p:spPr>
          <a:xfrm>
            <a:off x="2713022" y="1752600"/>
            <a:ext cx="5630922" cy="3806800"/>
          </a:xfrm>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9" t="-1827" r="-1197" b="1139"/>
          <a:stretch/>
        </p:blipFill>
        <p:spPr bwMode="auto">
          <a:xfrm>
            <a:off x="457200" y="1041400"/>
            <a:ext cx="2255822" cy="2921000"/>
          </a:xfrm>
          <a:prstGeom prst="rect">
            <a:avLst/>
          </a:prstGeom>
          <a:noFill/>
          <a:ln w="6350" cmpd="sng">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216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08431" y="1483360"/>
            <a:ext cx="4211169" cy="4642803"/>
          </a:xfrm>
        </p:spPr>
        <p:txBody>
          <a:bodyPr>
            <a:normAutofit fontScale="85000" lnSpcReduction="10000"/>
          </a:bodyPr>
          <a:lstStyle/>
          <a:p>
            <a:pPr>
              <a:lnSpc>
                <a:spcPct val="90000"/>
              </a:lnSpc>
            </a:pPr>
            <a:r>
              <a:rPr lang="en-US" sz="2000" u="sng" dirty="0" smtClean="0"/>
              <a:t>Base year</a:t>
            </a:r>
            <a:r>
              <a:rPr lang="en-US" sz="2000" dirty="0" smtClean="0"/>
              <a:t>: the year in history against which an organization’s emissions are tracked over time</a:t>
            </a:r>
          </a:p>
          <a:p>
            <a:pPr>
              <a:lnSpc>
                <a:spcPct val="90000"/>
              </a:lnSpc>
            </a:pPr>
            <a:endParaRPr lang="en-US" sz="2000" dirty="0" smtClean="0"/>
          </a:p>
          <a:p>
            <a:pPr>
              <a:lnSpc>
                <a:spcPct val="90000"/>
              </a:lnSpc>
            </a:pPr>
            <a:r>
              <a:rPr lang="en-US" sz="2000" dirty="0" smtClean="0"/>
              <a:t>Define your organization’s recalculation policy</a:t>
            </a:r>
          </a:p>
          <a:p>
            <a:pPr lvl="1">
              <a:lnSpc>
                <a:spcPct val="90000"/>
              </a:lnSpc>
            </a:pPr>
            <a:r>
              <a:rPr lang="en-US" sz="1800" dirty="0" smtClean="0"/>
              <a:t>Define significance threshold to trigger base year recalculation</a:t>
            </a:r>
            <a:endParaRPr lang="en-US" sz="2000" dirty="0" smtClean="0"/>
          </a:p>
          <a:p>
            <a:pPr>
              <a:lnSpc>
                <a:spcPct val="90000"/>
              </a:lnSpc>
              <a:buNone/>
            </a:pPr>
            <a:endParaRPr lang="en-US" sz="2000" dirty="0" smtClean="0"/>
          </a:p>
          <a:p>
            <a:pPr>
              <a:lnSpc>
                <a:spcPct val="90000"/>
              </a:lnSpc>
            </a:pPr>
            <a:r>
              <a:rPr lang="en-US" sz="2000" dirty="0" smtClean="0"/>
              <a:t>Recalculate for</a:t>
            </a:r>
          </a:p>
          <a:p>
            <a:pPr lvl="1">
              <a:lnSpc>
                <a:spcPct val="90000"/>
              </a:lnSpc>
            </a:pPr>
            <a:r>
              <a:rPr lang="en-US" sz="1800" dirty="0" smtClean="0"/>
              <a:t>structural changes</a:t>
            </a:r>
          </a:p>
          <a:p>
            <a:pPr lvl="1">
              <a:lnSpc>
                <a:spcPct val="90000"/>
              </a:lnSpc>
            </a:pPr>
            <a:r>
              <a:rPr lang="en-US" sz="1800" dirty="0" smtClean="0"/>
              <a:t>changes in calculation methodology</a:t>
            </a:r>
          </a:p>
          <a:p>
            <a:pPr lvl="1">
              <a:lnSpc>
                <a:spcPct val="90000"/>
              </a:lnSpc>
            </a:pPr>
            <a:r>
              <a:rPr lang="en-US" sz="1800" dirty="0" smtClean="0"/>
              <a:t>discovery of significant errors</a:t>
            </a:r>
          </a:p>
          <a:p>
            <a:pPr lvl="1">
              <a:lnSpc>
                <a:spcPct val="90000"/>
              </a:lnSpc>
            </a:pPr>
            <a:endParaRPr lang="en-US" sz="1800" dirty="0" smtClean="0"/>
          </a:p>
          <a:p>
            <a:pPr>
              <a:lnSpc>
                <a:spcPct val="90000"/>
              </a:lnSpc>
            </a:pPr>
            <a:r>
              <a:rPr lang="en-US" sz="2000" dirty="0" smtClean="0"/>
              <a:t>Don’t recalculate for</a:t>
            </a:r>
          </a:p>
          <a:p>
            <a:pPr lvl="1">
              <a:lnSpc>
                <a:spcPct val="90000"/>
              </a:lnSpc>
            </a:pPr>
            <a:r>
              <a:rPr lang="en-US" sz="1800" dirty="0" smtClean="0"/>
              <a:t>organic growth or decline</a:t>
            </a:r>
          </a:p>
          <a:p>
            <a:pPr lvl="1">
              <a:lnSpc>
                <a:spcPct val="90000"/>
              </a:lnSpc>
            </a:pPr>
            <a:r>
              <a:rPr lang="en-US" sz="1800" dirty="0" smtClean="0"/>
              <a:t>changes involving facilities that didn’t exist in base year</a:t>
            </a:r>
          </a:p>
          <a:p>
            <a:pPr lvl="1">
              <a:lnSpc>
                <a:spcPct val="90000"/>
              </a:lnSpc>
            </a:pPr>
            <a:r>
              <a:rPr lang="en-US" sz="1800" dirty="0" smtClean="0"/>
              <a:t>out-/in-sourcing of activities previously under a different Scope</a:t>
            </a:r>
          </a:p>
          <a:p>
            <a:pPr lvl="1">
              <a:lnSpc>
                <a:spcPct val="90000"/>
              </a:lnSpc>
            </a:pPr>
            <a:endParaRPr lang="en-US" sz="1800" dirty="0" smtClean="0"/>
          </a:p>
          <a:p>
            <a:pPr lvl="1">
              <a:lnSpc>
                <a:spcPct val="90000"/>
              </a:lnSpc>
            </a:pPr>
            <a:endParaRPr lang="en-US" sz="1800" dirty="0" smtClean="0"/>
          </a:p>
          <a:p>
            <a:endParaRPr lang="en-US" sz="2000" dirty="0"/>
          </a:p>
        </p:txBody>
      </p:sp>
      <p:sp>
        <p:nvSpPr>
          <p:cNvPr id="3" name="Title 2"/>
          <p:cNvSpPr>
            <a:spLocks noGrp="1"/>
          </p:cNvSpPr>
          <p:nvPr>
            <p:ph type="ctrTitle"/>
          </p:nvPr>
        </p:nvSpPr>
        <p:spPr>
          <a:xfrm>
            <a:off x="256516" y="762000"/>
            <a:ext cx="8458562" cy="528320"/>
          </a:xfrm>
        </p:spPr>
        <p:txBody>
          <a:bodyPr>
            <a:normAutofit/>
          </a:bodyPr>
          <a:lstStyle/>
          <a:p>
            <a:r>
              <a:rPr lang="en-US" sz="2600" dirty="0" smtClean="0"/>
              <a:t>Tracking Emissions Over Time</a:t>
            </a:r>
            <a:endParaRPr lang="en-US" sz="2600" dirty="0"/>
          </a:p>
        </p:txBody>
      </p:sp>
      <p:sp>
        <p:nvSpPr>
          <p:cNvPr id="6" name="Rectangle 5"/>
          <p:cNvSpPr/>
          <p:nvPr/>
        </p:nvSpPr>
        <p:spPr>
          <a:xfrm>
            <a:off x="6592736" y="1371600"/>
            <a:ext cx="722464" cy="533400"/>
          </a:xfrm>
          <a:prstGeom prst="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15</a:t>
            </a:r>
          </a:p>
        </p:txBody>
      </p:sp>
      <p:sp>
        <p:nvSpPr>
          <p:cNvPr id="7" name="Rectangle 6"/>
          <p:cNvSpPr/>
          <p:nvPr/>
        </p:nvSpPr>
        <p:spPr>
          <a:xfrm>
            <a:off x="7620000" y="1295400"/>
            <a:ext cx="762000" cy="685800"/>
          </a:xfrm>
          <a:prstGeom prst="rect">
            <a:avLst/>
          </a:prstGeom>
          <a:noFill/>
          <a:ln w="28575">
            <a:solidFill>
              <a:srgbClr val="54545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545456"/>
                </a:solidFill>
                <a:effectLst>
                  <a:outerShdw blurRad="38100" dist="38100" dir="2700000" algn="tl">
                    <a:srgbClr val="000000">
                      <a:alpha val="43137"/>
                    </a:srgbClr>
                  </a:outerShdw>
                </a:effectLst>
                <a:latin typeface="Tahoma" pitchFamily="34" charset="0"/>
                <a:cs typeface="Tahoma" pitchFamily="34" charset="0"/>
              </a:rPr>
              <a:t>20</a:t>
            </a:r>
            <a:endParaRPr lang="en-US" sz="2400" dirty="0">
              <a:solidFill>
                <a:srgbClr val="545456"/>
              </a:solidFill>
              <a:effectLst>
                <a:outerShdw blurRad="38100" dist="38100" dir="2700000" algn="tl">
                  <a:srgbClr val="000000">
                    <a:alpha val="43137"/>
                  </a:srgbClr>
                </a:outerShdw>
              </a:effectLst>
              <a:latin typeface="Tahoma" pitchFamily="34" charset="0"/>
              <a:cs typeface="Tahoma" pitchFamily="34" charset="0"/>
            </a:endParaRPr>
          </a:p>
        </p:txBody>
      </p:sp>
      <p:sp>
        <p:nvSpPr>
          <p:cNvPr id="8" name="Rectangle 7"/>
          <p:cNvSpPr/>
          <p:nvPr/>
        </p:nvSpPr>
        <p:spPr>
          <a:xfrm>
            <a:off x="5334000" y="1219200"/>
            <a:ext cx="1143000" cy="838200"/>
          </a:xfrm>
          <a:prstGeom prst="rect">
            <a:avLst/>
          </a:prstGeom>
          <a:solidFill>
            <a:srgbClr val="73C167"/>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latin typeface="Tahoma" pitchFamily="34" charset="0"/>
                <a:cs typeface="Tahoma" pitchFamily="34" charset="0"/>
              </a:rPr>
              <a:t>did NOT exist</a:t>
            </a:r>
          </a:p>
        </p:txBody>
      </p:sp>
      <p:sp>
        <p:nvSpPr>
          <p:cNvPr id="9" name="Rectangle 8"/>
          <p:cNvSpPr/>
          <p:nvPr/>
        </p:nvSpPr>
        <p:spPr>
          <a:xfrm>
            <a:off x="7543800" y="5257800"/>
            <a:ext cx="990600" cy="914400"/>
          </a:xfrm>
          <a:prstGeom prst="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smtClean="0">
                <a:ln w="18415" cmpd="sng">
                  <a:noFill/>
                  <a:prstDash val="solid"/>
                </a:ln>
                <a:solidFill>
                  <a:srgbClr val="545456"/>
                </a:solidFill>
                <a:effectLst>
                  <a:outerShdw blurRad="50800" dist="38100" algn="l" rotWithShape="0">
                    <a:prstClr val="black">
                      <a:alpha val="40000"/>
                    </a:prstClr>
                  </a:outerShdw>
                </a:effectLst>
                <a:latin typeface="Tahoma" pitchFamily="34" charset="0"/>
                <a:cs typeface="Tahoma" pitchFamily="34" charset="0"/>
              </a:rPr>
              <a:t>3</a:t>
            </a:r>
          </a:p>
          <a:p>
            <a:pPr algn="ctr"/>
            <a:r>
              <a:rPr lang="es-ES" sz="1200" dirty="0" err="1"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Company</a:t>
            </a:r>
            <a:r>
              <a:rPr lang="es-ES" sz="1200" dirty="0"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 </a:t>
            </a:r>
            <a:r>
              <a:rPr lang="es-ES" sz="1200" dirty="0" err="1"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acquires</a:t>
            </a:r>
            <a:r>
              <a:rPr lang="es-ES" sz="1200" dirty="0"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 </a:t>
            </a:r>
            <a:r>
              <a:rPr lang="es-ES" sz="1200" dirty="0" err="1"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unit</a:t>
            </a:r>
            <a:r>
              <a:rPr lang="es-ES" sz="1200" dirty="0"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rPr>
              <a:t> C</a:t>
            </a:r>
            <a:endParaRPr lang="en-US" sz="1200" dirty="0" smtClean="0">
              <a:ln w="18415" cmpd="sng">
                <a:noFill/>
                <a:prstDash val="solid"/>
              </a:ln>
              <a:solidFill>
                <a:srgbClr val="FFFFFF"/>
              </a:solidFill>
              <a:effectLst>
                <a:outerShdw blurRad="50800" dist="38100" algn="l" rotWithShape="0">
                  <a:prstClr val="black">
                    <a:alpha val="40000"/>
                  </a:prstClr>
                </a:outerShdw>
              </a:effectLst>
              <a:latin typeface="Tahoma" pitchFamily="34" charset="0"/>
              <a:cs typeface="Tahoma" pitchFamily="34" charset="0"/>
            </a:endParaRPr>
          </a:p>
        </p:txBody>
      </p:sp>
      <p:sp>
        <p:nvSpPr>
          <p:cNvPr id="10" name="Rectangle 9"/>
          <p:cNvSpPr/>
          <p:nvPr/>
        </p:nvSpPr>
        <p:spPr>
          <a:xfrm>
            <a:off x="7650480" y="2410968"/>
            <a:ext cx="722464" cy="685800"/>
          </a:xfrm>
          <a:prstGeom prst="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20</a:t>
            </a:r>
          </a:p>
        </p:txBody>
      </p:sp>
      <p:cxnSp>
        <p:nvCxnSpPr>
          <p:cNvPr id="11" name="Straight Arrow Connector 10"/>
          <p:cNvCxnSpPr/>
          <p:nvPr/>
        </p:nvCxnSpPr>
        <p:spPr>
          <a:xfrm rot="5400000" flipH="1" flipV="1">
            <a:off x="3885008" y="3734198"/>
            <a:ext cx="3048796" cy="1588"/>
          </a:xfrm>
          <a:prstGeom prst="straightConnector1">
            <a:avLst/>
          </a:prstGeom>
          <a:ln w="317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524117" y="3581400"/>
            <a:ext cx="722464" cy="838200"/>
          </a:xfrm>
          <a:prstGeom prst="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25</a:t>
            </a:r>
          </a:p>
        </p:txBody>
      </p:sp>
      <p:sp>
        <p:nvSpPr>
          <p:cNvPr id="13" name="Rectangle 12"/>
          <p:cNvSpPr/>
          <p:nvPr/>
        </p:nvSpPr>
        <p:spPr>
          <a:xfrm>
            <a:off x="6591046" y="3124200"/>
            <a:ext cx="722464" cy="1066800"/>
          </a:xfrm>
          <a:prstGeom prst="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30</a:t>
            </a:r>
          </a:p>
        </p:txBody>
      </p:sp>
      <p:sp>
        <p:nvSpPr>
          <p:cNvPr id="14" name="Rectangle 13"/>
          <p:cNvSpPr/>
          <p:nvPr/>
        </p:nvSpPr>
        <p:spPr>
          <a:xfrm>
            <a:off x="6589522" y="41940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30</a:t>
            </a:r>
          </a:p>
        </p:txBody>
      </p:sp>
      <p:sp>
        <p:nvSpPr>
          <p:cNvPr id="15" name="Rectangle 14"/>
          <p:cNvSpPr/>
          <p:nvPr/>
        </p:nvSpPr>
        <p:spPr>
          <a:xfrm>
            <a:off x="5524117" y="4413504"/>
            <a:ext cx="722464" cy="8382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25</a:t>
            </a:r>
          </a:p>
        </p:txBody>
      </p:sp>
      <p:sp>
        <p:nvSpPr>
          <p:cNvPr id="16" name="Rectangle 15"/>
          <p:cNvSpPr/>
          <p:nvPr/>
        </p:nvSpPr>
        <p:spPr>
          <a:xfrm>
            <a:off x="7657975" y="3124200"/>
            <a:ext cx="722464" cy="1066800"/>
          </a:xfrm>
          <a:prstGeom prst="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30</a:t>
            </a:r>
          </a:p>
        </p:txBody>
      </p:sp>
      <p:sp>
        <p:nvSpPr>
          <p:cNvPr id="17" name="Rectangle 16"/>
          <p:cNvSpPr/>
          <p:nvPr/>
        </p:nvSpPr>
        <p:spPr>
          <a:xfrm>
            <a:off x="7654927" y="4194048"/>
            <a:ext cx="722464" cy="1066800"/>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30</a:t>
            </a:r>
          </a:p>
        </p:txBody>
      </p:sp>
      <p:sp>
        <p:nvSpPr>
          <p:cNvPr id="18" name="Rectangle 17"/>
          <p:cNvSpPr/>
          <p:nvPr/>
        </p:nvSpPr>
        <p:spPr>
          <a:xfrm>
            <a:off x="5364480" y="5181600"/>
            <a:ext cx="990600" cy="762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545456"/>
                </a:solidFill>
                <a:latin typeface="Tahoma" pitchFamily="34" charset="0"/>
                <a:cs typeface="Tahoma" pitchFamily="34" charset="0"/>
              </a:rPr>
              <a:t>1</a:t>
            </a:r>
          </a:p>
          <a:p>
            <a:pPr algn="ctr"/>
            <a:r>
              <a:rPr lang="en-US" sz="1200" b="1" dirty="0" smtClean="0">
                <a:solidFill>
                  <a:srgbClr val="545456"/>
                </a:solidFill>
                <a:latin typeface="Tahoma" pitchFamily="34" charset="0"/>
                <a:cs typeface="Tahoma" pitchFamily="34" charset="0"/>
              </a:rPr>
              <a:t>Base Year</a:t>
            </a:r>
            <a:endParaRPr lang="en-US" sz="1200" b="1" dirty="0">
              <a:solidFill>
                <a:srgbClr val="545456"/>
              </a:solidFill>
              <a:latin typeface="Tahoma" pitchFamily="34" charset="0"/>
              <a:cs typeface="Tahoma" pitchFamily="34" charset="0"/>
            </a:endParaRPr>
          </a:p>
        </p:txBody>
      </p:sp>
      <p:sp>
        <p:nvSpPr>
          <p:cNvPr id="19" name="Rectangle 18"/>
          <p:cNvSpPr/>
          <p:nvPr/>
        </p:nvSpPr>
        <p:spPr>
          <a:xfrm>
            <a:off x="6246581" y="5181600"/>
            <a:ext cx="1236259" cy="914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545456"/>
                </a:solidFill>
                <a:latin typeface="Tahoma" pitchFamily="34" charset="0"/>
                <a:cs typeface="Tahoma" pitchFamily="34" charset="0"/>
              </a:rPr>
              <a:t>2</a:t>
            </a:r>
          </a:p>
          <a:p>
            <a:pPr algn="ctr"/>
            <a:r>
              <a:rPr lang="en-US" sz="1200" b="1" dirty="0" smtClean="0">
                <a:solidFill>
                  <a:srgbClr val="545456"/>
                </a:solidFill>
                <a:latin typeface="Tahoma" pitchFamily="34" charset="0"/>
                <a:cs typeface="Tahoma" pitchFamily="34" charset="0"/>
              </a:rPr>
              <a:t>Increase in production</a:t>
            </a:r>
            <a:endParaRPr lang="en-US" sz="1200" b="1" dirty="0">
              <a:solidFill>
                <a:srgbClr val="545456"/>
              </a:solidFill>
              <a:latin typeface="Tahoma" pitchFamily="34" charset="0"/>
              <a:cs typeface="Tahoma" pitchFamily="34" charset="0"/>
            </a:endParaRPr>
          </a:p>
        </p:txBody>
      </p:sp>
      <p:sp>
        <p:nvSpPr>
          <p:cNvPr id="20" name="Rectangle 19"/>
          <p:cNvSpPr/>
          <p:nvPr/>
        </p:nvSpPr>
        <p:spPr>
          <a:xfrm rot="16200000">
            <a:off x="3810000" y="3352800"/>
            <a:ext cx="26670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cap="all" spc="600" dirty="0" smtClean="0">
                <a:solidFill>
                  <a:srgbClr val="545456"/>
                </a:solidFill>
                <a:effectLst>
                  <a:outerShdw blurRad="50800" dist="38100" dir="2700000">
                    <a:srgbClr val="000000">
                      <a:alpha val="43000"/>
                    </a:srgbClr>
                  </a:outerShdw>
                </a:effectLst>
                <a:latin typeface="Tahoma" pitchFamily="34" charset="0"/>
                <a:cs typeface="Tahoma" pitchFamily="34" charset="0"/>
              </a:rPr>
              <a:t>Emissions</a:t>
            </a:r>
            <a:endParaRPr lang="en-US" b="1" cap="all" spc="600" dirty="0">
              <a:solidFill>
                <a:srgbClr val="545456"/>
              </a:solidFill>
              <a:effectLst>
                <a:outerShdw blurRad="50800" dist="38100" dir="2700000">
                  <a:srgbClr val="000000">
                    <a:alpha val="43000"/>
                  </a:srgbClr>
                </a:outerShdw>
              </a:effectLst>
              <a:latin typeface="Tahoma" pitchFamily="34" charset="0"/>
              <a:cs typeface="Tahoma" pitchFamily="34" charset="0"/>
            </a:endParaRPr>
          </a:p>
        </p:txBody>
      </p:sp>
      <p:cxnSp>
        <p:nvCxnSpPr>
          <p:cNvPr id="21" name="Straight Connector 20"/>
          <p:cNvCxnSpPr/>
          <p:nvPr/>
        </p:nvCxnSpPr>
        <p:spPr>
          <a:xfrm>
            <a:off x="4495800" y="2132012"/>
            <a:ext cx="4038600" cy="1588"/>
          </a:xfrm>
          <a:prstGeom prst="line">
            <a:avLst/>
          </a:prstGeom>
          <a:ln>
            <a:solidFill>
              <a:srgbClr val="545456"/>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409803" y="5257800"/>
            <a:ext cx="3276997" cy="1588"/>
          </a:xfrm>
          <a:prstGeom prst="straightConnector1">
            <a:avLst/>
          </a:prstGeom>
          <a:ln w="31750">
            <a:solidFill>
              <a:srgbClr val="545456"/>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685800"/>
            <a:ext cx="8458562" cy="528320"/>
          </a:xfrm>
        </p:spPr>
        <p:txBody>
          <a:bodyPr>
            <a:noAutofit/>
          </a:bodyPr>
          <a:lstStyle/>
          <a:p>
            <a:r>
              <a:rPr lang="en-US" sz="2800" dirty="0" smtClean="0"/>
              <a:t>Identifying and Calculating Emissions</a:t>
            </a:r>
            <a:endParaRPr lang="en-US" sz="2800" dirty="0"/>
          </a:p>
        </p:txBody>
      </p:sp>
      <p:sp>
        <p:nvSpPr>
          <p:cNvPr id="21" name="Content Placeholder 18"/>
          <p:cNvSpPr>
            <a:spLocks noGrp="1"/>
          </p:cNvSpPr>
          <p:nvPr>
            <p:ph idx="1"/>
          </p:nvPr>
        </p:nvSpPr>
        <p:spPr>
          <a:xfrm>
            <a:off x="208431" y="1605597"/>
            <a:ext cx="8318881" cy="4642803"/>
          </a:xfrm>
        </p:spPr>
        <p:txBody>
          <a:bodyPr/>
          <a:lstStyle/>
          <a:p>
            <a:endParaRPr lang="en-US" dirty="0"/>
          </a:p>
        </p:txBody>
      </p:sp>
      <p:sp>
        <p:nvSpPr>
          <p:cNvPr id="22" name="Rounded Rectangle 21"/>
          <p:cNvSpPr/>
          <p:nvPr/>
        </p:nvSpPr>
        <p:spPr>
          <a:xfrm>
            <a:off x="838200" y="1341437"/>
            <a:ext cx="7391400" cy="9144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Identify Sources</a:t>
            </a:r>
            <a:endParaRPr lang="en-US" sz="2600"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a:p>
            <a:pPr algn="ct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stationary</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mobile</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process</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fugitive</a:t>
            </a:r>
            <a:endParaRPr lang="en-US"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p:txBody>
      </p:sp>
      <p:sp>
        <p:nvSpPr>
          <p:cNvPr id="23" name="Rounded Rectangle 22"/>
          <p:cNvSpPr/>
          <p:nvPr/>
        </p:nvSpPr>
        <p:spPr>
          <a:xfrm>
            <a:off x="838200" y="2332037"/>
            <a:ext cx="7391400" cy="9144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Select Calculation Approach</a:t>
            </a:r>
            <a:endParaRPr lang="en-US" sz="2600"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a:p>
            <a:pPr algn="ct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direct</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measurement</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stoichiometry</a:t>
            </a:r>
            <a:r>
              <a:rPr lang="es-ES"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u="sng"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estimate</a:t>
            </a:r>
            <a:r>
              <a:rPr lang="es-ES" u="sng" dirty="0" smtClean="0">
                <a:solidFill>
                  <a:srgbClr val="FFFFFF"/>
                </a:solidFill>
                <a:effectLst>
                  <a:outerShdw blurRad="38100" dist="38100" dir="2700000" algn="tl">
                    <a:srgbClr val="C0C0C0"/>
                  </a:outerShdw>
                </a:effectLst>
                <a:latin typeface="Tahoma" pitchFamily="34" charset="0"/>
                <a:ea typeface="Helvetica Neue"/>
                <a:cs typeface="Tahoma" pitchFamily="34" charset="0"/>
              </a:rPr>
              <a:t> </a:t>
            </a:r>
            <a:r>
              <a:rPr lang="es-ES" u="sng" dirty="0" err="1" smtClean="0">
                <a:solidFill>
                  <a:srgbClr val="FFFFFF"/>
                </a:solidFill>
                <a:effectLst>
                  <a:outerShdw blurRad="38100" dist="38100" dir="2700000" algn="tl">
                    <a:srgbClr val="C0C0C0"/>
                  </a:outerShdw>
                </a:effectLst>
                <a:latin typeface="Tahoma" pitchFamily="34" charset="0"/>
                <a:ea typeface="Helvetica Neue"/>
                <a:cs typeface="Tahoma" pitchFamily="34" charset="0"/>
              </a:rPr>
              <a:t>emissions</a:t>
            </a:r>
            <a:endParaRPr lang="en-US" u="sng" dirty="0">
              <a:solidFill>
                <a:srgbClr val="FFFFFF"/>
              </a:solidFill>
              <a:effectLst>
                <a:outerShdw blurRad="38100" dist="38100" dir="2700000" algn="tl">
                  <a:srgbClr val="C0C0C0"/>
                </a:outerShdw>
              </a:effectLst>
              <a:latin typeface="Tahoma" pitchFamily="34" charset="0"/>
              <a:ea typeface="Helvetica Neue"/>
              <a:cs typeface="Tahoma" pitchFamily="34" charset="0"/>
            </a:endParaRPr>
          </a:p>
        </p:txBody>
      </p:sp>
      <p:sp>
        <p:nvSpPr>
          <p:cNvPr id="24" name="Rounded Rectangle 23"/>
          <p:cNvSpPr/>
          <p:nvPr/>
        </p:nvSpPr>
        <p:spPr>
          <a:xfrm>
            <a:off x="838200" y="3322637"/>
            <a:ext cx="7391400" cy="914400"/>
          </a:xfrm>
          <a:prstGeom prst="roundRect">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600" dirty="0" smtClean="0">
                <a:effectLst>
                  <a:outerShdw blurRad="38100" dist="38100" dir="2700000" algn="tl">
                    <a:srgbClr val="000000">
                      <a:alpha val="43137"/>
                    </a:srgbClr>
                  </a:outerShdw>
                </a:effectLst>
                <a:latin typeface="Tahoma" pitchFamily="34" charset="0"/>
                <a:cs typeface="Tahoma" pitchFamily="34" charset="0"/>
              </a:rPr>
              <a:t>Collect Data and Choose Emissions Factors</a:t>
            </a:r>
            <a:endParaRPr lang="en-US" sz="2600" dirty="0">
              <a:effectLst>
                <a:outerShdw blurRad="38100" dist="38100" dir="2700000" algn="tl">
                  <a:srgbClr val="000000">
                    <a:alpha val="43137"/>
                  </a:srgbClr>
                </a:outerShdw>
              </a:effectLst>
              <a:latin typeface="Tahoma" pitchFamily="34" charset="0"/>
              <a:cs typeface="Tahoma" pitchFamily="34" charset="0"/>
            </a:endParaRPr>
          </a:p>
          <a:p>
            <a:pPr fontAlgn="auto">
              <a:spcBef>
                <a:spcPts val="0"/>
              </a:spcBef>
              <a:spcAft>
                <a:spcPts val="0"/>
              </a:spcAft>
              <a:defRPr/>
            </a:pPr>
            <a:r>
              <a:rPr lang="en-US" sz="2800" dirty="0">
                <a:effectLst>
                  <a:outerShdw blurRad="38100" dist="38100" dir="2700000" algn="tl">
                    <a:srgbClr val="000000">
                      <a:alpha val="43137"/>
                    </a:srgbClr>
                  </a:outerShdw>
                </a:effectLst>
                <a:latin typeface="Tahoma" pitchFamily="34" charset="0"/>
                <a:cs typeface="Tahoma" pitchFamily="34" charset="0"/>
              </a:rPr>
              <a:t>	  					</a:t>
            </a:r>
          </a:p>
        </p:txBody>
      </p:sp>
      <p:sp>
        <p:nvSpPr>
          <p:cNvPr id="25" name="Rounded Rectangle 24"/>
          <p:cNvSpPr/>
          <p:nvPr/>
        </p:nvSpPr>
        <p:spPr>
          <a:xfrm>
            <a:off x="838200" y="4313237"/>
            <a:ext cx="7391400" cy="914400"/>
          </a:xfrm>
          <a:prstGeom prst="roundRect">
            <a:avLst/>
          </a:prstGeom>
          <a:solidFill>
            <a:srgbClr val="00B8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2800" dirty="0">
              <a:solidFill>
                <a:schemeClr val="bg1"/>
              </a:solidFill>
              <a:latin typeface="Tahoma" pitchFamily="34" charset="0"/>
              <a:ea typeface="Helvetica Neue"/>
              <a:cs typeface="Tahoma" pitchFamily="34" charset="0"/>
            </a:endParaRPr>
          </a:p>
          <a:p>
            <a:pPr algn="ctr"/>
            <a:r>
              <a:rPr lang="en-US" sz="2600" dirty="0" smtClean="0">
                <a:solidFill>
                  <a:schemeClr val="bg1"/>
                </a:solidFill>
                <a:latin typeface="Tahoma" pitchFamily="34" charset="0"/>
                <a:ea typeface="Helvetica Neue"/>
                <a:cs typeface="Tahoma" pitchFamily="34" charset="0"/>
              </a:rPr>
              <a:t>Apply Calculation Tools</a:t>
            </a:r>
            <a:endParaRPr lang="en-US" sz="2600" dirty="0">
              <a:solidFill>
                <a:schemeClr val="bg1"/>
              </a:solidFill>
              <a:latin typeface="Tahoma" pitchFamily="34" charset="0"/>
              <a:ea typeface="Helvetica Neue"/>
              <a:cs typeface="Tahoma" pitchFamily="34" charset="0"/>
            </a:endParaRPr>
          </a:p>
          <a:p>
            <a:pPr algn="ctr"/>
            <a:r>
              <a:rPr lang="en-US" u="sng" dirty="0">
                <a:solidFill>
                  <a:srgbClr val="C6D9F1"/>
                </a:solidFill>
                <a:latin typeface="Tahoma" pitchFamily="34" charset="0"/>
                <a:ea typeface="Helvetica Neue"/>
                <a:cs typeface="Tahoma" pitchFamily="34" charset="0"/>
              </a:rPr>
              <a:t>http://www.ghgprotocol.org/calculation-tools</a:t>
            </a:r>
          </a:p>
          <a:p>
            <a:pPr algn="ctr"/>
            <a:endParaRPr lang="en-US" sz="2800" dirty="0">
              <a:solidFill>
                <a:srgbClr val="FFFFFF"/>
              </a:solidFill>
              <a:latin typeface="Tahoma" pitchFamily="34" charset="0"/>
              <a:ea typeface="Helvetica Neue"/>
              <a:cs typeface="Tahoma" pitchFamily="34" charset="0"/>
            </a:endParaRPr>
          </a:p>
        </p:txBody>
      </p:sp>
      <p:sp>
        <p:nvSpPr>
          <p:cNvPr id="26" name="Rounded Rectangle 25"/>
          <p:cNvSpPr/>
          <p:nvPr/>
        </p:nvSpPr>
        <p:spPr>
          <a:xfrm>
            <a:off x="838200" y="5303837"/>
            <a:ext cx="7391400" cy="9144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600" dirty="0" smtClean="0">
                <a:solidFill>
                  <a:srgbClr val="FFFFFF"/>
                </a:solidFill>
                <a:latin typeface="Tahoma" pitchFamily="34" charset="0"/>
                <a:ea typeface="Helvetica Neue"/>
                <a:cs typeface="Tahoma" pitchFamily="34" charset="0"/>
              </a:rPr>
              <a:t>Roll-up Data to Corporate Level</a:t>
            </a:r>
            <a:endParaRPr lang="en-US" sz="2600" dirty="0">
              <a:solidFill>
                <a:srgbClr val="FFFFFF"/>
              </a:solidFill>
              <a:latin typeface="Tahoma" pitchFamily="34" charset="0"/>
              <a:ea typeface="Helvetica Neue"/>
              <a:cs typeface="Tahoma" pitchFamily="34" charset="0"/>
            </a:endParaRPr>
          </a:p>
          <a:p>
            <a:pPr algn="ctr"/>
            <a:r>
              <a:rPr lang="en-US" dirty="0" smtClean="0">
                <a:solidFill>
                  <a:srgbClr val="FFFFFF"/>
                </a:solidFill>
                <a:latin typeface="Tahoma" pitchFamily="34" charset="0"/>
                <a:ea typeface="Helvetica Neue"/>
                <a:cs typeface="Tahoma" pitchFamily="34" charset="0"/>
              </a:rPr>
              <a:t>report activity data and emissions estimates to corporate</a:t>
            </a:r>
            <a:endParaRPr lang="en-US" dirty="0">
              <a:solidFill>
                <a:srgbClr val="FFFFFF"/>
              </a:solidFill>
              <a:latin typeface="Tahoma" pitchFamily="34" charset="0"/>
              <a:ea typeface="Helvetica Neue"/>
              <a:cs typeface="Tahoma" pitchFamily="34" charset="0"/>
            </a:endParaRPr>
          </a:p>
        </p:txBody>
      </p:sp>
      <p:sp>
        <p:nvSpPr>
          <p:cNvPr id="27" name="TextBox 26"/>
          <p:cNvSpPr txBox="1"/>
          <p:nvPr/>
        </p:nvSpPr>
        <p:spPr>
          <a:xfrm>
            <a:off x="1905000" y="3795712"/>
            <a:ext cx="212725" cy="369888"/>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b="1" dirty="0">
                <a:solidFill>
                  <a:srgbClr val="545456"/>
                </a:solidFill>
                <a:effectLst>
                  <a:outerShdw blurRad="38100" dist="38100" dir="2700000" algn="tl">
                    <a:srgbClr val="000000">
                      <a:alpha val="43137"/>
                    </a:srgbClr>
                  </a:outerShdw>
                </a:effectLst>
                <a:latin typeface="Tahoma" pitchFamily="34" charset="0"/>
                <a:cs typeface="Tahoma" pitchFamily="34" charset="0"/>
              </a:rPr>
              <a:t>x</a:t>
            </a:r>
          </a:p>
        </p:txBody>
      </p:sp>
      <p:sp>
        <p:nvSpPr>
          <p:cNvPr id="28" name="TextBox 27"/>
          <p:cNvSpPr txBox="1"/>
          <p:nvPr/>
        </p:nvSpPr>
        <p:spPr>
          <a:xfrm>
            <a:off x="3048000" y="3814762"/>
            <a:ext cx="212725" cy="4000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sz="2000" b="1" dirty="0">
                <a:solidFill>
                  <a:srgbClr val="545456"/>
                </a:solidFill>
                <a:effectLst>
                  <a:outerShdw blurRad="38100" dist="38100" dir="2700000" algn="tl">
                    <a:srgbClr val="000000">
                      <a:alpha val="43137"/>
                    </a:srgbClr>
                  </a:outerShdw>
                </a:effectLst>
                <a:latin typeface="Tahoma" pitchFamily="34" charset="0"/>
                <a:cs typeface="Tahoma" pitchFamily="34" charset="0"/>
              </a:rPr>
              <a:t>=</a:t>
            </a:r>
          </a:p>
        </p:txBody>
      </p:sp>
      <p:sp>
        <p:nvSpPr>
          <p:cNvPr id="29" name="TextBox 28"/>
          <p:cNvSpPr txBox="1"/>
          <p:nvPr/>
        </p:nvSpPr>
        <p:spPr>
          <a:xfrm>
            <a:off x="5791200" y="3795712"/>
            <a:ext cx="228600" cy="369888"/>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b="1" dirty="0">
                <a:solidFill>
                  <a:srgbClr val="545456"/>
                </a:solidFill>
                <a:effectLst>
                  <a:outerShdw blurRad="38100" dist="38100" dir="2700000" algn="tl">
                    <a:srgbClr val="000000">
                      <a:alpha val="43137"/>
                    </a:srgbClr>
                  </a:outerShdw>
                </a:effectLst>
                <a:latin typeface="Tahoma" pitchFamily="34" charset="0"/>
                <a:cs typeface="Tahoma" pitchFamily="34" charset="0"/>
              </a:rPr>
              <a:t>x</a:t>
            </a:r>
          </a:p>
        </p:txBody>
      </p:sp>
      <p:sp>
        <p:nvSpPr>
          <p:cNvPr id="30" name="TextBox 29"/>
          <p:cNvSpPr txBox="1"/>
          <p:nvPr/>
        </p:nvSpPr>
        <p:spPr>
          <a:xfrm>
            <a:off x="6934200" y="3814762"/>
            <a:ext cx="228600" cy="400050"/>
          </a:xfrm>
          <a:prstGeom prst="rect">
            <a:avLst/>
          </a:prstGeom>
          <a:noFill/>
          <a:ln>
            <a:noFill/>
          </a:ln>
          <a:effectLst>
            <a:outerShdw blurRad="50800" dist="38100" dir="2700000" algn="tl" rotWithShape="0">
              <a:prstClr val="black">
                <a:alpha val="40000"/>
              </a:prstClr>
            </a:outerShdw>
          </a:effectLst>
        </p:spPr>
        <p:txBody>
          <a:bodyPr anchor="ctr">
            <a:spAutoFit/>
          </a:bodyPr>
          <a:lstStyle/>
          <a:p>
            <a:pPr algn="ctr" fontAlgn="auto">
              <a:spcBef>
                <a:spcPts val="0"/>
              </a:spcBef>
              <a:spcAft>
                <a:spcPts val="0"/>
              </a:spcAft>
              <a:defRPr/>
            </a:pPr>
            <a:r>
              <a:rPr lang="en-US" sz="2000" b="1" dirty="0">
                <a:solidFill>
                  <a:srgbClr val="545456"/>
                </a:solidFill>
                <a:effectLst>
                  <a:outerShdw blurRad="38100" dist="38100" dir="2700000" algn="tl">
                    <a:srgbClr val="000000">
                      <a:alpha val="43137"/>
                    </a:srgbClr>
                  </a:outerShdw>
                </a:effectLst>
                <a:latin typeface="Tahoma" pitchFamily="34" charset="0"/>
                <a:cs typeface="Tahoma" pitchFamily="34" charset="0"/>
              </a:rPr>
              <a:t>=</a:t>
            </a:r>
          </a:p>
        </p:txBody>
      </p:sp>
      <p:sp>
        <p:nvSpPr>
          <p:cNvPr id="31" name="Rounded Rectangle 30"/>
          <p:cNvSpPr/>
          <p:nvPr/>
        </p:nvSpPr>
        <p:spPr>
          <a:xfrm>
            <a:off x="1066800" y="3779837"/>
            <a:ext cx="838200" cy="457200"/>
          </a:xfrm>
          <a:prstGeom prst="roundRect">
            <a:avLst/>
          </a:prstGeom>
          <a:solidFill>
            <a:srgbClr val="00FA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smtClean="0">
                <a:effectLst>
                  <a:outerShdw blurRad="38100" dist="38100" dir="2700000" algn="tl">
                    <a:srgbClr val="000000">
                      <a:alpha val="43137"/>
                    </a:srgbClr>
                  </a:outerShdw>
                </a:effectLst>
                <a:latin typeface="Tahoma" pitchFamily="34" charset="0"/>
                <a:cs typeface="Tahoma" pitchFamily="34" charset="0"/>
              </a:rPr>
              <a:t>Activity data</a:t>
            </a:r>
            <a:endParaRPr lang="en-US" sz="1000" dirty="0">
              <a:effectLst>
                <a:outerShdw blurRad="38100" dist="38100" dir="2700000" algn="tl">
                  <a:srgbClr val="000000">
                    <a:alpha val="43137"/>
                  </a:srgbClr>
                </a:outerShdw>
              </a:effectLst>
              <a:latin typeface="Tahoma" pitchFamily="34" charset="0"/>
              <a:cs typeface="Tahoma" pitchFamily="34" charset="0"/>
            </a:endParaRPr>
          </a:p>
        </p:txBody>
      </p:sp>
      <p:sp>
        <p:nvSpPr>
          <p:cNvPr id="32" name="Rounded Rectangle 31"/>
          <p:cNvSpPr/>
          <p:nvPr/>
        </p:nvSpPr>
        <p:spPr>
          <a:xfrm>
            <a:off x="3352800" y="3779837"/>
            <a:ext cx="838200" cy="457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smtClean="0">
                <a:effectLst>
                  <a:outerShdw blurRad="38100" dist="38100" dir="2700000" algn="tl">
                    <a:srgbClr val="000000">
                      <a:alpha val="43137"/>
                    </a:srgbClr>
                  </a:outerShdw>
                </a:effectLst>
                <a:latin typeface="Tahoma" pitchFamily="34" charset="0"/>
                <a:cs typeface="Tahoma" pitchFamily="34" charset="0"/>
              </a:rPr>
              <a:t>t 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3" name="Rounded Rectangle 32"/>
          <p:cNvSpPr/>
          <p:nvPr/>
        </p:nvSpPr>
        <p:spPr>
          <a:xfrm>
            <a:off x="2209800" y="3779837"/>
            <a:ext cx="838200" cy="457200"/>
          </a:xfrm>
          <a:prstGeom prst="roundRect">
            <a:avLst/>
          </a:prstGeom>
          <a:solidFill>
            <a:srgbClr val="00E2D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100" dirty="0" smtClean="0">
                <a:solidFill>
                  <a:srgbClr val="FFFFFF"/>
                </a:solidFill>
                <a:effectLst>
                  <a:outerShdw blurRad="38100" dist="38100" dir="2700000" algn="tl">
                    <a:srgbClr val="C0C0C0"/>
                  </a:outerShdw>
                </a:effectLst>
                <a:latin typeface="Tahoma" pitchFamily="34" charset="0"/>
                <a:cs typeface="Tahoma" pitchFamily="34" charset="0"/>
              </a:rPr>
              <a:t>Emission factor</a:t>
            </a:r>
            <a:endParaRPr lang="en-US" sz="1100" dirty="0">
              <a:solidFill>
                <a:srgbClr val="FFFFFF"/>
              </a:solidFill>
              <a:effectLst>
                <a:outerShdw blurRad="38100" dist="38100" dir="2700000" algn="tl">
                  <a:srgbClr val="C0C0C0"/>
                </a:outerShdw>
              </a:effectLst>
              <a:latin typeface="Tahoma" pitchFamily="34" charset="0"/>
              <a:cs typeface="Tahoma" pitchFamily="34" charset="0"/>
            </a:endParaRPr>
          </a:p>
        </p:txBody>
      </p:sp>
      <p:sp>
        <p:nvSpPr>
          <p:cNvPr id="34" name="Rounded Rectangle 33"/>
          <p:cNvSpPr/>
          <p:nvPr/>
        </p:nvSpPr>
        <p:spPr>
          <a:xfrm>
            <a:off x="6096000" y="3779837"/>
            <a:ext cx="838200" cy="457200"/>
          </a:xfrm>
          <a:prstGeom prst="roundRect">
            <a:avLst/>
          </a:prstGeom>
          <a:solidFill>
            <a:srgbClr val="7E7E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GWP</a:t>
            </a:r>
          </a:p>
        </p:txBody>
      </p:sp>
      <p:sp>
        <p:nvSpPr>
          <p:cNvPr id="35" name="Rounded Rectangle 34"/>
          <p:cNvSpPr/>
          <p:nvPr/>
        </p:nvSpPr>
        <p:spPr>
          <a:xfrm>
            <a:off x="7239000" y="3779837"/>
            <a:ext cx="838200" cy="457200"/>
          </a:xfrm>
          <a:prstGeom prst="roundRect">
            <a:avLst/>
          </a:prstGeom>
          <a:solidFill>
            <a:srgbClr val="5454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CO</a:t>
            </a:r>
            <a:r>
              <a:rPr lang="en-US" sz="1100" baseline="-25000" dirty="0">
                <a:effectLst>
                  <a:outerShdw blurRad="38100" dist="38100" dir="2700000" algn="tl">
                    <a:srgbClr val="000000">
                      <a:alpha val="43137"/>
                    </a:srgbClr>
                  </a:outerShdw>
                </a:effectLst>
                <a:latin typeface="Tahoma" pitchFamily="34" charset="0"/>
                <a:cs typeface="Tahoma" pitchFamily="34" charset="0"/>
              </a:rPr>
              <a:t>2</a:t>
            </a:r>
            <a:r>
              <a:rPr lang="en-US" sz="1100" dirty="0">
                <a:effectLst>
                  <a:outerShdw blurRad="38100" dist="38100" dir="2700000" algn="tl">
                    <a:srgbClr val="000000">
                      <a:alpha val="43137"/>
                    </a:srgbClr>
                  </a:outerShdw>
                </a:effectLst>
                <a:latin typeface="Tahoma" pitchFamily="34" charset="0"/>
                <a:cs typeface="Tahoma" pitchFamily="34" charset="0"/>
              </a:rPr>
              <a:t>e </a:t>
            </a:r>
            <a:r>
              <a:rPr lang="en-US" sz="1100" dirty="0" smtClean="0">
                <a:effectLst>
                  <a:outerShdw blurRad="38100" dist="38100" dir="2700000" algn="tl">
                    <a:srgbClr val="000000">
                      <a:alpha val="43137"/>
                    </a:srgbClr>
                  </a:outerShdw>
                </a:effectLst>
                <a:latin typeface="Tahoma" pitchFamily="34" charset="0"/>
                <a:cs typeface="Tahoma" pitchFamily="34" charset="0"/>
              </a:rPr>
              <a:t>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6" name="Rounded Rectangle 35"/>
          <p:cNvSpPr/>
          <p:nvPr/>
        </p:nvSpPr>
        <p:spPr>
          <a:xfrm>
            <a:off x="4953000" y="3779837"/>
            <a:ext cx="838200" cy="457200"/>
          </a:xfrm>
          <a:prstGeom prst="round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effectLst>
                  <a:outerShdw blurRad="38100" dist="38100" dir="2700000" algn="tl">
                    <a:srgbClr val="000000">
                      <a:alpha val="43137"/>
                    </a:srgbClr>
                  </a:outerShdw>
                </a:effectLst>
                <a:latin typeface="Tahoma" pitchFamily="34" charset="0"/>
                <a:cs typeface="Tahoma" pitchFamily="34" charset="0"/>
              </a:rPr>
              <a:t>t </a:t>
            </a:r>
            <a:r>
              <a:rPr lang="en-US" sz="1100" dirty="0" smtClean="0">
                <a:effectLst>
                  <a:outerShdw blurRad="38100" dist="38100" dir="2700000" algn="tl">
                    <a:srgbClr val="000000">
                      <a:alpha val="43137"/>
                    </a:srgbClr>
                  </a:outerShdw>
                </a:effectLst>
                <a:latin typeface="Tahoma" pitchFamily="34" charset="0"/>
                <a:cs typeface="Tahoma" pitchFamily="34" charset="0"/>
              </a:rPr>
              <a:t>of emissions</a:t>
            </a:r>
            <a:endParaRPr lang="en-US"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9" name="Right Arrow 38"/>
          <p:cNvSpPr/>
          <p:nvPr/>
        </p:nvSpPr>
        <p:spPr>
          <a:xfrm>
            <a:off x="4419600" y="3913187"/>
            <a:ext cx="283029" cy="171450"/>
          </a:xfrm>
          <a:prstGeom prst="rightArrow">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endParaRPr lang="en-US" sz="1400">
              <a:solidFill>
                <a:srgbClr val="FFFFFF"/>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208431" y="1529397"/>
            <a:ext cx="4287369" cy="4642803"/>
          </a:xfrm>
        </p:spPr>
        <p:txBody>
          <a:bodyPr>
            <a:normAutofit/>
          </a:bodyPr>
          <a:lstStyle/>
          <a:p>
            <a:pPr eaLnBrk="1" hangingPunct="1">
              <a:lnSpc>
                <a:spcPct val="110000"/>
              </a:lnSpc>
            </a:pPr>
            <a:endParaRPr lang="en-US" sz="2200" dirty="0" smtClean="0"/>
          </a:p>
          <a:p>
            <a:pPr eaLnBrk="1" hangingPunct="1">
              <a:lnSpc>
                <a:spcPct val="110000"/>
              </a:lnSpc>
            </a:pPr>
            <a:r>
              <a:rPr lang="en-US" sz="2200" dirty="0" smtClean="0"/>
              <a:t>Follow 5 GHGP principles when reporting</a:t>
            </a:r>
          </a:p>
          <a:p>
            <a:pPr eaLnBrk="1" hangingPunct="1">
              <a:lnSpc>
                <a:spcPct val="110000"/>
              </a:lnSpc>
            </a:pPr>
            <a:endParaRPr lang="en-US" sz="2200" dirty="0" smtClean="0"/>
          </a:p>
          <a:p>
            <a:pPr eaLnBrk="1" hangingPunct="1">
              <a:lnSpc>
                <a:spcPct val="110000"/>
              </a:lnSpc>
            </a:pPr>
            <a:r>
              <a:rPr lang="en-US" sz="2200" dirty="0" smtClean="0"/>
              <a:t>If participating in a GHG program, check its reporting requirements</a:t>
            </a:r>
          </a:p>
          <a:p>
            <a:pPr eaLnBrk="1" hangingPunct="1">
              <a:lnSpc>
                <a:spcPct val="110000"/>
              </a:lnSpc>
            </a:pPr>
            <a:endParaRPr lang="en-US" sz="2200" dirty="0" smtClean="0"/>
          </a:p>
          <a:p>
            <a:pPr eaLnBrk="1" hangingPunct="1">
              <a:lnSpc>
                <a:spcPct val="110000"/>
              </a:lnSpc>
            </a:pPr>
            <a:r>
              <a:rPr lang="en-US" sz="2200" dirty="0" smtClean="0"/>
              <a:t>Interpret emissions using ratio indicators</a:t>
            </a:r>
          </a:p>
        </p:txBody>
      </p:sp>
      <p:sp>
        <p:nvSpPr>
          <p:cNvPr id="25603" name="Rectangle 2"/>
          <p:cNvSpPr>
            <a:spLocks noGrp="1" noChangeArrowheads="1"/>
          </p:cNvSpPr>
          <p:nvPr>
            <p:ph type="ctrTitle"/>
          </p:nvPr>
        </p:nvSpPr>
        <p:spPr/>
        <p:txBody>
          <a:bodyPr>
            <a:normAutofit/>
          </a:bodyPr>
          <a:lstStyle/>
          <a:p>
            <a:pPr eaLnBrk="1" hangingPunct="1"/>
            <a:r>
              <a:rPr lang="en-US" sz="2600" dirty="0" smtClean="0"/>
              <a:t>Reporting Emissions</a:t>
            </a:r>
          </a:p>
        </p:txBody>
      </p:sp>
      <p:grpSp>
        <p:nvGrpSpPr>
          <p:cNvPr id="4" name="Group 3"/>
          <p:cNvGrpSpPr/>
          <p:nvPr/>
        </p:nvGrpSpPr>
        <p:grpSpPr>
          <a:xfrm>
            <a:off x="4953000" y="1752600"/>
            <a:ext cx="3124200" cy="440531"/>
            <a:chOff x="3255264" y="840057"/>
            <a:chExt cx="1951015" cy="975507"/>
          </a:xfrm>
          <a:solidFill>
            <a:srgbClr val="00C8BE"/>
          </a:solidFill>
          <a:scene3d>
            <a:camera prst="orthographicFront">
              <a:rot lat="0" lon="0" rev="0"/>
            </a:camera>
            <a:lightRig rig="soft" dir="t">
              <a:rot lat="0" lon="0" rev="0"/>
            </a:lightRig>
          </a:scene3d>
        </p:grpSpPr>
        <p:sp>
          <p:nvSpPr>
            <p:cNvPr id="5" name="Rounded Rectangle 4"/>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6"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Company Description</a:t>
              </a:r>
            </a:p>
            <a:p>
              <a:pPr lvl="0" algn="ctr" defTabSz="1600200">
                <a:spcBef>
                  <a:spcPct val="0"/>
                </a:spcBef>
              </a:pP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Inventory Boundary</a:t>
              </a:r>
            </a:p>
          </p:txBody>
        </p:sp>
      </p:grpSp>
      <p:grpSp>
        <p:nvGrpSpPr>
          <p:cNvPr id="7" name="Group 6"/>
          <p:cNvGrpSpPr/>
          <p:nvPr/>
        </p:nvGrpSpPr>
        <p:grpSpPr>
          <a:xfrm>
            <a:off x="4953000" y="2362200"/>
            <a:ext cx="3124200" cy="440531"/>
            <a:chOff x="3255264" y="840057"/>
            <a:chExt cx="1951015" cy="975507"/>
          </a:xfrm>
          <a:solidFill>
            <a:srgbClr val="00C8BE"/>
          </a:solidFill>
          <a:scene3d>
            <a:camera prst="orthographicFront">
              <a:rot lat="0" lon="0" rev="0"/>
            </a:camera>
            <a:lightRig rig="soft" dir="t">
              <a:rot lat="0" lon="0" rev="0"/>
            </a:lightRig>
          </a:scene3d>
        </p:grpSpPr>
        <p:sp>
          <p:nvSpPr>
            <p:cNvPr id="8" name="Rounded Rectangle 7"/>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9"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Emissions Information</a:t>
              </a:r>
            </a:p>
          </p:txBody>
        </p:sp>
      </p:grpSp>
      <p:grpSp>
        <p:nvGrpSpPr>
          <p:cNvPr id="10" name="Group 9"/>
          <p:cNvGrpSpPr/>
          <p:nvPr/>
        </p:nvGrpSpPr>
        <p:grpSpPr>
          <a:xfrm>
            <a:off x="4953000" y="4572000"/>
            <a:ext cx="3124200" cy="440531"/>
            <a:chOff x="3255264" y="840057"/>
            <a:chExt cx="1951015" cy="975507"/>
          </a:xfrm>
          <a:solidFill>
            <a:srgbClr val="96D08C"/>
          </a:solidFill>
          <a:scene3d>
            <a:camera prst="orthographicFront">
              <a:rot lat="0" lon="0" rev="0"/>
            </a:camera>
            <a:lightRig rig="soft" dir="t">
              <a:rot lat="0" lon="0" rev="0"/>
            </a:lightRig>
          </a:scene3d>
        </p:grpSpPr>
        <p:sp>
          <p:nvSpPr>
            <p:cNvPr id="11" name="Rounded Rectangle 10"/>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2"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Emissions and Performance Information</a:t>
              </a:r>
            </a:p>
          </p:txBody>
        </p:sp>
      </p:grpSp>
      <p:grpSp>
        <p:nvGrpSpPr>
          <p:cNvPr id="13" name="Group 12"/>
          <p:cNvGrpSpPr/>
          <p:nvPr/>
        </p:nvGrpSpPr>
        <p:grpSpPr>
          <a:xfrm>
            <a:off x="5029200" y="5638800"/>
            <a:ext cx="3124200" cy="440531"/>
            <a:chOff x="3255264" y="840057"/>
            <a:chExt cx="1951015" cy="975507"/>
          </a:xfrm>
          <a:solidFill>
            <a:srgbClr val="96D08C"/>
          </a:solidFill>
          <a:scene3d>
            <a:camera prst="orthographicFront">
              <a:rot lat="0" lon="0" rev="0"/>
            </a:camera>
            <a:lightRig rig="soft" dir="t">
              <a:rot lat="0" lon="0" rev="0"/>
            </a:lightRig>
          </a:scene3d>
        </p:grpSpPr>
        <p:sp>
          <p:nvSpPr>
            <p:cNvPr id="14" name="Rounded Rectangle 13"/>
            <p:cNvSpPr/>
            <p:nvPr/>
          </p:nvSpPr>
          <p:spPr>
            <a:xfrm>
              <a:off x="3255264" y="84005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5" name="Rounded Rectangle 4"/>
            <p:cNvSpPr/>
            <p:nvPr/>
          </p:nvSpPr>
          <p:spPr>
            <a:xfrm>
              <a:off x="3283836" y="86862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spcBef>
                  <a:spcPct val="0"/>
                </a:spcBef>
              </a:pPr>
              <a:r>
                <a:rPr lang="en-US" sz="1400"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Offsets Information</a:t>
              </a:r>
            </a:p>
          </p:txBody>
        </p:sp>
      </p:grpSp>
      <p:grpSp>
        <p:nvGrpSpPr>
          <p:cNvPr id="16" name="Group 15"/>
          <p:cNvGrpSpPr/>
          <p:nvPr/>
        </p:nvGrpSpPr>
        <p:grpSpPr>
          <a:xfrm>
            <a:off x="4724400" y="3714750"/>
            <a:ext cx="3581400" cy="704850"/>
            <a:chOff x="3255264" y="3518577"/>
            <a:chExt cx="1951015" cy="975507"/>
          </a:xfrm>
          <a:solidFill>
            <a:srgbClr val="73C167"/>
          </a:solidFill>
          <a:scene3d>
            <a:camera prst="orthographicFront">
              <a:rot lat="0" lon="0" rev="0"/>
            </a:camera>
            <a:lightRig rig="soft" dir="t">
              <a:rot lat="0" lon="0" rev="0"/>
            </a:lightRig>
          </a:scene3d>
        </p:grpSpPr>
        <p:sp>
          <p:nvSpPr>
            <p:cNvPr id="17" name="Rounded Rectangle 16"/>
            <p:cNvSpPr/>
            <p:nvPr/>
          </p:nvSpPr>
          <p:spPr>
            <a:xfrm>
              <a:off x="3255264" y="351857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8" name="Rounded Rectangle 4"/>
            <p:cNvSpPr/>
            <p:nvPr/>
          </p:nvSpPr>
          <p:spPr>
            <a:xfrm>
              <a:off x="3283836" y="354714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Optional</a:t>
              </a:r>
            </a:p>
          </p:txBody>
        </p:sp>
      </p:grpSp>
      <p:grpSp>
        <p:nvGrpSpPr>
          <p:cNvPr id="19" name="Group 18"/>
          <p:cNvGrpSpPr/>
          <p:nvPr/>
        </p:nvGrpSpPr>
        <p:grpSpPr>
          <a:xfrm>
            <a:off x="5334000" y="2971800"/>
            <a:ext cx="914400" cy="211455"/>
            <a:chOff x="5986686" y="1015185"/>
            <a:chExt cx="1658207" cy="586133"/>
          </a:xfrm>
          <a:solidFill>
            <a:srgbClr val="00E2D7"/>
          </a:solidFill>
          <a:scene3d>
            <a:camera prst="orthographicFront">
              <a:rot lat="0" lon="0" rev="0"/>
            </a:camera>
            <a:lightRig rig="soft" dir="t">
              <a:rot lat="0" lon="0" rev="0"/>
            </a:lightRig>
          </a:scene3d>
        </p:grpSpPr>
        <p:sp>
          <p:nvSpPr>
            <p:cNvPr id="20" name="Rounded Rectangle 19"/>
            <p:cNvSpPr/>
            <p:nvPr/>
          </p:nvSpPr>
          <p:spPr>
            <a:xfrm>
              <a:off x="5986686" y="1015185"/>
              <a:ext cx="1658207" cy="586133"/>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21" name="Rounded Rectangle 4"/>
            <p:cNvSpPr/>
            <p:nvPr/>
          </p:nvSpPr>
          <p:spPr>
            <a:xfrm>
              <a:off x="6003853" y="1032352"/>
              <a:ext cx="1623873" cy="551799"/>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1</a:t>
              </a:r>
              <a:endParaRPr lang="en-US" sz="16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endParaRPr>
            </a:p>
          </p:txBody>
        </p:sp>
      </p:grpSp>
      <p:grpSp>
        <p:nvGrpSpPr>
          <p:cNvPr id="22" name="Group 21"/>
          <p:cNvGrpSpPr/>
          <p:nvPr/>
        </p:nvGrpSpPr>
        <p:grpSpPr>
          <a:xfrm>
            <a:off x="6781800" y="2971800"/>
            <a:ext cx="914400" cy="209722"/>
            <a:chOff x="5986686" y="3065346"/>
            <a:chExt cx="1700368" cy="591362"/>
          </a:xfrm>
          <a:solidFill>
            <a:srgbClr val="00E2D7"/>
          </a:solidFill>
          <a:scene3d>
            <a:camera prst="orthographicFront">
              <a:rot lat="0" lon="0" rev="0"/>
            </a:camera>
            <a:lightRig rig="soft" dir="t">
              <a:rot lat="0" lon="0" rev="0"/>
            </a:lightRig>
          </a:scene3d>
        </p:grpSpPr>
        <p:sp>
          <p:nvSpPr>
            <p:cNvPr id="23" name="Rounded Rectangle 22"/>
            <p:cNvSpPr/>
            <p:nvPr/>
          </p:nvSpPr>
          <p:spPr>
            <a:xfrm>
              <a:off x="5986686" y="3065346"/>
              <a:ext cx="1700368" cy="591362"/>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24" name="Rounded Rectangle 4"/>
            <p:cNvSpPr/>
            <p:nvPr/>
          </p:nvSpPr>
          <p:spPr>
            <a:xfrm>
              <a:off x="6004006" y="3082666"/>
              <a:ext cx="1665728" cy="556722"/>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2</a:t>
              </a:r>
            </a:p>
          </p:txBody>
        </p:sp>
      </p:grpSp>
      <p:grpSp>
        <p:nvGrpSpPr>
          <p:cNvPr id="25" name="Group 24"/>
          <p:cNvGrpSpPr/>
          <p:nvPr/>
        </p:nvGrpSpPr>
        <p:grpSpPr>
          <a:xfrm>
            <a:off x="6096000" y="5105400"/>
            <a:ext cx="914400" cy="211455"/>
            <a:chOff x="5986686" y="4411147"/>
            <a:chExt cx="1704348" cy="539699"/>
          </a:xfrm>
          <a:solidFill>
            <a:srgbClr val="96D08C"/>
          </a:solidFill>
          <a:scene3d>
            <a:camera prst="orthographicFront">
              <a:rot lat="0" lon="0" rev="0"/>
            </a:camera>
            <a:lightRig rig="soft" dir="t">
              <a:rot lat="0" lon="0" rev="0"/>
            </a:lightRig>
          </a:scene3d>
        </p:grpSpPr>
        <p:sp>
          <p:nvSpPr>
            <p:cNvPr id="26" name="Rounded Rectangle 25"/>
            <p:cNvSpPr/>
            <p:nvPr/>
          </p:nvSpPr>
          <p:spPr>
            <a:xfrm>
              <a:off x="5986686" y="4411147"/>
              <a:ext cx="1704348" cy="539699"/>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27" name="Rounded Rectangle 4"/>
            <p:cNvSpPr/>
            <p:nvPr/>
          </p:nvSpPr>
          <p:spPr>
            <a:xfrm>
              <a:off x="6002493" y="4426954"/>
              <a:ext cx="1672734" cy="508085"/>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1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Scope 3</a:t>
              </a:r>
            </a:p>
          </p:txBody>
        </p:sp>
      </p:grpSp>
      <p:grpSp>
        <p:nvGrpSpPr>
          <p:cNvPr id="28" name="Group 27"/>
          <p:cNvGrpSpPr/>
          <p:nvPr/>
        </p:nvGrpSpPr>
        <p:grpSpPr>
          <a:xfrm>
            <a:off x="4724400" y="895350"/>
            <a:ext cx="3581400" cy="704850"/>
            <a:chOff x="3255264" y="3518577"/>
            <a:chExt cx="1951015" cy="975507"/>
          </a:xfrm>
          <a:solidFill>
            <a:srgbClr val="00ACA2"/>
          </a:solidFill>
          <a:scene3d>
            <a:camera prst="orthographicFront">
              <a:rot lat="0" lon="0" rev="0"/>
            </a:camera>
            <a:lightRig rig="soft" dir="t">
              <a:rot lat="0" lon="0" rev="0"/>
            </a:lightRig>
          </a:scene3d>
        </p:grpSpPr>
        <p:sp>
          <p:nvSpPr>
            <p:cNvPr id="29" name="Rounded Rectangle 28"/>
            <p:cNvSpPr/>
            <p:nvPr/>
          </p:nvSpPr>
          <p:spPr>
            <a:xfrm>
              <a:off x="3255264" y="3518577"/>
              <a:ext cx="1951015" cy="975507"/>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30" name="Rounded Rectangle 4"/>
            <p:cNvSpPr/>
            <p:nvPr/>
          </p:nvSpPr>
          <p:spPr>
            <a:xfrm>
              <a:off x="3283836" y="3547149"/>
              <a:ext cx="1893871" cy="918363"/>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200" kern="1200" dirty="0" smtClean="0">
                  <a:ln w="18415" cmpd="sng">
                    <a:noFill/>
                    <a:prstDash val="solid"/>
                  </a:ln>
                  <a:solidFill>
                    <a:srgbClr val="FFFFFF"/>
                  </a:solidFill>
                  <a:effectLst>
                    <a:outerShdw blurRad="50800" dist="38100" algn="l" rotWithShape="0">
                      <a:prstClr val="black">
                        <a:alpha val="40000"/>
                      </a:prstClr>
                    </a:outerShdw>
                  </a:effectLst>
                  <a:latin typeface="Helvetica Neue Light"/>
                  <a:ea typeface="+mn-ea"/>
                  <a:cs typeface="Arial" pitchFamily="34" charset="0"/>
                </a:rPr>
                <a:t>Required</a:t>
              </a:r>
            </a:p>
          </p:txBody>
        </p:sp>
      </p:grpSp>
      <p:sp>
        <p:nvSpPr>
          <p:cNvPr id="31" name="Rounded Rectangle 30"/>
          <p:cNvSpPr/>
          <p:nvPr/>
        </p:nvSpPr>
        <p:spPr>
          <a:xfrm>
            <a:off x="4572000" y="685800"/>
            <a:ext cx="3886200" cy="2667000"/>
          </a:xfrm>
          <a:prstGeom prst="roundRect">
            <a:avLst/>
          </a:prstGeom>
          <a:noFill/>
          <a:ln w="57150">
            <a:solidFill>
              <a:srgbClr val="00ACA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Rounded Rectangle 31"/>
          <p:cNvSpPr/>
          <p:nvPr/>
        </p:nvSpPr>
        <p:spPr>
          <a:xfrm>
            <a:off x="4572000" y="3505200"/>
            <a:ext cx="3886200" cy="2667000"/>
          </a:xfrm>
          <a:prstGeom prst="roundRect">
            <a:avLst/>
          </a:prstGeom>
          <a:noFill/>
          <a:ln w="57150">
            <a:solidFill>
              <a:srgbClr val="73C1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1349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stretch>
            <a:fillRect/>
          </a:stretch>
        </p:blipFill>
        <p:spPr>
          <a:xfrm>
            <a:off x="-152400" y="3276600"/>
            <a:ext cx="1440067" cy="1143000"/>
          </a:xfrm>
          <a:prstGeom prst="rect">
            <a:avLst/>
          </a:prstGeom>
          <a:effectLst>
            <a:softEdge rad="635000"/>
          </a:effectLst>
        </p:spPr>
      </p:pic>
      <p:sp>
        <p:nvSpPr>
          <p:cNvPr id="24" name="Title 23"/>
          <p:cNvSpPr>
            <a:spLocks noGrp="1"/>
          </p:cNvSpPr>
          <p:nvPr>
            <p:ph type="ctrTitle"/>
          </p:nvPr>
        </p:nvSpPr>
        <p:spPr/>
        <p:txBody>
          <a:bodyPr/>
          <a:lstStyle/>
          <a:p>
            <a:r>
              <a:rPr lang="en-US" dirty="0" smtClean="0"/>
              <a:t>Lesson Modules</a:t>
            </a:r>
            <a:endParaRPr lang="en-US" dirty="0"/>
          </a:p>
        </p:txBody>
      </p:sp>
      <p:sp>
        <p:nvSpPr>
          <p:cNvPr id="25" name="Rounded Rectangle 24"/>
          <p:cNvSpPr/>
          <p:nvPr/>
        </p:nvSpPr>
        <p:spPr>
          <a:xfrm>
            <a:off x="152400" y="5486400"/>
            <a:ext cx="8305800" cy="685800"/>
          </a:xfrm>
          <a:prstGeom prst="round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0314" y="4881879"/>
            <a:ext cx="8458560" cy="704500"/>
          </a:xfrm>
        </p:spPr>
        <p:txBody>
          <a:bodyPr/>
          <a:lstStyle/>
          <a:p>
            <a:r>
              <a:rPr lang="en-US" dirty="0" smtClean="0"/>
              <a:t>Review</a:t>
            </a:r>
            <a:endParaRPr lang="en-US" dirty="0"/>
          </a:p>
        </p:txBody>
      </p:sp>
      <p:sp>
        <p:nvSpPr>
          <p:cNvPr id="12" name="Subtitle 11"/>
          <p:cNvSpPr>
            <a:spLocks noGrp="1"/>
          </p:cNvSpPr>
          <p:nvPr>
            <p:ph type="subTitle" idx="1"/>
          </p:nvPr>
        </p:nvSpPr>
        <p:spPr>
          <a:xfrm>
            <a:off x="320313" y="5486400"/>
            <a:ext cx="8458561" cy="585820"/>
          </a:xfrm>
        </p:spPr>
        <p:txBody>
          <a:bodyPr/>
          <a:lstStyle/>
          <a:p>
            <a:r>
              <a:rPr lang="en-US" dirty="0" smtClean="0"/>
              <a:t>Lesson 8</a:t>
            </a:r>
            <a:endParaRPr lang="en-US" dirty="0"/>
          </a:p>
        </p:txBody>
      </p:sp>
      <p:pic>
        <p:nvPicPr>
          <p:cNvPr id="13" name="Picture 12"/>
          <p:cNvPicPr>
            <a:picLocks noChangeAspect="1"/>
          </p:cNvPicPr>
          <p:nvPr/>
        </p:nvPicPr>
        <p:blipFill>
          <a:blip r:embed="rId3" cstate="print"/>
          <a:stretch>
            <a:fillRect/>
          </a:stretch>
        </p:blipFill>
        <p:spPr>
          <a:xfrm>
            <a:off x="304800" y="1981201"/>
            <a:ext cx="3964116" cy="2895599"/>
          </a:xfrm>
          <a:prstGeom prst="rect">
            <a:avLst/>
          </a:prstGeom>
          <a:effectLst>
            <a:softEdge rad="6350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08431" y="1981200"/>
            <a:ext cx="4592169" cy="4642803"/>
          </a:xfrm>
        </p:spPr>
        <p:txBody>
          <a:bodyPr/>
          <a:lstStyle/>
          <a:p>
            <a:r>
              <a:rPr lang="en-US" dirty="0" smtClean="0"/>
              <a:t>Provides standards and guidance for preparing GHG emissions inventories</a:t>
            </a:r>
          </a:p>
          <a:p>
            <a:endParaRPr lang="en-US" dirty="0" smtClean="0"/>
          </a:p>
          <a:p>
            <a:r>
              <a:rPr lang="en-US" dirty="0" smtClean="0"/>
              <a:t>Primarily used by businesses; also used by other organizations and policymakers</a:t>
            </a:r>
          </a:p>
          <a:p>
            <a:endParaRPr lang="en-US" dirty="0" smtClean="0"/>
          </a:p>
          <a:p>
            <a:r>
              <a:rPr lang="en-US" dirty="0" smtClean="0"/>
              <a:t>Policy neutral, although used by and compatible with many GHG programs</a:t>
            </a:r>
          </a:p>
          <a:p>
            <a:endParaRPr lang="en-US" dirty="0" smtClean="0"/>
          </a:p>
          <a:p>
            <a:r>
              <a:rPr lang="en-US" dirty="0" smtClean="0"/>
              <a:t>Emissions inventories bring value to business</a:t>
            </a:r>
          </a:p>
          <a:p>
            <a:endParaRPr lang="en-US" dirty="0"/>
          </a:p>
        </p:txBody>
      </p:sp>
      <p:sp>
        <p:nvSpPr>
          <p:cNvPr id="2" name="Title 1"/>
          <p:cNvSpPr>
            <a:spLocks noGrp="1"/>
          </p:cNvSpPr>
          <p:nvPr>
            <p:ph type="ctrTitle"/>
          </p:nvPr>
        </p:nvSpPr>
        <p:spPr/>
        <p:txBody>
          <a:bodyPr/>
          <a:lstStyle/>
          <a:p>
            <a:r>
              <a:rPr lang="en-US" smtClean="0"/>
              <a:t>The GHGP Corporate Standard</a:t>
            </a:r>
            <a:endParaRPr lang="en-US" dirty="0"/>
          </a:p>
        </p:txBody>
      </p:sp>
      <p:pic>
        <p:nvPicPr>
          <p:cNvPr id="4" name="Picture 3"/>
          <p:cNvPicPr preferRelativeResize="0">
            <a:picLocks/>
          </p:cNvPicPr>
          <p:nvPr/>
        </p:nvPicPr>
        <p:blipFill>
          <a:blip r:embed="rId3" cstate="print"/>
          <a:stretch>
            <a:fillRect/>
          </a:stretch>
        </p:blipFill>
        <p:spPr>
          <a:xfrm>
            <a:off x="5257800" y="1600200"/>
            <a:ext cx="3124200" cy="4236061"/>
          </a:xfrm>
          <a:prstGeom prst="rect">
            <a:avLst/>
          </a:prstGeom>
          <a:ln>
            <a:solidFill>
              <a:schemeClr val="bg1">
                <a:lumMod val="85000"/>
              </a:schemeClr>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smtClean="0"/>
              <a:t>To ensure that your inventory represents a faithful, true and fair account of your company’s emissions, adhere to the GHG accounting and reporting principles:</a:t>
            </a:r>
          </a:p>
          <a:p>
            <a:endParaRPr lang="en-US" dirty="0"/>
          </a:p>
        </p:txBody>
      </p:sp>
      <p:sp>
        <p:nvSpPr>
          <p:cNvPr id="2" name="Title 1"/>
          <p:cNvSpPr>
            <a:spLocks noGrp="1"/>
          </p:cNvSpPr>
          <p:nvPr>
            <p:ph type="ctrTitle"/>
          </p:nvPr>
        </p:nvSpPr>
        <p:spPr/>
        <p:txBody>
          <a:bodyPr/>
          <a:lstStyle/>
          <a:p>
            <a:r>
              <a:rPr lang="en-US" smtClean="0"/>
              <a:t>GHG Accounting and Reporting Principles</a:t>
            </a:r>
            <a:endParaRPr lang="en-US" dirty="0"/>
          </a:p>
        </p:txBody>
      </p:sp>
      <p:sp>
        <p:nvSpPr>
          <p:cNvPr id="9" name="Rectangle 8"/>
          <p:cNvSpPr/>
          <p:nvPr/>
        </p:nvSpPr>
        <p:spPr>
          <a:xfrm>
            <a:off x="1905000" y="2895600"/>
            <a:ext cx="4572000" cy="2631490"/>
          </a:xfrm>
          <a:prstGeom prst="rect">
            <a:avLst/>
          </a:prstGeom>
        </p:spPr>
        <p:txBody>
          <a:bodyPr>
            <a:spAutoFit/>
          </a:bodyPr>
          <a:lstStyle/>
          <a:p>
            <a:pPr marL="457200" indent="-457200" algn="ctr">
              <a:lnSpc>
                <a:spcPct val="150000"/>
              </a:lnSpc>
              <a:buFont typeface="+mj-lt"/>
              <a:buAutoNum type="arabicPeriod"/>
            </a:pPr>
            <a:r>
              <a:rPr lang="es-US" sz="2200" b="1" dirty="0" smtClean="0">
                <a:solidFill>
                  <a:srgbClr val="00ACA2"/>
                </a:solidFill>
                <a:effectLst>
                  <a:outerShdw blurRad="38100" dist="38100" dir="2700000" algn="tl">
                    <a:srgbClr val="000000">
                      <a:alpha val="43137"/>
                    </a:srgbClr>
                  </a:outerShdw>
                </a:effectLst>
                <a:latin typeface="Tahoma" pitchFamily="34" charset="0"/>
                <a:cs typeface="Tahoma" pitchFamily="34" charset="0"/>
              </a:rPr>
              <a:t>RELEVANCE</a:t>
            </a:r>
          </a:p>
          <a:p>
            <a:pPr marL="457200" indent="-457200" algn="ctr">
              <a:lnSpc>
                <a:spcPct val="150000"/>
              </a:lnSpc>
              <a:buFont typeface="+mj-lt"/>
              <a:buAutoNum type="arabicPeriod"/>
            </a:pPr>
            <a:r>
              <a:rPr lang="es-US" sz="2200" b="1" dirty="0" smtClean="0">
                <a:solidFill>
                  <a:srgbClr val="00ACA2"/>
                </a:solidFill>
                <a:effectLst>
                  <a:outerShdw blurRad="38100" dist="38100" dir="2700000" algn="tl">
                    <a:srgbClr val="000000">
                      <a:alpha val="43137"/>
                    </a:srgbClr>
                  </a:outerShdw>
                </a:effectLst>
                <a:latin typeface="Tahoma" pitchFamily="34" charset="0"/>
                <a:cs typeface="Tahoma" pitchFamily="34" charset="0"/>
              </a:rPr>
              <a:t>COMPLETENESS</a:t>
            </a:r>
          </a:p>
          <a:p>
            <a:pPr marL="457200" indent="-457200" algn="ctr">
              <a:lnSpc>
                <a:spcPct val="150000"/>
              </a:lnSpc>
              <a:buFont typeface="+mj-lt"/>
              <a:buAutoNum type="arabicPeriod"/>
            </a:pPr>
            <a:r>
              <a:rPr lang="es-US" sz="2200" b="1" dirty="0" smtClean="0">
                <a:solidFill>
                  <a:srgbClr val="00ACA2"/>
                </a:solidFill>
                <a:effectLst>
                  <a:outerShdw blurRad="38100" dist="38100" dir="2700000" algn="tl">
                    <a:srgbClr val="000000">
                      <a:alpha val="43137"/>
                    </a:srgbClr>
                  </a:outerShdw>
                </a:effectLst>
                <a:latin typeface="Tahoma" pitchFamily="34" charset="0"/>
                <a:cs typeface="Tahoma" pitchFamily="34" charset="0"/>
              </a:rPr>
              <a:t>CONSISTENCY</a:t>
            </a:r>
          </a:p>
          <a:p>
            <a:pPr marL="457200" indent="-457200" algn="ctr">
              <a:lnSpc>
                <a:spcPct val="150000"/>
              </a:lnSpc>
              <a:buFont typeface="+mj-lt"/>
              <a:buAutoNum type="arabicPeriod"/>
            </a:pPr>
            <a:r>
              <a:rPr lang="es-US" sz="2200" b="1" dirty="0" smtClean="0">
                <a:solidFill>
                  <a:srgbClr val="00ACA2"/>
                </a:solidFill>
                <a:effectLst>
                  <a:outerShdw blurRad="38100" dist="38100" dir="2700000" algn="tl">
                    <a:srgbClr val="000000">
                      <a:alpha val="43137"/>
                    </a:srgbClr>
                  </a:outerShdw>
                </a:effectLst>
                <a:latin typeface="Tahoma" pitchFamily="34" charset="0"/>
                <a:cs typeface="Tahoma" pitchFamily="34" charset="0"/>
              </a:rPr>
              <a:t>TRANSPARENCY</a:t>
            </a:r>
          </a:p>
          <a:p>
            <a:pPr marL="457200" indent="-457200" algn="ctr">
              <a:lnSpc>
                <a:spcPct val="150000"/>
              </a:lnSpc>
              <a:buFont typeface="+mj-lt"/>
              <a:buAutoNum type="arabicPeriod"/>
            </a:pPr>
            <a:r>
              <a:rPr lang="es-US" sz="2200" b="1" dirty="0" smtClean="0">
                <a:solidFill>
                  <a:srgbClr val="00ACA2"/>
                </a:solidFill>
                <a:effectLst>
                  <a:outerShdw blurRad="38100" dist="38100" dir="2700000" algn="tl">
                    <a:srgbClr val="000000">
                      <a:alpha val="43137"/>
                    </a:srgbClr>
                  </a:outerShdw>
                </a:effectLst>
                <a:latin typeface="Tahoma" pitchFamily="34" charset="0"/>
                <a:cs typeface="Tahoma" pitchFamily="34" charset="0"/>
              </a:rPr>
              <a:t>ACCURACY</a:t>
            </a:r>
            <a:endParaRPr lang="en-US" sz="2200" dirty="0">
              <a:solidFill>
                <a:srgbClr val="00ACA2"/>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p:txBody>
          <a:bodyPr/>
          <a:lstStyle/>
          <a:p>
            <a:r>
              <a:rPr lang="en-US" dirty="0" smtClean="0"/>
              <a:t>Determine which parts of the company are included in the inventory, and at what percentage</a:t>
            </a:r>
          </a:p>
          <a:p>
            <a:endParaRPr lang="en-US" dirty="0" smtClean="0"/>
          </a:p>
          <a:p>
            <a:endParaRPr lang="en-US" dirty="0" smtClean="0"/>
          </a:p>
          <a:p>
            <a:pPr>
              <a:buNone/>
            </a:pPr>
            <a:r>
              <a:rPr lang="en-US" dirty="0" smtClean="0"/>
              <a:t> </a:t>
            </a:r>
          </a:p>
          <a:p>
            <a:endParaRPr lang="en-US" dirty="0" smtClean="0"/>
          </a:p>
          <a:p>
            <a:endParaRPr lang="en-US" dirty="0" smtClean="0"/>
          </a:p>
          <a:p>
            <a:endParaRPr lang="en-US" dirty="0" smtClean="0"/>
          </a:p>
          <a:p>
            <a:endParaRPr lang="en-US" dirty="0" smtClean="0"/>
          </a:p>
          <a:p>
            <a:r>
              <a:rPr lang="en-US" dirty="0" smtClean="0"/>
              <a:t>Total emissions accounted can vary significantly </a:t>
            </a:r>
          </a:p>
          <a:p>
            <a:pPr>
              <a:buNone/>
            </a:pPr>
            <a:r>
              <a:rPr lang="en-US" dirty="0" smtClean="0"/>
              <a:t>	depending on consolidation approach</a:t>
            </a:r>
          </a:p>
          <a:p>
            <a:endParaRPr lang="en-US" dirty="0" smtClean="0"/>
          </a:p>
          <a:p>
            <a:r>
              <a:rPr lang="en-US" dirty="0" smtClean="0"/>
              <a:t>Companies can use both approaches to get a more thorough assessment of their emissions</a:t>
            </a:r>
          </a:p>
        </p:txBody>
      </p:sp>
      <p:sp>
        <p:nvSpPr>
          <p:cNvPr id="3" name="Title 2"/>
          <p:cNvSpPr>
            <a:spLocks noGrp="1"/>
          </p:cNvSpPr>
          <p:nvPr>
            <p:ph type="ctrTitle"/>
          </p:nvPr>
        </p:nvSpPr>
        <p:spPr/>
        <p:txBody>
          <a:bodyPr/>
          <a:lstStyle/>
          <a:p>
            <a:r>
              <a:rPr lang="en-US" smtClean="0"/>
              <a:t>Organizational Boundaries</a:t>
            </a:r>
            <a:endParaRPr lang="en-US" dirty="0"/>
          </a:p>
        </p:txBody>
      </p:sp>
      <p:sp>
        <p:nvSpPr>
          <p:cNvPr id="48" name="TextBox 47"/>
          <p:cNvSpPr txBox="1"/>
          <p:nvPr/>
        </p:nvSpPr>
        <p:spPr>
          <a:xfrm>
            <a:off x="838200" y="2819400"/>
            <a:ext cx="3962400" cy="1055608"/>
          </a:xfrm>
          <a:prstGeom prst="roundRect">
            <a:avLst/>
          </a:prstGeom>
          <a:ln>
            <a:solidFill>
              <a:srgbClr val="00ACA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r>
              <a:rPr lang="en-US" sz="1400" b="1" dirty="0" smtClean="0">
                <a:solidFill>
                  <a:sysClr val="windowText" lastClr="000000"/>
                </a:solidFill>
                <a:latin typeface="Helvetica Neue Light"/>
              </a:rPr>
              <a:t>1. Equity Share</a:t>
            </a:r>
          </a:p>
          <a:p>
            <a:pPr marL="342900" indent="-342900"/>
            <a:r>
              <a:rPr lang="en-US" sz="1400" b="1" dirty="0" smtClean="0">
                <a:solidFill>
                  <a:sysClr val="windowText" lastClr="000000"/>
                </a:solidFill>
                <a:latin typeface="Helvetica Neue Light"/>
              </a:rPr>
              <a:t>2. Control</a:t>
            </a:r>
            <a:endParaRPr lang="en-US" sz="1400" b="1" dirty="0">
              <a:solidFill>
                <a:sysClr val="windowText" lastClr="000000"/>
              </a:solidFill>
              <a:latin typeface="Helvetica Neue Light"/>
            </a:endParaRPr>
          </a:p>
          <a:p>
            <a:pPr marL="342900" indent="-342900"/>
            <a:r>
              <a:rPr lang="en-US" sz="1400" b="1" dirty="0" smtClean="0">
                <a:solidFill>
                  <a:sysClr val="windowText" lastClr="000000"/>
                </a:solidFill>
                <a:latin typeface="Helvetica Neue Light"/>
              </a:rPr>
              <a:t>	a) Financial control</a:t>
            </a:r>
          </a:p>
          <a:p>
            <a:pPr marL="342900" indent="-342900"/>
            <a:r>
              <a:rPr lang="en-US" sz="1400" b="1" dirty="0">
                <a:solidFill>
                  <a:sysClr val="windowText" lastClr="000000"/>
                </a:solidFill>
                <a:latin typeface="Helvetica Neue Light"/>
              </a:rPr>
              <a:t>	</a:t>
            </a:r>
            <a:r>
              <a:rPr lang="en-US" sz="1400" b="1" dirty="0" smtClean="0">
                <a:solidFill>
                  <a:sysClr val="windowText" lastClr="000000"/>
                </a:solidFill>
                <a:latin typeface="Helvetica Neue Light"/>
              </a:rPr>
              <a:t>b) Operational Control</a:t>
            </a:r>
            <a:endParaRPr lang="en-US" sz="1400" b="1" dirty="0">
              <a:solidFill>
                <a:sysClr val="windowText" lastClr="000000"/>
              </a:solidFill>
              <a:latin typeface="Helvetica Neue Light"/>
            </a:endParaRPr>
          </a:p>
        </p:txBody>
      </p:sp>
      <p:cxnSp>
        <p:nvCxnSpPr>
          <p:cNvPr id="20" name="Straight Connector 19"/>
          <p:cNvCxnSpPr/>
          <p:nvPr/>
        </p:nvCxnSpPr>
        <p:spPr>
          <a:xfrm>
            <a:off x="6591300" y="4932363"/>
            <a:ext cx="1790700" cy="20637"/>
          </a:xfrm>
          <a:prstGeom prst="line">
            <a:avLst/>
          </a:prstGeom>
          <a:ln w="38100">
            <a:solidFill>
              <a:srgbClr val="00ACA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6934200" y="3505200"/>
            <a:ext cx="2895600" cy="0"/>
          </a:xfrm>
          <a:prstGeom prst="line">
            <a:avLst/>
          </a:prstGeom>
          <a:ln w="38100">
            <a:solidFill>
              <a:srgbClr val="00ACA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6591300" y="2057400"/>
            <a:ext cx="1790700" cy="0"/>
          </a:xfrm>
          <a:prstGeom prst="line">
            <a:avLst/>
          </a:prstGeom>
          <a:ln w="38100">
            <a:solidFill>
              <a:srgbClr val="00ACA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143500" y="3505200"/>
            <a:ext cx="2895600" cy="0"/>
          </a:xfrm>
          <a:prstGeom prst="line">
            <a:avLst/>
          </a:prstGeom>
          <a:ln w="38100">
            <a:solidFill>
              <a:srgbClr val="00ACA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734718" y="3685382"/>
            <a:ext cx="969963" cy="0"/>
          </a:xfrm>
          <a:prstGeom prst="line">
            <a:avLst/>
          </a:prstGeom>
          <a:ln w="38100">
            <a:solidFill>
              <a:srgbClr val="00ACA2"/>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19700" y="4170363"/>
            <a:ext cx="1371600" cy="0"/>
          </a:xfrm>
          <a:prstGeom prst="line">
            <a:avLst/>
          </a:prstGeom>
          <a:ln w="38100">
            <a:solidFill>
              <a:srgbClr val="00ACA2"/>
            </a:solidFill>
            <a:prstDash val="dash"/>
          </a:ln>
        </p:spPr>
        <p:style>
          <a:lnRef idx="1">
            <a:schemeClr val="accent1"/>
          </a:lnRef>
          <a:fillRef idx="0">
            <a:schemeClr val="accent1"/>
          </a:fillRef>
          <a:effectRef idx="0">
            <a:schemeClr val="accent1"/>
          </a:effectRef>
          <a:fontRef idx="minor">
            <a:schemeClr val="tx1"/>
          </a:fontRef>
        </p:style>
      </p:cxnSp>
      <p:sp>
        <p:nvSpPr>
          <p:cNvPr id="33" name="TextBox 30"/>
          <p:cNvSpPr txBox="1">
            <a:spLocks noChangeArrowheads="1"/>
          </p:cNvSpPr>
          <p:nvPr/>
        </p:nvSpPr>
        <p:spPr bwMode="auto">
          <a:xfrm>
            <a:off x="5676900" y="3821113"/>
            <a:ext cx="658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b="1" dirty="0">
                <a:solidFill>
                  <a:srgbClr val="73C167"/>
                </a:solidFill>
                <a:latin typeface="Helvetica Neue Light"/>
              </a:rPr>
              <a:t>30%</a:t>
            </a:r>
            <a:endParaRPr lang="pt-BR" sz="1600" b="1" dirty="0">
              <a:solidFill>
                <a:srgbClr val="73C167"/>
              </a:solidFill>
              <a:latin typeface="Helvetica Neue Light"/>
            </a:endParaRPr>
          </a:p>
        </p:txBody>
      </p:sp>
      <p:sp>
        <p:nvSpPr>
          <p:cNvPr id="34" name="TextBox 38"/>
          <p:cNvSpPr txBox="1">
            <a:spLocks noChangeArrowheads="1"/>
          </p:cNvSpPr>
          <p:nvPr/>
        </p:nvSpPr>
        <p:spPr bwMode="auto">
          <a:xfrm>
            <a:off x="7124700" y="2743200"/>
            <a:ext cx="796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sz="1600" b="1" dirty="0">
                <a:solidFill>
                  <a:srgbClr val="00ACA2"/>
                </a:solidFill>
                <a:latin typeface="Calibri" pitchFamily="34" charset="0"/>
              </a:rPr>
              <a:t>100%</a:t>
            </a:r>
          </a:p>
        </p:txBody>
      </p:sp>
      <p:sp>
        <p:nvSpPr>
          <p:cNvPr id="35" name="TextBox 39"/>
          <p:cNvSpPr txBox="1">
            <a:spLocks noChangeArrowheads="1"/>
          </p:cNvSpPr>
          <p:nvPr/>
        </p:nvSpPr>
        <p:spPr bwMode="auto">
          <a:xfrm>
            <a:off x="7048500" y="4495800"/>
            <a:ext cx="796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pt-BR" sz="1600" b="1">
                <a:solidFill>
                  <a:srgbClr val="00ACA2"/>
                </a:solidFill>
                <a:latin typeface="Calibri" pitchFamily="34" charset="0"/>
              </a:rPr>
              <a:t>100%</a:t>
            </a:r>
          </a:p>
        </p:txBody>
      </p:sp>
      <p:cxnSp>
        <p:nvCxnSpPr>
          <p:cNvPr id="36" name="Straight Connector 35"/>
          <p:cNvCxnSpPr/>
          <p:nvPr/>
        </p:nvCxnSpPr>
        <p:spPr>
          <a:xfrm>
            <a:off x="5219700" y="3200400"/>
            <a:ext cx="1371600" cy="0"/>
          </a:xfrm>
          <a:prstGeom prst="line">
            <a:avLst/>
          </a:prstGeom>
          <a:ln w="38100">
            <a:solidFill>
              <a:srgbClr val="00ACA2"/>
            </a:solidFill>
            <a:prstDash val="dash"/>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3" cstate="print"/>
          <a:srcRect/>
          <a:stretch>
            <a:fillRect/>
          </a:stretch>
        </p:blipFill>
        <p:spPr bwMode="auto">
          <a:xfrm>
            <a:off x="7086600" y="2286000"/>
            <a:ext cx="838200" cy="444441"/>
          </a:xfrm>
          <a:prstGeom prst="rect">
            <a:avLst/>
          </a:prstGeom>
          <a:noFill/>
          <a:ln w="9525">
            <a:noFill/>
            <a:miter lim="800000"/>
            <a:headEnd/>
            <a:tailEnd/>
          </a:ln>
        </p:spPr>
      </p:pic>
      <p:pic>
        <p:nvPicPr>
          <p:cNvPr id="38" name="Picture 4"/>
          <p:cNvPicPr>
            <a:picLocks noChangeAspect="1" noChangeArrowheads="1"/>
          </p:cNvPicPr>
          <p:nvPr/>
        </p:nvPicPr>
        <p:blipFill>
          <a:blip r:embed="rId4" cstate="print"/>
          <a:srcRect/>
          <a:stretch>
            <a:fillRect/>
          </a:stretch>
        </p:blipFill>
        <p:spPr bwMode="auto">
          <a:xfrm>
            <a:off x="5638800" y="3352800"/>
            <a:ext cx="564165" cy="514630"/>
          </a:xfrm>
          <a:prstGeom prst="rect">
            <a:avLst/>
          </a:prstGeom>
          <a:noFill/>
          <a:ln w="9525">
            <a:noFill/>
            <a:miter lim="800000"/>
            <a:headEnd/>
            <a:tailEnd/>
          </a:ln>
        </p:spPr>
      </p:pic>
      <p:pic>
        <p:nvPicPr>
          <p:cNvPr id="41" name="Picture 5"/>
          <p:cNvPicPr>
            <a:picLocks noChangeAspect="1" noChangeArrowheads="1"/>
          </p:cNvPicPr>
          <p:nvPr/>
        </p:nvPicPr>
        <p:blipFill>
          <a:blip r:embed="rId5" cstate="print"/>
          <a:srcRect/>
          <a:stretch>
            <a:fillRect/>
          </a:stretch>
        </p:blipFill>
        <p:spPr bwMode="auto">
          <a:xfrm>
            <a:off x="7086600" y="3657600"/>
            <a:ext cx="766119" cy="809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33"/>
          <p:cNvGraphicFramePr>
            <a:graphicFrameLocks/>
          </p:cNvGraphicFramePr>
          <p:nvPr>
            <p:extLst>
              <p:ext uri="{D42A27DB-BD31-4B8C-83A1-F6EECF244321}">
                <p14:modId xmlns:p14="http://schemas.microsoft.com/office/powerpoint/2010/main" val="254429430"/>
              </p:ext>
            </p:extLst>
          </p:nvPr>
        </p:nvGraphicFramePr>
        <p:xfrm>
          <a:off x="157162" y="1482725"/>
          <a:ext cx="8377237" cy="4818979"/>
        </p:xfrm>
        <a:graphic>
          <a:graphicData uri="http://schemas.openxmlformats.org/drawingml/2006/table">
            <a:tbl>
              <a:tblPr/>
              <a:tblGrid>
                <a:gridCol w="1939176"/>
                <a:gridCol w="3568082"/>
                <a:gridCol w="2869979"/>
              </a:tblGrid>
              <a:tr h="638852">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600" b="0" i="0" u="none" strike="noStrike" cap="none" spc="300" normalizeH="0" baseline="0" dirty="0" smtClean="0">
                          <a:ln>
                            <a:noFill/>
                          </a:ln>
                          <a:solidFill>
                            <a:schemeClr val="bg1"/>
                          </a:solidFill>
                          <a:effectLst/>
                          <a:latin typeface="Tahoma" pitchFamily="34" charset="0"/>
                          <a:cs typeface="Tahoma" pitchFamily="34" charset="0"/>
                        </a:rPr>
                        <a:t>APPROACH</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600" b="0" i="0" u="none" strike="noStrike" cap="none" spc="300" normalizeH="0" baseline="0" dirty="0" smtClean="0">
                          <a:ln>
                            <a:noFill/>
                          </a:ln>
                          <a:solidFill>
                            <a:schemeClr val="bg1"/>
                          </a:solidFill>
                          <a:effectLst/>
                          <a:latin typeface="Tahoma" pitchFamily="34" charset="0"/>
                          <a:cs typeface="Tahoma" pitchFamily="34" charset="0"/>
                        </a:rPr>
                        <a:t>DEFINITION</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600" b="0" i="0" u="none" strike="noStrike" kern="1200" cap="none" spc="300" normalizeH="0" baseline="0" dirty="0" smtClean="0">
                          <a:ln>
                            <a:noFill/>
                          </a:ln>
                          <a:solidFill>
                            <a:schemeClr val="bg1"/>
                          </a:solidFill>
                          <a:effectLst/>
                          <a:latin typeface="Tahoma" pitchFamily="34" charset="0"/>
                          <a:ea typeface="+mn-ea"/>
                          <a:cs typeface="Tahoma" pitchFamily="34" charset="0"/>
                        </a:rPr>
                        <a:t>GHG ACCOUNTING</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rgbClr val="73C167"/>
                    </a:solidFill>
                  </a:tcPr>
                </a:tc>
              </a:tr>
              <a:tr h="850223">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Tahoma" pitchFamily="34" charset="0"/>
                          <a:cs typeface="Tahoma" pitchFamily="34" charset="0"/>
                        </a:rPr>
                        <a:t>Equity share</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r>
              <a:tr h="1761471">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Tahoma" pitchFamily="34" charset="0"/>
                          <a:cs typeface="Tahoma" pitchFamily="34" charset="0"/>
                        </a:rPr>
                        <a:t>Financial control</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r>
              <a:tr h="1568433">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r>
                        <a:rPr kumimoji="0" lang="en-US" sz="1800" b="1" i="0" u="none" strike="noStrike" cap="none" normalizeH="0" baseline="0" dirty="0" smtClean="0">
                          <a:ln>
                            <a:noFill/>
                          </a:ln>
                          <a:solidFill>
                            <a:schemeClr val="tx1">
                              <a:lumMod val="65000"/>
                              <a:lumOff val="35000"/>
                            </a:schemeClr>
                          </a:solidFill>
                          <a:effectLst/>
                          <a:latin typeface="Tahoma" pitchFamily="34" charset="0"/>
                          <a:cs typeface="Tahoma" pitchFamily="34" charset="0"/>
                        </a:rPr>
                        <a:t>Operational control</a:t>
                      </a: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pitchFamily="2" charset="2"/>
                        <a:buNone/>
                        <a:tabLst/>
                      </a:pPr>
                      <a:endParaRPr kumimoji="0" lang="en-US" sz="2000" b="0" i="0" u="none" strike="noStrike" cap="none" normalizeH="0" baseline="0" dirty="0" smtClean="0">
                        <a:ln>
                          <a:noFill/>
                        </a:ln>
                        <a:solidFill>
                          <a:schemeClr val="tx1">
                            <a:lumMod val="65000"/>
                            <a:lumOff val="35000"/>
                          </a:schemeClr>
                        </a:solidFill>
                        <a:effectLst/>
                        <a:latin typeface="Tahoma" pitchFamily="34" charset="0"/>
                        <a:cs typeface="Tahoma" pitchFamily="34" charset="0"/>
                      </a:endParaRPr>
                    </a:p>
                  </a:txBody>
                  <a:tcPr marL="94240" marR="94240" anchor="ctr" horzOverflow="overflow">
                    <a:lnL w="57150" cap="flat" cmpd="sng" algn="ctr">
                      <a:solidFill>
                        <a:srgbClr val="73C167"/>
                      </a:solidFill>
                      <a:prstDash val="solid"/>
                      <a:round/>
                      <a:headEnd type="none" w="med" len="med"/>
                      <a:tailEnd type="none" w="med" len="med"/>
                    </a:lnL>
                    <a:lnR w="57150" cap="flat" cmpd="sng" algn="ctr">
                      <a:solidFill>
                        <a:srgbClr val="73C167"/>
                      </a:solidFill>
                      <a:prstDash val="solid"/>
                      <a:round/>
                      <a:headEnd type="none" w="med" len="med"/>
                      <a:tailEnd type="none" w="med" len="med"/>
                    </a:lnR>
                    <a:lnT w="57150" cap="flat" cmpd="sng" algn="ctr">
                      <a:solidFill>
                        <a:srgbClr val="73C167"/>
                      </a:solidFill>
                      <a:prstDash val="solid"/>
                      <a:round/>
                      <a:headEnd type="none" w="med" len="med"/>
                      <a:tailEnd type="none" w="med" len="med"/>
                    </a:lnT>
                    <a:lnB w="57150" cap="flat" cmpd="sng" algn="ctr">
                      <a:solidFill>
                        <a:srgbClr val="73C167"/>
                      </a:solidFill>
                      <a:prstDash val="solid"/>
                      <a:round/>
                      <a:headEnd type="none" w="med" len="med"/>
                      <a:tailEnd type="none" w="med" len="med"/>
                    </a:lnB>
                    <a:lnTlToBr>
                      <a:noFill/>
                    </a:lnTlToBr>
                    <a:lnBlToTr>
                      <a:noFill/>
                    </a:lnBlToTr>
                    <a:solidFill>
                      <a:schemeClr val="bg1"/>
                    </a:solidFill>
                  </a:tcPr>
                </a:tc>
              </a:tr>
            </a:tbl>
          </a:graphicData>
        </a:graphic>
      </p:graphicFrame>
      <p:sp>
        <p:nvSpPr>
          <p:cNvPr id="18435" name="Rectangle 2"/>
          <p:cNvSpPr>
            <a:spLocks noGrp="1" noChangeArrowheads="1"/>
          </p:cNvSpPr>
          <p:nvPr>
            <p:ph type="ctrTitle"/>
          </p:nvPr>
        </p:nvSpPr>
        <p:spPr/>
        <p:txBody>
          <a:bodyPr>
            <a:normAutofit/>
          </a:bodyPr>
          <a:lstStyle/>
          <a:p>
            <a:pPr eaLnBrk="1" hangingPunct="1"/>
            <a:r>
              <a:rPr lang="en-US" dirty="0" smtClean="0"/>
              <a:t>Summary of Organizational Boundary Approaches</a:t>
            </a:r>
          </a:p>
        </p:txBody>
      </p:sp>
      <p:sp>
        <p:nvSpPr>
          <p:cNvPr id="14" name="TextBox 13"/>
          <p:cNvSpPr txBox="1"/>
          <p:nvPr/>
        </p:nvSpPr>
        <p:spPr>
          <a:xfrm>
            <a:off x="2800350" y="2381250"/>
            <a:ext cx="2056910" cy="369332"/>
          </a:xfrm>
          <a:prstGeom prst="rect">
            <a:avLst/>
          </a:prstGeom>
          <a:noFill/>
        </p:spPr>
        <p:txBody>
          <a:bodyPr wrap="none" rtlCol="0">
            <a:spAutoFit/>
          </a:bodyPr>
          <a:lstStyle/>
          <a:p>
            <a:pPr lvl="0"/>
            <a:r>
              <a:rPr lang="en-US" dirty="0" smtClean="0">
                <a:solidFill>
                  <a:schemeClr val="tx1">
                    <a:lumMod val="65000"/>
                    <a:lumOff val="35000"/>
                  </a:schemeClr>
                </a:solidFill>
                <a:latin typeface="Tahoma" pitchFamily="34" charset="0"/>
                <a:cs typeface="Tahoma" pitchFamily="34" charset="0"/>
              </a:rPr>
              <a:t>Percent ownership</a:t>
            </a:r>
          </a:p>
        </p:txBody>
      </p:sp>
      <p:sp>
        <p:nvSpPr>
          <p:cNvPr id="15" name="TextBox 14"/>
          <p:cNvSpPr txBox="1"/>
          <p:nvPr/>
        </p:nvSpPr>
        <p:spPr>
          <a:xfrm>
            <a:off x="6547222" y="2373868"/>
            <a:ext cx="1157689" cy="369332"/>
          </a:xfrm>
          <a:prstGeom prst="rect">
            <a:avLst/>
          </a:prstGeom>
          <a:noFill/>
        </p:spPr>
        <p:txBody>
          <a:bodyPr wrap="none" rtlCol="0">
            <a:spAutoFit/>
          </a:bodyPr>
          <a:lstStyle/>
          <a:p>
            <a:pPr lvl="0"/>
            <a:r>
              <a:rPr lang="en-US" dirty="0" smtClean="0">
                <a:solidFill>
                  <a:schemeClr val="tx1">
                    <a:lumMod val="65000"/>
                    <a:lumOff val="35000"/>
                  </a:schemeClr>
                </a:solidFill>
                <a:latin typeface="Tahoma" pitchFamily="34" charset="0"/>
                <a:cs typeface="Tahoma" pitchFamily="34" charset="0"/>
              </a:rPr>
              <a:t>% owned</a:t>
            </a:r>
          </a:p>
        </p:txBody>
      </p:sp>
      <p:sp>
        <p:nvSpPr>
          <p:cNvPr id="16" name="TextBox 15"/>
          <p:cNvSpPr txBox="1"/>
          <p:nvPr/>
        </p:nvSpPr>
        <p:spPr>
          <a:xfrm>
            <a:off x="2533650" y="3390900"/>
            <a:ext cx="2667000" cy="923330"/>
          </a:xfrm>
          <a:prstGeom prst="rect">
            <a:avLst/>
          </a:prstGeom>
          <a:noFill/>
        </p:spPr>
        <p:txBody>
          <a:bodyPr wrap="square" rtlCol="0">
            <a:spAutoFit/>
          </a:bodyPr>
          <a:lstStyle/>
          <a:p>
            <a:pPr lvl="0" algn="ctr"/>
            <a:r>
              <a:rPr lang="en-US" dirty="0" smtClean="0">
                <a:solidFill>
                  <a:schemeClr val="tx1">
                    <a:lumMod val="65000"/>
                    <a:lumOff val="35000"/>
                  </a:schemeClr>
                </a:solidFill>
                <a:latin typeface="Tahoma" pitchFamily="34" charset="0"/>
                <a:cs typeface="Tahoma" pitchFamily="34" charset="0"/>
              </a:rPr>
              <a:t>Directs financial policies to gain economic benefits</a:t>
            </a:r>
            <a:endParaRPr lang="en-US" dirty="0">
              <a:solidFill>
                <a:schemeClr val="tx1">
                  <a:lumMod val="65000"/>
                  <a:lumOff val="35000"/>
                </a:schemeClr>
              </a:solidFill>
            </a:endParaRPr>
          </a:p>
        </p:txBody>
      </p:sp>
      <p:sp>
        <p:nvSpPr>
          <p:cNvPr id="17" name="TextBox 16"/>
          <p:cNvSpPr txBox="1"/>
          <p:nvPr/>
        </p:nvSpPr>
        <p:spPr>
          <a:xfrm>
            <a:off x="6160547" y="3352800"/>
            <a:ext cx="1992853" cy="1034129"/>
          </a:xfrm>
          <a:prstGeom prst="rect">
            <a:avLst/>
          </a:prstGeom>
          <a:noFill/>
        </p:spPr>
        <p:txBody>
          <a:bodyPr wrap="none" rtlCol="0">
            <a:spAutoFit/>
          </a:bodyPr>
          <a:lstStyle/>
          <a:p>
            <a:pPr lvl="0" algn="ctr" fontAlgn="base">
              <a:spcBef>
                <a:spcPct val="20000"/>
              </a:spcBef>
              <a:spcAft>
                <a:spcPct val="0"/>
              </a:spcAft>
              <a:buClr>
                <a:srgbClr val="DBDAB4"/>
              </a:buClr>
              <a:buSzPct val="70000"/>
            </a:pPr>
            <a:r>
              <a:rPr lang="en-US" dirty="0" smtClean="0">
                <a:solidFill>
                  <a:schemeClr val="tx1">
                    <a:lumMod val="65000"/>
                    <a:lumOff val="35000"/>
                  </a:schemeClr>
                </a:solidFill>
                <a:latin typeface="Tahoma" pitchFamily="34" charset="0"/>
                <a:cs typeface="Tahoma" pitchFamily="34" charset="0"/>
              </a:rPr>
              <a:t>If yes: 100%</a:t>
            </a:r>
          </a:p>
          <a:p>
            <a:pPr lvl="0" algn="ctr" fontAlgn="base">
              <a:spcBef>
                <a:spcPct val="20000"/>
              </a:spcBef>
              <a:spcAft>
                <a:spcPct val="0"/>
              </a:spcAft>
              <a:buClr>
                <a:srgbClr val="DBDAB4"/>
              </a:buClr>
              <a:buSzPct val="70000"/>
            </a:pPr>
            <a:r>
              <a:rPr lang="en-US" dirty="0" smtClean="0">
                <a:solidFill>
                  <a:schemeClr val="tx1">
                    <a:lumMod val="65000"/>
                    <a:lumOff val="35000"/>
                  </a:schemeClr>
                </a:solidFill>
                <a:latin typeface="Tahoma" pitchFamily="34" charset="0"/>
                <a:cs typeface="Tahoma" pitchFamily="34" charset="0"/>
              </a:rPr>
              <a:t>If no: 0%</a:t>
            </a:r>
          </a:p>
          <a:p>
            <a:pPr lvl="0" algn="ctr" fontAlgn="base">
              <a:spcBef>
                <a:spcPct val="20000"/>
              </a:spcBef>
              <a:spcAft>
                <a:spcPct val="0"/>
              </a:spcAft>
              <a:buClr>
                <a:srgbClr val="DBDAB4"/>
              </a:buClr>
              <a:buSzPct val="70000"/>
            </a:pPr>
            <a:r>
              <a:rPr lang="en-US" dirty="0" smtClean="0">
                <a:solidFill>
                  <a:schemeClr val="tx1">
                    <a:lumMod val="65000"/>
                    <a:lumOff val="35000"/>
                  </a:schemeClr>
                </a:solidFill>
                <a:latin typeface="Tahoma" pitchFamily="34" charset="0"/>
                <a:cs typeface="Tahoma" pitchFamily="34" charset="0"/>
              </a:rPr>
              <a:t>If joint: % owned</a:t>
            </a:r>
          </a:p>
        </p:txBody>
      </p:sp>
      <p:sp>
        <p:nvSpPr>
          <p:cNvPr id="18" name="TextBox 17"/>
          <p:cNvSpPr txBox="1"/>
          <p:nvPr/>
        </p:nvSpPr>
        <p:spPr>
          <a:xfrm>
            <a:off x="2209800" y="5172670"/>
            <a:ext cx="3352800" cy="923330"/>
          </a:xfrm>
          <a:prstGeom prst="rect">
            <a:avLst/>
          </a:prstGeom>
          <a:noFill/>
        </p:spPr>
        <p:txBody>
          <a:bodyPr wrap="square" rtlCol="0">
            <a:spAutoFit/>
          </a:bodyPr>
          <a:lstStyle/>
          <a:p>
            <a:pPr lvl="0" algn="ctr"/>
            <a:r>
              <a:rPr lang="en-US" dirty="0" smtClean="0">
                <a:solidFill>
                  <a:schemeClr val="tx1">
                    <a:lumMod val="65000"/>
                    <a:lumOff val="35000"/>
                  </a:schemeClr>
                </a:solidFill>
                <a:latin typeface="Tahoma" pitchFamily="34" charset="0"/>
                <a:cs typeface="Tahoma" pitchFamily="34" charset="0"/>
              </a:rPr>
              <a:t>Authority to introduce and implement operating policies</a:t>
            </a:r>
          </a:p>
          <a:p>
            <a:pPr algn="ctr"/>
            <a:endParaRPr lang="en-US" dirty="0">
              <a:solidFill>
                <a:schemeClr val="tx1">
                  <a:lumMod val="65000"/>
                  <a:lumOff val="35000"/>
                </a:schemeClr>
              </a:solidFill>
            </a:endParaRPr>
          </a:p>
        </p:txBody>
      </p:sp>
      <p:sp>
        <p:nvSpPr>
          <p:cNvPr id="19" name="TextBox 18"/>
          <p:cNvSpPr txBox="1"/>
          <p:nvPr/>
        </p:nvSpPr>
        <p:spPr>
          <a:xfrm>
            <a:off x="6409833" y="5181600"/>
            <a:ext cx="1514967" cy="701731"/>
          </a:xfrm>
          <a:prstGeom prst="rect">
            <a:avLst/>
          </a:prstGeom>
          <a:noFill/>
        </p:spPr>
        <p:txBody>
          <a:bodyPr wrap="none" rtlCol="0">
            <a:spAutoFit/>
          </a:bodyPr>
          <a:lstStyle/>
          <a:p>
            <a:pPr lvl="0" algn="ctr" fontAlgn="base">
              <a:spcBef>
                <a:spcPct val="20000"/>
              </a:spcBef>
              <a:spcAft>
                <a:spcPct val="0"/>
              </a:spcAft>
              <a:buClr>
                <a:srgbClr val="DBDAB4"/>
              </a:buClr>
              <a:buSzPct val="70000"/>
            </a:pPr>
            <a:r>
              <a:rPr lang="en-US" dirty="0" smtClean="0">
                <a:solidFill>
                  <a:schemeClr val="tx1">
                    <a:lumMod val="65000"/>
                    <a:lumOff val="35000"/>
                  </a:schemeClr>
                </a:solidFill>
                <a:latin typeface="Tahoma" pitchFamily="34" charset="0"/>
                <a:cs typeface="Tahoma" pitchFamily="34" charset="0"/>
              </a:rPr>
              <a:t>If yes: 100%</a:t>
            </a:r>
          </a:p>
          <a:p>
            <a:pPr lvl="0" algn="ctr" fontAlgn="base">
              <a:spcBef>
                <a:spcPct val="20000"/>
              </a:spcBef>
              <a:spcAft>
                <a:spcPct val="0"/>
              </a:spcAft>
              <a:buClr>
                <a:srgbClr val="DBDAB4"/>
              </a:buClr>
              <a:buSzPct val="70000"/>
            </a:pPr>
            <a:r>
              <a:rPr lang="en-US" dirty="0" smtClean="0">
                <a:solidFill>
                  <a:schemeClr val="tx1">
                    <a:lumMod val="65000"/>
                    <a:lumOff val="35000"/>
                  </a:schemeClr>
                </a:solidFill>
                <a:latin typeface="Tahoma" pitchFamily="34" charset="0"/>
                <a:cs typeface="Tahoma" pitchFamily="34" charset="0"/>
              </a:rPr>
              <a:t>If no: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p:txBody>
          <a:bodyPr/>
          <a:lstStyle/>
          <a:p>
            <a:r>
              <a:rPr lang="en-US" dirty="0" smtClean="0"/>
              <a:t>Operational boundaries determine which emissions are included and how they are classified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Apply selected consolidation approach to leased assets, outsourced activities or franchises</a:t>
            </a:r>
          </a:p>
          <a:p>
            <a:endParaRPr lang="en-US" dirty="0" smtClean="0"/>
          </a:p>
          <a:p>
            <a:r>
              <a:rPr lang="en-US" dirty="0" smtClean="0"/>
              <a:t>Scope prevent emissions from being double-counted</a:t>
            </a:r>
          </a:p>
        </p:txBody>
      </p:sp>
      <p:sp>
        <p:nvSpPr>
          <p:cNvPr id="3" name="Title 2"/>
          <p:cNvSpPr>
            <a:spLocks noGrp="1"/>
          </p:cNvSpPr>
          <p:nvPr>
            <p:ph type="ctrTitle"/>
          </p:nvPr>
        </p:nvSpPr>
        <p:spPr/>
        <p:txBody>
          <a:bodyPr/>
          <a:lstStyle/>
          <a:p>
            <a:r>
              <a:rPr lang="en-US" smtClean="0"/>
              <a:t>Operational Boundaries</a:t>
            </a:r>
            <a:endParaRPr lang="en-US" dirty="0"/>
          </a:p>
        </p:txBody>
      </p:sp>
      <p:graphicFrame>
        <p:nvGraphicFramePr>
          <p:cNvPr id="8" name="Group 43"/>
          <p:cNvGraphicFramePr>
            <a:graphicFrameLocks/>
          </p:cNvGraphicFramePr>
          <p:nvPr/>
        </p:nvGraphicFramePr>
        <p:xfrm>
          <a:off x="457200" y="2346960"/>
          <a:ext cx="8001000" cy="1767840"/>
        </p:xfrm>
        <a:graphic>
          <a:graphicData uri="http://schemas.openxmlformats.org/drawingml/2006/table">
            <a:tbl>
              <a:tblPr/>
              <a:tblGrid>
                <a:gridCol w="2667000"/>
                <a:gridCol w="2667000"/>
                <a:gridCol w="2667000"/>
              </a:tblGrid>
              <a:tr h="357886">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kumimoji="0" lang="en-US" sz="2000" b="0" i="0" u="none" strike="noStrike" cap="small" normalizeH="0" baseline="0" dirty="0" smtClean="0">
                          <a:ln>
                            <a:noFill/>
                          </a:ln>
                          <a:solidFill>
                            <a:schemeClr val="bg1"/>
                          </a:solidFill>
                          <a:effectLst/>
                          <a:latin typeface="Helvetica Neue Light"/>
                          <a:cs typeface="Helvetica Neue Light"/>
                        </a:rPr>
                        <a:t>Scope</a:t>
                      </a:r>
                      <a:endParaRPr kumimoji="0" lang="en-US" sz="2000" b="0" i="0" u="none" strike="noStrike" cap="small" normalizeH="0" baseline="0" dirty="0">
                        <a:ln>
                          <a:noFill/>
                        </a:ln>
                        <a:solidFill>
                          <a:schemeClr val="bg1"/>
                        </a:solidFill>
                        <a:effectLst/>
                        <a:latin typeface="Helvetica Neue Light"/>
                        <a:cs typeface="Helvetica Neue Light"/>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kumimoji="0" lang="en-US" sz="2000" b="0" i="0" u="none" strike="noStrike" cap="small" normalizeH="0" baseline="0" dirty="0" smtClean="0">
                          <a:ln>
                            <a:noFill/>
                          </a:ln>
                          <a:solidFill>
                            <a:schemeClr val="bg1"/>
                          </a:solidFill>
                          <a:effectLst/>
                          <a:latin typeface="Helvetica Neue Light"/>
                          <a:cs typeface="Helvetica Neue Light"/>
                        </a:rPr>
                        <a:t>Type of Emissions</a:t>
                      </a:r>
                      <a:endParaRPr kumimoji="0" lang="en-US" sz="2000" b="0" i="0" u="none" strike="noStrike" cap="small" normalizeH="0" baseline="0" dirty="0">
                        <a:ln>
                          <a:noFill/>
                        </a:ln>
                        <a:solidFill>
                          <a:schemeClr val="bg1"/>
                        </a:solidFill>
                        <a:effectLst/>
                        <a:latin typeface="Helvetica Neue Light"/>
                        <a:cs typeface="Helvetica Neue Light"/>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rgbClr val="73C167"/>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kumimoji="0" lang="en-US" sz="2000" b="0" i="0" u="none" strike="noStrike" cap="small" normalizeH="0" baseline="0" dirty="0" smtClean="0">
                          <a:ln>
                            <a:noFill/>
                          </a:ln>
                          <a:solidFill>
                            <a:schemeClr val="bg1"/>
                          </a:solidFill>
                          <a:effectLst/>
                          <a:latin typeface="Helvetica Neue Light"/>
                          <a:cs typeface="Helvetica Neue Light"/>
                        </a:rPr>
                        <a:t>Reporting</a:t>
                      </a:r>
                      <a:endParaRPr kumimoji="0" lang="en-US" sz="2000" b="0" i="0" u="none" strike="noStrike" cap="small" normalizeH="0" baseline="0" dirty="0">
                        <a:ln>
                          <a:noFill/>
                        </a:ln>
                        <a:solidFill>
                          <a:schemeClr val="bg1"/>
                        </a:solidFill>
                        <a:effectLst/>
                        <a:latin typeface="Helvetica Neue Light"/>
                        <a:cs typeface="Helvetica Neue Light"/>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rgbClr val="73C167"/>
                    </a:solidFill>
                  </a:tcPr>
                </a:tc>
              </a:tr>
              <a:tr h="412946">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endParaRPr lang="en-US" sz="2400" b="0" i="0" kern="1200" dirty="0">
                        <a:solidFill>
                          <a:sysClr val="windowText" lastClr="000000"/>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tx1">
                              <a:lumMod val="65000"/>
                              <a:lumOff val="35000"/>
                            </a:schemeClr>
                          </a:solidFill>
                          <a:latin typeface="Helvetica Neue Light"/>
                          <a:ea typeface="Arial" charset="0"/>
                          <a:cs typeface="Arial" charset="0"/>
                        </a:rPr>
                        <a:t>direct</a:t>
                      </a:r>
                      <a:endParaRPr lang="en-US" sz="2000" b="0" i="0" kern="1200" dirty="0">
                        <a:solidFill>
                          <a:schemeClr val="tx1">
                            <a:lumMod val="65000"/>
                            <a:lumOff val="3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tx1">
                              <a:lumMod val="65000"/>
                              <a:lumOff val="35000"/>
                            </a:schemeClr>
                          </a:solidFill>
                          <a:latin typeface="Helvetica Neue Light"/>
                          <a:ea typeface="Arial" charset="0"/>
                          <a:cs typeface="Arial" charset="0"/>
                        </a:rPr>
                        <a:t>mandatory</a:t>
                      </a:r>
                      <a:endParaRPr lang="en-US" sz="2000" b="0" i="0" kern="1200" dirty="0">
                        <a:solidFill>
                          <a:schemeClr val="tx1">
                            <a:lumMod val="65000"/>
                            <a:lumOff val="3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r>
              <a:tr h="412946">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endParaRPr lang="en-US" sz="2400" b="0" i="0" kern="1200" dirty="0">
                        <a:solidFill>
                          <a:sysClr val="windowText" lastClr="000000"/>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tx1">
                              <a:lumMod val="65000"/>
                              <a:lumOff val="35000"/>
                            </a:schemeClr>
                          </a:solidFill>
                          <a:latin typeface="Helvetica Neue Light"/>
                          <a:ea typeface="Arial" charset="0"/>
                          <a:cs typeface="Arial" charset="0"/>
                        </a:rPr>
                        <a:t>purchased electricity</a:t>
                      </a:r>
                      <a:endParaRPr lang="en-US" sz="2000" b="0" i="0" kern="1200" dirty="0">
                        <a:solidFill>
                          <a:schemeClr val="tx1">
                            <a:lumMod val="65000"/>
                            <a:lumOff val="3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tx1">
                              <a:lumMod val="65000"/>
                              <a:lumOff val="35000"/>
                            </a:schemeClr>
                          </a:solidFill>
                          <a:latin typeface="Helvetica Neue Light"/>
                          <a:ea typeface="Arial" charset="0"/>
                          <a:cs typeface="Arial" charset="0"/>
                        </a:rPr>
                        <a:t>mandatory</a:t>
                      </a:r>
                      <a:endParaRPr lang="en-US" sz="2000" b="0" i="0" kern="1200" dirty="0">
                        <a:solidFill>
                          <a:schemeClr val="tx1">
                            <a:lumMod val="65000"/>
                            <a:lumOff val="3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r>
              <a:tr h="412946">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endParaRPr lang="en-US" sz="2400" b="0" i="0" kern="1200" dirty="0">
                        <a:solidFill>
                          <a:sysClr val="windowText" lastClr="000000"/>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tx1">
                              <a:lumMod val="65000"/>
                              <a:lumOff val="35000"/>
                            </a:schemeClr>
                          </a:solidFill>
                          <a:latin typeface="Helvetica Neue Light"/>
                          <a:ea typeface="Arial" charset="0"/>
                          <a:cs typeface="Arial" charset="0"/>
                        </a:rPr>
                        <a:t>all other indirect</a:t>
                      </a:r>
                      <a:endParaRPr lang="en-US" sz="2000" b="0" i="0" kern="1200" dirty="0">
                        <a:solidFill>
                          <a:schemeClr val="tx1">
                            <a:lumMod val="65000"/>
                            <a:lumOff val="3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DBDAB4"/>
                        </a:buClr>
                        <a:buSzPct val="70000"/>
                        <a:buFont typeface="Wingdings" charset="2"/>
                        <a:buNone/>
                        <a:tabLst/>
                      </a:pPr>
                      <a:r>
                        <a:rPr lang="en-US" sz="2000" b="0" i="0" kern="1200" dirty="0" smtClean="0">
                          <a:solidFill>
                            <a:schemeClr val="bg1">
                              <a:lumMod val="65000"/>
                            </a:schemeClr>
                          </a:solidFill>
                          <a:latin typeface="Helvetica Neue Light"/>
                          <a:ea typeface="Arial" charset="0"/>
                          <a:cs typeface="Arial" charset="0"/>
                        </a:rPr>
                        <a:t>optional</a:t>
                      </a:r>
                      <a:endParaRPr lang="en-US" sz="2000" b="0" i="0" kern="1200" dirty="0">
                        <a:solidFill>
                          <a:schemeClr val="bg1">
                            <a:lumMod val="65000"/>
                          </a:schemeClr>
                        </a:solidFill>
                        <a:latin typeface="Helvetica Neue Light"/>
                        <a:ea typeface="Arial" charset="0"/>
                        <a:cs typeface="Arial" charset="0"/>
                      </a:endParaRPr>
                    </a:p>
                  </a:txBody>
                  <a:tcPr marL="89747" marR="89747" anchor="ctr" horzOverflow="overflow">
                    <a:lnL w="28575" cap="flat" cmpd="sng" algn="ctr">
                      <a:solidFill>
                        <a:srgbClr val="73C167"/>
                      </a:solidFill>
                      <a:prstDash val="solid"/>
                      <a:round/>
                      <a:headEnd type="none" w="med" len="med"/>
                      <a:tailEnd type="none" w="med" len="med"/>
                    </a:lnL>
                    <a:lnR w="28575" cap="flat" cmpd="sng" algn="ctr">
                      <a:solidFill>
                        <a:srgbClr val="73C167"/>
                      </a:solidFill>
                      <a:prstDash val="solid"/>
                      <a:round/>
                      <a:headEnd type="none" w="med" len="med"/>
                      <a:tailEnd type="none" w="med" len="med"/>
                    </a:lnR>
                    <a:lnT w="28575" cap="flat" cmpd="sng" algn="ctr">
                      <a:solidFill>
                        <a:srgbClr val="73C167"/>
                      </a:solidFill>
                      <a:prstDash val="solid"/>
                      <a:round/>
                      <a:headEnd type="none" w="med" len="med"/>
                      <a:tailEnd type="none" w="med" len="med"/>
                    </a:lnT>
                    <a:lnB w="28575" cap="flat" cmpd="sng" algn="ctr">
                      <a:solidFill>
                        <a:srgbClr val="73C167"/>
                      </a:solidFill>
                      <a:prstDash val="solid"/>
                      <a:round/>
                      <a:headEnd type="none" w="med" len="med"/>
                      <a:tailEnd type="none" w="med" len="med"/>
                    </a:lnB>
                    <a:lnTlToBr>
                      <a:noFill/>
                    </a:lnTlToBr>
                    <a:lnBlToTr>
                      <a:noFill/>
                    </a:lnBlToTr>
                    <a:solidFill>
                      <a:schemeClr val="bg1"/>
                    </a:solidFill>
                  </a:tcPr>
                </a:tc>
              </a:tr>
            </a:tbl>
          </a:graphicData>
        </a:graphic>
      </p:graphicFrame>
      <p:sp>
        <p:nvSpPr>
          <p:cNvPr id="24" name="Rounded Rectangle 4"/>
          <p:cNvSpPr/>
          <p:nvPr/>
        </p:nvSpPr>
        <p:spPr bwMode="auto">
          <a:xfrm>
            <a:off x="1231033" y="2854682"/>
            <a:ext cx="1119334" cy="275451"/>
          </a:xfrm>
          <a:prstGeom prst="rect">
            <a:avLst/>
          </a:prstGeom>
          <a:solidFill>
            <a:srgbClr val="73C1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1066800" fontAlgn="auto">
              <a:spcAft>
                <a:spcPts val="0"/>
              </a:spcAft>
              <a:defRPr/>
            </a:pPr>
            <a:r>
              <a:rPr lang="en-US"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Scope 1</a:t>
            </a:r>
            <a:endParaRPr lang="en-US" dirty="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endParaRPr>
          </a:p>
        </p:txBody>
      </p:sp>
      <p:sp>
        <p:nvSpPr>
          <p:cNvPr id="25" name="Rounded Rectangle 4"/>
          <p:cNvSpPr/>
          <p:nvPr/>
        </p:nvSpPr>
        <p:spPr bwMode="auto">
          <a:xfrm>
            <a:off x="1230843" y="3306047"/>
            <a:ext cx="1119715" cy="281325"/>
          </a:xfrm>
          <a:prstGeom prst="rect">
            <a:avLst/>
          </a:prstGeom>
          <a:solidFill>
            <a:srgbClr val="00ACA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1066800" fontAlgn="auto">
              <a:lnSpc>
                <a:spcPct val="90000"/>
              </a:lnSpc>
              <a:spcAft>
                <a:spcPts val="0"/>
              </a:spcAft>
              <a:defRPr/>
            </a:pPr>
            <a:r>
              <a:rPr lang="en-US"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Scope 2</a:t>
            </a:r>
            <a:endParaRPr lang="en-US" dirty="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endParaRPr>
          </a:p>
        </p:txBody>
      </p:sp>
      <p:sp>
        <p:nvSpPr>
          <p:cNvPr id="26" name="Rounded Rectangle 25"/>
          <p:cNvSpPr/>
          <p:nvPr/>
        </p:nvSpPr>
        <p:spPr bwMode="auto">
          <a:xfrm>
            <a:off x="1219200" y="3739772"/>
            <a:ext cx="1143000" cy="298828"/>
          </a:xfrm>
          <a:prstGeom prst="roundRect">
            <a:avLst>
              <a:gd name="adj" fmla="val 10000"/>
            </a:avLst>
          </a:prstGeom>
          <a:solidFill>
            <a:srgbClr val="00C8B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a:lstStyle/>
          <a:p>
            <a:pPr algn="ctr" defTabSz="1066800" fontAlgn="auto">
              <a:lnSpc>
                <a:spcPct val="90000"/>
              </a:lnSpc>
              <a:spcAft>
                <a:spcPts val="0"/>
              </a:spcAft>
              <a:defRPr/>
            </a:pPr>
            <a:r>
              <a:rPr lang="en-US" dirty="0" smtClean="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rPr>
              <a:t>Scope 3</a:t>
            </a:r>
            <a:endParaRPr lang="en-US" dirty="0">
              <a:ln w="18415" cmpd="sng">
                <a:noFill/>
                <a:prstDash val="solid"/>
              </a:ln>
              <a:solidFill>
                <a:srgbClr val="FFFFFF"/>
              </a:solidFill>
              <a:effectLst>
                <a:outerShdw blurRad="50800" dist="38100" algn="l" rotWithShape="0">
                  <a:prstClr val="black">
                    <a:alpha val="40000"/>
                  </a:prstClr>
                </a:outerShdw>
              </a:effectLst>
              <a:latin typeface="Helvetica Neue Ligh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71263"/>
            <a:ext cx="7467600" cy="53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a:xfrm>
            <a:off x="228600" y="5867400"/>
            <a:ext cx="8305800" cy="457200"/>
          </a:xfrm>
          <a:prstGeom prst="roundRect">
            <a:avLst/>
          </a:prstGeom>
          <a:solidFill>
            <a:srgbClr val="00AC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effectLst>
                  <a:outerShdw blurRad="50800" dist="38100" dir="2700000" algn="tl" rotWithShape="0">
                    <a:prstClr val="black">
                      <a:alpha val="40000"/>
                    </a:prstClr>
                  </a:outerShdw>
                </a:effectLst>
                <a:latin typeface="Helvetica Neue Light"/>
                <a:ea typeface="Arial" charset="0"/>
                <a:cs typeface="Arial" charset="0"/>
              </a:rPr>
              <a:t>Account for and report emissions from each scope separately</a:t>
            </a:r>
            <a:endParaRPr lang="en-US" sz="2000" dirty="0">
              <a:solidFill>
                <a:schemeClr val="bg1"/>
              </a:solidFill>
              <a:effectLst>
                <a:outerShdw blurRad="50800" dist="38100" dir="2700000" algn="tl" rotWithShape="0">
                  <a:prstClr val="black">
                    <a:alpha val="40000"/>
                  </a:prstClr>
                </a:outerShdw>
              </a:effectLst>
              <a:latin typeface="Helvetica Neue Light"/>
              <a:ea typeface="Arial" charset="0"/>
              <a:cs typeface="Arial" charset="0"/>
            </a:endParaRPr>
          </a:p>
        </p:txBody>
      </p:sp>
      <p:sp>
        <p:nvSpPr>
          <p:cNvPr id="3" name="Title 2"/>
          <p:cNvSpPr>
            <a:spLocks noGrp="1"/>
          </p:cNvSpPr>
          <p:nvPr>
            <p:ph type="ctrTitle"/>
          </p:nvPr>
        </p:nvSpPr>
        <p:spPr>
          <a:xfrm>
            <a:off x="3429000" y="228600"/>
            <a:ext cx="5229884" cy="528320"/>
          </a:xfrm>
        </p:spPr>
        <p:txBody>
          <a:bodyPr>
            <a:normAutofit fontScale="90000"/>
          </a:bodyPr>
          <a:lstStyle/>
          <a:p>
            <a:r>
              <a:rPr lang="en-US" sz="4800" dirty="0" smtClean="0"/>
              <a:t>Scopes 1, 2 and 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380"/>
      </a:hlink>
      <a:folHlink>
        <a:srgbClr val="0093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F9699F1D82E8489539652D1D3605E0" ma:contentTypeVersion="14" ma:contentTypeDescription="Create a new document." ma:contentTypeScope="" ma:versionID="7f9de84e41ab407733e1146335bf5678">
  <xsd:schema xmlns:xsd="http://www.w3.org/2001/XMLSchema" xmlns:xs="http://www.w3.org/2001/XMLSchema" xmlns:p="http://schemas.microsoft.com/office/2006/metadata/properties" xmlns:ns1="http://schemas.microsoft.com/sharepoint/v3" xmlns:ns2="0f2b0006-c2ac-4c37-974f-93953e9e2787" xmlns:ns3="f1a64cc1-e1f5-4dc9-b425-36e48be156d1" targetNamespace="http://schemas.microsoft.com/office/2006/metadata/properties" ma:root="true" ma:fieldsID="fd0de4771770fc8b85fe80b92f9339eb" ns1:_="" ns2:_="" ns3:_="">
    <xsd:import namespace="http://schemas.microsoft.com/sharepoint/v3"/>
    <xsd:import namespace="0f2b0006-c2ac-4c37-974f-93953e9e2787"/>
    <xsd:import namespace="f1a64cc1-e1f5-4dc9-b425-36e48be156d1"/>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2b0006-c2ac-4c37-974f-93953e9e278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1a64cc1-e1f5-4dc9-b425-36e48be156d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73AA12C-462C-4979-909C-E2B77A972A51}"/>
</file>

<file path=customXml/itemProps2.xml><?xml version="1.0" encoding="utf-8"?>
<ds:datastoreItem xmlns:ds="http://schemas.openxmlformats.org/officeDocument/2006/customXml" ds:itemID="{4DCBCDCA-88D8-4EB5-928B-CEF58B6F80A3}"/>
</file>

<file path=customXml/itemProps3.xml><?xml version="1.0" encoding="utf-8"?>
<ds:datastoreItem xmlns:ds="http://schemas.openxmlformats.org/officeDocument/2006/customXml" ds:itemID="{22814EBD-4980-4D3D-AEB5-BD9C443D8063}"/>
</file>

<file path=docProps/app.xml><?xml version="1.0" encoding="utf-8"?>
<Properties xmlns="http://schemas.openxmlformats.org/officeDocument/2006/extended-properties" xmlns:vt="http://schemas.openxmlformats.org/officeDocument/2006/docPropsVTypes">
  <TotalTime>1669</TotalTime>
  <Words>2908</Words>
  <Application>Microsoft Office PowerPoint</Application>
  <PresentationFormat>On-screen Show (4:3)</PresentationFormat>
  <Paragraphs>262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A Corporate Accounting And Reporting Standard</vt:lpstr>
      <vt:lpstr>Lesson Modules</vt:lpstr>
      <vt:lpstr>Review</vt:lpstr>
      <vt:lpstr>The GHGP Corporate Standard</vt:lpstr>
      <vt:lpstr>GHG Accounting and Reporting Principles</vt:lpstr>
      <vt:lpstr>Organizational Boundaries</vt:lpstr>
      <vt:lpstr>Summary of Organizational Boundary Approaches</vt:lpstr>
      <vt:lpstr>Operational Boundaries</vt:lpstr>
      <vt:lpstr>Scopes 1, 2 and 3</vt:lpstr>
      <vt:lpstr>PowerPoint Presentation</vt:lpstr>
      <vt:lpstr>Tracking Emissions Over Time</vt:lpstr>
      <vt:lpstr>Identifying and Calculating Emissions</vt:lpstr>
      <vt:lpstr>Reporting Emissions</vt:lpstr>
      <vt:lpstr>Questions</vt:lpstr>
    </vt:vector>
  </TitlesOfParts>
  <Company>WORLD RESOURCES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bulldog</dc:creator>
  <cp:lastModifiedBy>Stephen Russell</cp:lastModifiedBy>
  <cp:revision>92</cp:revision>
  <cp:lastPrinted>2013-01-30T20:23:23Z</cp:lastPrinted>
  <dcterms:created xsi:type="dcterms:W3CDTF">2009-11-10T19:42:26Z</dcterms:created>
  <dcterms:modified xsi:type="dcterms:W3CDTF">2015-07-16T13:27:42Z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0x010100D1F9699F1D82E8489539652D1D3605E0</vt:lpwstr>
  </property>
  <property fmtid="{D5CDD505-2E9C-101B-9397-08002B2CF9AE}" pid="3" name="Order">
    <vt:r8>33900</vt:r8>
  </property>
  <property fmtid="{D5CDD505-2E9C-101B-9397-08002B2CF9AE}" pid="4" name="_CopySource">
    <vt:lpwstr>https://onewri-my.sharepoint.com/personal/yelena_akopian_wri_org/Documents/For Kai/Corporate Standard/Day 3/08_Review3.pptx</vt:lpwstr>
  </property>
  <property fmtid="{D5CDD505-2E9C-101B-9397-08002B2CF9AE}" pid="5" name="_SourceUrl">
    <vt:lpwstr/>
  </property>
  <property fmtid="{D5CDD505-2E9C-101B-9397-08002B2CF9AE}" pid="6" name="_SharedFileIndex">
    <vt:lpwstr/>
  </property>
</Properties>
</file>